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00" r:id="rId2"/>
    <p:sldId id="301" r:id="rId3"/>
    <p:sldId id="303" r:id="rId4"/>
    <p:sldId id="878" r:id="rId5"/>
    <p:sldId id="87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99666-2AD7-4B38-817D-5EE3EB4A6BF4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5DD21-C6DC-4E59-9F49-849FE1370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33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F984-00E1-4866-BCE1-69412E878C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581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F984-00E1-4866-BCE1-69412E878C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7838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F984-00E1-4866-BCE1-69412E878C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8750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F984-00E1-4866-BCE1-69412E878C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22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FB329-AD4F-4509-8C11-714F484A5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001E8-9AF2-49C0-8697-5C8C59DDF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91288-07F3-48A8-84F7-37FD5058D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A7D3B-FB7A-4B5D-B42C-9014A2752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433CC-5867-4418-B69E-816598CA3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36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D2730-1B6D-483F-A5C3-5F0DF68C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E737EE-F5E0-4084-8E79-385C8ED21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63007-B77C-4077-A9AD-4793244AD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1CCD-C838-48E3-B3B4-D57524371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41193-B586-4BDC-811A-B692077D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06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998DC3-2183-49CF-B96B-A8A0F1BCEE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64977-EF3F-4579-AF28-012D6E701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D02F4-D8A9-4FF0-9465-AFF268C6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BB7A2-8C6D-4837-9FB5-BAA2A3EED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6B8EE-7346-424A-9ABB-4DC4181A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22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023C4-C1C1-4C48-A3F0-C0E42519C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2E09F-B6F0-41DB-9B29-0F6D2E6F0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6F30E-6F6B-437F-9021-222C1A18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8744-B962-4D2F-B63D-99C4FD958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11795-570D-404A-BCC6-270A1CB3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46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4539-AEF9-45E0-970C-B9880CA4D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E845DC-BD15-45AE-AD22-E17988DAE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8B78B-784E-4145-A20F-994919E21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4E49E-9AF5-4F49-8C8E-E62EA2B1C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7FC98-CE60-487C-B93E-26603FE4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01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E94FF-9E78-41B5-AB29-0C3EB5F8B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B9C2A-3C9B-4ADE-BA74-68A85C6FD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661A91-1159-45BA-BAA4-796DC71B2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88963-5E90-41DF-8309-383C86DF7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1AF76-BBBC-4897-99B5-2D3B3486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86CA4-F025-470A-978B-292E59ADA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4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1B156-DAE6-46A4-BC18-FE4D23433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4E739-67A3-48B8-9DED-495DEA247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92EC6-7349-47A7-9C43-1DA22D6FC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BCF4D2-58A0-44B4-93FD-94922EB1A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1B951-4003-4161-A12A-DC6CDC9E2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EE00BE-5521-42CA-9D73-523BEF779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F8136-C28A-4997-B7F3-84EDB97C3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DAE701-940D-4015-A3CF-B25806277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5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BC669-B157-4796-88A9-10F981B68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051A06-5614-466F-B26E-4D800B2EF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63684B-7611-4530-8589-CFFF4F53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DF9E8-3AB3-4025-91A4-D743AC966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5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557DF7-9B57-4AFB-9B1F-D1773E6E2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B446A7-8C4E-48B0-96DF-80FE262D0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A7AD7-0061-4C4F-9F2F-8A02C78AD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83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B55A1-3884-47A6-B02B-4CDEDCF5F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336B2-F93B-436F-8D4C-F86432825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AF818D-9F97-4A2B-BFA0-9EB79C92C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8F063-297C-42FF-A443-93C738737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67B3E-D859-4FEE-B5AD-79356B4A1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036C50-4A34-443E-A0FF-25B62EAA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CB97B-7A62-406C-87BB-8F7CB9300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D70551-07E5-496D-9D63-991988FE5C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92AA06-B1FD-495F-AAC7-CE99E9A1A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5D75B-5DC9-4335-8A92-3F5710489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85BF0-EF2F-4A6B-AAE4-A703B8880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7A077-1DFF-45DB-955B-5977DD0D8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3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3FEBF5-0500-450F-99A9-3510535FB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C9761-8F08-494D-947A-E453C6679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F1834-231E-498D-9F3C-2A4897E0A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701DF-0BB2-4EFD-BE5B-260E736E58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09E8E-9D6D-4418-9528-D7B9495E9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resilientcommunities.org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28625" indent="-428625">
              <a:buFont typeface="Arial" panose="020B0604020202020204" pitchFamily="34" charset="0"/>
              <a:buChar char="•"/>
            </a:pP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10" name="Content Placeholder 8">
            <a:extLst>
              <a:ext uri="{FF2B5EF4-FFF2-40B4-BE49-F238E27FC236}">
                <a16:creationId xmlns:a16="http://schemas.microsoft.com/office/drawing/2014/main" id="{3016CAF8-93B3-43A3-A510-DA7967B44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067" y="4870511"/>
            <a:ext cx="2499627" cy="667652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CDD1F2-9AE3-A40E-AB12-7F3A414ED934}"/>
              </a:ext>
            </a:extLst>
          </p:cNvPr>
          <p:cNvSpPr txBox="1"/>
          <p:nvPr/>
        </p:nvSpPr>
        <p:spPr>
          <a:xfrm>
            <a:off x="2290375" y="1837212"/>
            <a:ext cx="7753739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en-GB" sz="4950" b="1" dirty="0">
                <a:ln>
                  <a:solidFill>
                    <a:srgbClr val="4472C4"/>
                  </a:solidFill>
                </a:ln>
                <a:solidFill>
                  <a:srgbClr val="4472C4"/>
                </a:solidFill>
                <a:latin typeface="Calibri" panose="020F0502020204030204"/>
              </a:rPr>
              <a:t>Community-led Stewardship Support</a:t>
            </a:r>
          </a:p>
          <a:p>
            <a:pPr defTabSz="685800">
              <a:defRPr/>
            </a:pPr>
            <a:endParaRPr lang="en-GB" sz="3600" b="1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r>
              <a:rPr lang="en-GB" sz="2700" dirty="0">
                <a:solidFill>
                  <a:prstClr val="black"/>
                </a:solidFill>
                <a:latin typeface="Calibri" panose="020F0502020204030204"/>
                <a:hlinkClick r:id="rId4"/>
              </a:rPr>
              <a:t>www.communityfirst-stewardship.org</a:t>
            </a:r>
            <a:endParaRPr lang="en-GB" sz="2700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endParaRPr lang="en-GB" sz="2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1607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16499" y="857248"/>
            <a:ext cx="3052452" cy="51435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3A33C8-E938-4B15-8B35-820D1B141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814" y="1337311"/>
            <a:ext cx="2848139" cy="4209927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en-US" sz="405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Placemaking Charter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6F55B7-C2D5-4A95-A27D-52D1677BE2A7}"/>
              </a:ext>
            </a:extLst>
          </p:cNvPr>
          <p:cNvSpPr txBox="1"/>
          <p:nvPr/>
        </p:nvSpPr>
        <p:spPr>
          <a:xfrm>
            <a:off x="4944524" y="2034691"/>
            <a:ext cx="5526664" cy="30851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People, community and local services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Engagement and collaboration 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Building and releasing capacity and taking action  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Supporting social and not just physical infrastructure.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Lasting results - legacy</a:t>
            </a:r>
          </a:p>
          <a:p>
            <a:pPr defTabSz="685800">
              <a:lnSpc>
                <a:spcPct val="90000"/>
              </a:lnSpc>
              <a:spcAft>
                <a:spcPts val="450"/>
              </a:spcAft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CF6972-5ED9-4F70-AC43-86A68FE57F49}"/>
              </a:ext>
            </a:extLst>
          </p:cNvPr>
          <p:cNvSpPr txBox="1"/>
          <p:nvPr/>
        </p:nvSpPr>
        <p:spPr>
          <a:xfrm>
            <a:off x="2376322" y="2565880"/>
            <a:ext cx="4850900" cy="258796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37DFEA8-880D-4E14-AB19-A7A20EF7C7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696" y="5254380"/>
            <a:ext cx="2192857" cy="5857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0077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16499" y="857248"/>
            <a:ext cx="3052452" cy="51435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3A33C8-E938-4B15-8B35-820D1B141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754" y="1472293"/>
            <a:ext cx="2848139" cy="4209927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en-US" sz="405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Stewardship principles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6F55B7-C2D5-4A95-A27D-52D1677BE2A7}"/>
              </a:ext>
            </a:extLst>
          </p:cNvPr>
          <p:cNvSpPr txBox="1"/>
          <p:nvPr/>
        </p:nvSpPr>
        <p:spPr>
          <a:xfrm>
            <a:off x="4665206" y="2034691"/>
            <a:ext cx="6002795" cy="30851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342900" indent="-342900" defTabSz="685800">
              <a:buFont typeface="Arial" panose="020B0604020202020204" pitchFamily="34" charset="0"/>
              <a:buChar char="•"/>
            </a:pPr>
            <a:endParaRPr lang="en-GB" sz="3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pro or anti-development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Judge proposals on their own terms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not support unplanned development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Advocate on behalf of communities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 communities when development happens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endParaRPr lang="en-GB" sz="3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lnSpc>
                <a:spcPct val="90000"/>
              </a:lnSpc>
              <a:spcAft>
                <a:spcPts val="450"/>
              </a:spcAft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CF6972-5ED9-4F70-AC43-86A68FE57F49}"/>
              </a:ext>
            </a:extLst>
          </p:cNvPr>
          <p:cNvSpPr txBox="1"/>
          <p:nvPr/>
        </p:nvSpPr>
        <p:spPr>
          <a:xfrm>
            <a:off x="2376322" y="2565880"/>
            <a:ext cx="4850900" cy="258796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37DFEA8-880D-4E14-AB19-A7A20EF7C7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696" y="5254380"/>
            <a:ext cx="2192857" cy="5857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210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027" y="466101"/>
            <a:ext cx="7886700" cy="573951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r>
              <a:rPr lang="en-GB" sz="3975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Bespoke Stewardship Solutions</a:t>
            </a:r>
            <a:br>
              <a:rPr lang="en-GB" sz="3975" dirty="0"/>
            </a:br>
            <a:endParaRPr lang="en-GB" sz="3975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521" y="1619536"/>
            <a:ext cx="7886700" cy="3968465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GB" sz="26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  <a:p>
            <a:endParaRPr lang="en-GB" sz="26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  <a:p>
            <a:endParaRPr lang="en-GB" sz="26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  <a:p>
            <a:endParaRPr lang="en-GB" sz="26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  <a:p>
            <a:endParaRPr lang="en-GB" sz="26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  <a:p>
            <a:endParaRPr lang="en-GB" sz="26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  <a:p>
            <a:endParaRPr lang="en-GB" dirty="0"/>
          </a:p>
        </p:txBody>
      </p:sp>
      <p:pic>
        <p:nvPicPr>
          <p:cNvPr id="10" name="Content Placeholder 8">
            <a:extLst>
              <a:ext uri="{FF2B5EF4-FFF2-40B4-BE49-F238E27FC236}">
                <a16:creationId xmlns:a16="http://schemas.microsoft.com/office/drawing/2014/main" id="{3016CAF8-93B3-43A3-A510-DA7967B44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026" y="5906117"/>
            <a:ext cx="2499627" cy="667652"/>
          </a:xfrm>
          <a:prstGeom prst="rect">
            <a:avLst/>
          </a:prstGeom>
          <a:noFill/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CC9A8BB-EAEF-D985-C2F5-3C5E48051E2B}"/>
              </a:ext>
            </a:extLst>
          </p:cNvPr>
          <p:cNvGraphicFramePr>
            <a:graphicFrameLocks noGrp="1"/>
          </p:cNvGraphicFramePr>
          <p:nvPr/>
        </p:nvGraphicFramePr>
        <p:xfrm>
          <a:off x="2234601" y="1623629"/>
          <a:ext cx="7722799" cy="4116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9960">
                  <a:extLst>
                    <a:ext uri="{9D8B030D-6E8A-4147-A177-3AD203B41FA5}">
                      <a16:colId xmlns:a16="http://schemas.microsoft.com/office/drawing/2014/main" val="558409207"/>
                    </a:ext>
                  </a:extLst>
                </a:gridCol>
                <a:gridCol w="3952839">
                  <a:extLst>
                    <a:ext uri="{9D8B030D-6E8A-4147-A177-3AD203B41FA5}">
                      <a16:colId xmlns:a16="http://schemas.microsoft.com/office/drawing/2014/main" val="524424525"/>
                    </a:ext>
                  </a:extLst>
                </a:gridCol>
              </a:tblGrid>
              <a:tr h="197575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NEGOTIATION AND PLANNING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ln w="9525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</a:endParaRP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Scope, scale, phasing of assets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Planning advice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Financials: endowment, developer contributions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ASSET MANAGEMENT SUPPORT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600" b="0" dirty="0">
                        <a:ln w="9525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</a:endParaRP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Green, blue, open space etc.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Community buildings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Community-led housing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etc.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405441"/>
                  </a:ext>
                </a:extLst>
              </a:tr>
              <a:tr h="214101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DEVELOPING THE STEWARDSHIP VEHICLE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600" dirty="0">
                        <a:ln w="9525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</a:endParaRP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Identifying pioneers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Visioning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Outreach and engagement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LEGAL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600" dirty="0">
                        <a:ln w="9525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600" dirty="0">
                        <a:ln w="9525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Type of body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Governing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Documents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n w="9525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</a:rPr>
                        <a:t>Asset transfer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53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97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66784-D81E-17FF-C728-71FB20862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1220" y="71331"/>
            <a:ext cx="7886700" cy="1325563"/>
          </a:xfrm>
        </p:spPr>
        <p:txBody>
          <a:bodyPr/>
          <a:lstStyle/>
          <a:p>
            <a:r>
              <a:rPr lang="en-GB" sz="3600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The Stewardship Wheel</a:t>
            </a:r>
            <a:endParaRPr lang="en-US" dirty="0"/>
          </a:p>
        </p:txBody>
      </p:sp>
      <p:pic>
        <p:nvPicPr>
          <p:cNvPr id="4" name="Content Placeholder 3" descr="A circular chart with text&#10;&#10;Description automatically generated">
            <a:extLst>
              <a:ext uri="{FF2B5EF4-FFF2-40B4-BE49-F238E27FC236}">
                <a16:creationId xmlns:a16="http://schemas.microsoft.com/office/drawing/2014/main" id="{A5E3AAEF-814D-3146-5D03-CE30D0B32B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038" y="1044313"/>
            <a:ext cx="5668563" cy="5647761"/>
          </a:xfrm>
          <a:prstGeom prst="rect">
            <a:avLst/>
          </a:prstGeom>
        </p:spPr>
      </p:pic>
      <p:pic>
        <p:nvPicPr>
          <p:cNvPr id="5" name="Content Placeholder 8">
            <a:extLst>
              <a:ext uri="{FF2B5EF4-FFF2-40B4-BE49-F238E27FC236}">
                <a16:creationId xmlns:a16="http://schemas.microsoft.com/office/drawing/2014/main" id="{6F1C4AD8-57E9-F9C8-0CC0-B6809F50CB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706" y="5675345"/>
            <a:ext cx="2499627" cy="6676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43477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Widescreen</PresentationFormat>
  <Paragraphs>56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1_Office Theme</vt:lpstr>
      <vt:lpstr>        </vt:lpstr>
      <vt:lpstr>Placemaking Charter</vt:lpstr>
      <vt:lpstr>Stewardship principles</vt:lpstr>
      <vt:lpstr>  Bespoke Stewardship Solutions </vt:lpstr>
      <vt:lpstr>The Stewardship Wheel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Tom McCulloch</dc:creator>
  <cp:lastModifiedBy>Tom McCulloch</cp:lastModifiedBy>
  <cp:revision>1</cp:revision>
  <dcterms:created xsi:type="dcterms:W3CDTF">2023-09-19T07:01:34Z</dcterms:created>
  <dcterms:modified xsi:type="dcterms:W3CDTF">2023-09-19T07:01:51Z</dcterms:modified>
</cp:coreProperties>
</file>