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4" r:id="rId2"/>
    <p:sldId id="297" r:id="rId3"/>
    <p:sldId id="296" r:id="rId4"/>
    <p:sldId id="265" r:id="rId5"/>
    <p:sldId id="298" r:id="rId6"/>
    <p:sldId id="299" r:id="rId7"/>
    <p:sldId id="33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FCF02-4C01-476B-9799-0F41B46A3001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83FBBD-C175-46C3-A531-750BE3032B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09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457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7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2659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8415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348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100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2F984-00E1-4866-BCE1-69412E878C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45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FB329-AD4F-4509-8C11-714F484A5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001E8-9AF2-49C0-8697-5C8C59DDF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91288-07F3-48A8-84F7-37FD5058D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A7D3B-FB7A-4B5D-B42C-9014A2752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433CC-5867-4418-B69E-816598CA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199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D2730-1B6D-483F-A5C3-5F0DF68C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E737EE-F5E0-4084-8E79-385C8ED21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63007-B77C-4077-A9AD-4793244AD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1CCD-C838-48E3-B3B4-D57524371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41193-B586-4BDC-811A-B692077D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0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998DC3-2183-49CF-B96B-A8A0F1BCEE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64977-EF3F-4579-AF28-012D6E701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D02F4-D8A9-4FF0-9465-AFF268C6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BB7A2-8C6D-4837-9FB5-BAA2A3EE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6B8EE-7346-424A-9ABB-4DC4181A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17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023C4-C1C1-4C48-A3F0-C0E42519C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2E09F-B6F0-41DB-9B29-0F6D2E6F0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6F30E-6F6B-437F-9021-222C1A18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8744-B962-4D2F-B63D-99C4FD958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11795-570D-404A-BCC6-270A1CB3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98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4539-AEF9-45E0-970C-B9880CA4D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E845DC-BD15-45AE-AD22-E17988DAE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8B78B-784E-4145-A20F-994919E2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4E49E-9AF5-4F49-8C8E-E62EA2B1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7FC98-CE60-487C-B93E-26603FE4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78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94FF-9E78-41B5-AB29-0C3EB5F8B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B9C2A-3C9B-4ADE-BA74-68A85C6FD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661A91-1159-45BA-BAA4-796DC71B2A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88963-5E90-41DF-8309-383C86DF7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1AF76-BBBC-4897-99B5-2D3B3486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786CA4-F025-470A-978B-292E59ADA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8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1B156-DAE6-46A4-BC18-FE4D23433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4E739-67A3-48B8-9DED-495DEA247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92EC6-7349-47A7-9C43-1DA22D6FC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BCF4D2-58A0-44B4-93FD-94922EB1A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1B951-4003-4161-A12A-DC6CDC9E2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EE00BE-5521-42CA-9D73-523BEF77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F8136-C28A-4997-B7F3-84EDB97C3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AE701-940D-4015-A3CF-B2580627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3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BC669-B157-4796-88A9-10F981B68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051A06-5614-466F-B26E-4D800B2EF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3684B-7611-4530-8589-CFFF4F53C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DF9E8-3AB3-4025-91A4-D743AC966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36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557DF7-9B57-4AFB-9B1F-D1773E6E2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446A7-8C4E-48B0-96DF-80FE262D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A7AD7-0061-4C4F-9F2F-8A02C78AD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08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B55A1-3884-47A6-B02B-4CDEDCF5F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336B2-F93B-436F-8D4C-F86432825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F818D-9F97-4A2B-BFA0-9EB79C92C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8F063-297C-42FF-A443-93C73873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67B3E-D859-4FEE-B5AD-79356B4A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36C50-4A34-443E-A0FF-25B62EAA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64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CB97B-7A62-406C-87BB-8F7CB9300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D70551-07E5-496D-9D63-991988FE5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92AA06-B1FD-495F-AAC7-CE99E9A1A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5D75B-5DC9-4335-8A92-3F571048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85BF0-EF2F-4A6B-AAE4-A703B8880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7A077-1DFF-45DB-955B-5977DD0D8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25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3FEBF5-0500-450F-99A9-3510535FB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C9761-8F08-494D-947A-E453C6679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F1834-231E-498D-9F3C-2A4897E0A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A27F5-04D7-4F77-B21C-FE04488A9BF8}" type="datetimeFigureOut">
              <a:rPr lang="en-GB" smtClean="0"/>
              <a:t>19/09/2023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701DF-0BB2-4EFD-BE5B-260E736E5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09E8E-9D6D-4418-9528-D7B9495E9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9C4EC-DD8F-48E1-B690-2DF8D2AC7E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45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2" name="Rectangle 141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ADE056-50A5-4507-89F5-0A7F0F1A1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90977" y="1337835"/>
            <a:ext cx="3428570" cy="915774"/>
          </a:xfrm>
          <a:prstGeom prst="rect">
            <a:avLst/>
          </a:prstGeom>
          <a:noFill/>
        </p:spPr>
      </p:pic>
      <p:sp>
        <p:nvSpPr>
          <p:cNvPr id="144" name="Right Triangle 14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56540" y="3359150"/>
            <a:ext cx="2468880" cy="24003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05331" y="1324706"/>
            <a:ext cx="8178790" cy="420591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4FF733-B9D0-4EA1-AFDA-936347327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0977" y="3020682"/>
            <a:ext cx="6691254" cy="1284979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4200" b="1" dirty="0">
                <a:ln>
                  <a:solidFill>
                    <a:schemeClr val="tx1"/>
                  </a:solidFill>
                </a:ln>
              </a:rPr>
              <a:t>Community-led Stewardship: Shaping Resilient, Sustainable Places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F92187-BD51-4EDC-BC79-C274CD79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0977" y="4713979"/>
            <a:ext cx="5490974" cy="564874"/>
          </a:xfrm>
        </p:spPr>
        <p:txBody>
          <a:bodyPr anchor="t">
            <a:normAutofit fontScale="92500" lnSpcReduction="20000"/>
          </a:bodyPr>
          <a:lstStyle/>
          <a:p>
            <a:pPr algn="l"/>
            <a:endParaRPr lang="en-GB" b="1" dirty="0"/>
          </a:p>
          <a:p>
            <a:pPr algn="l"/>
            <a:r>
              <a:rPr lang="en-GB" b="1" dirty="0"/>
              <a:t>September 15, 2023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66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28625" indent="-428625">
              <a:buFont typeface="Arial" panose="020B0604020202020204" pitchFamily="34" charset="0"/>
              <a:buChar char="•"/>
            </a:pP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3016CAF8-93B3-43A3-A510-DA7967B44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263" y="5090662"/>
            <a:ext cx="2499627" cy="667652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CDD1F2-9AE3-A40E-AB12-7F3A414ED934}"/>
              </a:ext>
            </a:extLst>
          </p:cNvPr>
          <p:cNvSpPr txBox="1"/>
          <p:nvPr/>
        </p:nvSpPr>
        <p:spPr>
          <a:xfrm>
            <a:off x="2618016" y="1564805"/>
            <a:ext cx="6955971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/>
            <a:r>
              <a:rPr lang="en-GB" sz="4500" dirty="0">
                <a:ln w="0">
                  <a:solidFill>
                    <a:srgbClr val="4472C4"/>
                  </a:solidFill>
                </a:ln>
                <a:solidFill>
                  <a:srgbClr val="4472C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Stewardship</a:t>
            </a:r>
            <a:endParaRPr lang="en-GB" sz="4500" b="1" dirty="0">
              <a:ln w="0">
                <a:solidFill>
                  <a:srgbClr val="4472C4"/>
                </a:solidFill>
              </a:ln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/>
            <a:endParaRPr lang="en-GB" sz="36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/>
            <a:r>
              <a:rPr lang="en-GB" sz="3600" dirty="0">
                <a:solidFill>
                  <a:prstClr val="black"/>
                </a:solidFill>
                <a:latin typeface="Calibri" panose="020F0502020204030204"/>
              </a:rPr>
              <a:t>‘The art of taking care of, or managing, something.’ </a:t>
            </a:r>
          </a:p>
          <a:p>
            <a:pPr algn="ctr" defTabSz="685800"/>
            <a:endParaRPr lang="en-GB" sz="2700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/>
            <a:r>
              <a:rPr lang="en-GB" sz="2100" dirty="0">
                <a:solidFill>
                  <a:prstClr val="black"/>
                </a:solidFill>
                <a:latin typeface="Calibri" panose="020F0502020204030204"/>
              </a:rPr>
              <a:t>The Oxford English Dictionary</a:t>
            </a:r>
            <a:br>
              <a:rPr lang="en-GB" sz="2700" dirty="0">
                <a:solidFill>
                  <a:prstClr val="black"/>
                </a:solidFill>
                <a:latin typeface="Calibri" panose="020F0502020204030204"/>
              </a:rPr>
            </a:br>
            <a:endParaRPr lang="en-GB" sz="2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02013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16499" y="857248"/>
            <a:ext cx="3052452" cy="5143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3A33C8-E938-4B15-8B35-820D1B141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813" y="1337311"/>
            <a:ext cx="2568202" cy="4209927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sz="405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Garden City Principles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6F55B7-C2D5-4A95-A27D-52D1677BE2A7}"/>
              </a:ext>
            </a:extLst>
          </p:cNvPr>
          <p:cNvSpPr txBox="1"/>
          <p:nvPr/>
        </p:nvSpPr>
        <p:spPr>
          <a:xfrm>
            <a:off x="4944524" y="2034691"/>
            <a:ext cx="5632036" cy="30851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  <a:latin typeface="Museo Sans W01"/>
              </a:rPr>
              <a:t>Land value capture.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  <a:latin typeface="Museo Sans W01"/>
              </a:rPr>
              <a:t>Vision, leadership and community engagement.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  <a:latin typeface="Museo Sans W01"/>
              </a:rPr>
              <a:t>Community ownership of land and long-term stewardship of assets.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  <a:latin typeface="Museo Sans W01"/>
              </a:rPr>
              <a:t>Mixed-tenure homes and (affordable) housing.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  <a:latin typeface="Museo Sans W01"/>
              </a:rPr>
              <a:t>A wide range of local jobs.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  <a:latin typeface="Museo Sans W01"/>
              </a:rPr>
              <a:t>Beautifully designed homes with gardens… .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  <a:latin typeface="Museo Sans W01"/>
              </a:rPr>
              <a:t>Development that enhances the natural environment… climate resilience.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  <a:latin typeface="Museo Sans W01"/>
              </a:rPr>
              <a:t>Strong cultural, recreational facilities. </a:t>
            </a:r>
          </a:p>
          <a:p>
            <a:pPr marL="342900" indent="-342900" defTabSz="685800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prstClr val="black"/>
                </a:solidFill>
                <a:latin typeface="Museo Sans W01"/>
              </a:rPr>
              <a:t>Integrated and accessible transport systems.</a:t>
            </a:r>
            <a:endParaRPr lang="en-US" sz="21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>
              <a:lnSpc>
                <a:spcPct val="90000"/>
              </a:lnSpc>
              <a:spcAft>
                <a:spcPts val="450"/>
              </a:spcAft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CF6972-5ED9-4F70-AC43-86A68FE57F49}"/>
              </a:ext>
            </a:extLst>
          </p:cNvPr>
          <p:cNvSpPr txBox="1"/>
          <p:nvPr/>
        </p:nvSpPr>
        <p:spPr>
          <a:xfrm>
            <a:off x="2376322" y="2565880"/>
            <a:ext cx="4850900" cy="258796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37DFEA8-880D-4E14-AB19-A7A20EF7C7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696" y="5254380"/>
            <a:ext cx="2192857" cy="5857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2493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16499" y="857248"/>
            <a:ext cx="3052452" cy="5143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3A33C8-E938-4B15-8B35-820D1B141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814" y="1337311"/>
            <a:ext cx="2672351" cy="4209927"/>
          </a:xfrm>
        </p:spPr>
        <p:txBody>
          <a:bodyPr vert="horz" lIns="68580" tIns="34290" rIns="68580" bIns="34290" rtlCol="0" anchor="ctr">
            <a:normAutofit/>
          </a:bodyPr>
          <a:lstStyle/>
          <a:p>
            <a:pPr algn="ctr"/>
            <a:r>
              <a:rPr lang="en-US" sz="405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Common types of community-led stewardship bodies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6F55B7-C2D5-4A95-A27D-52D1677BE2A7}"/>
              </a:ext>
            </a:extLst>
          </p:cNvPr>
          <p:cNvSpPr txBox="1"/>
          <p:nvPr/>
        </p:nvSpPr>
        <p:spPr>
          <a:xfrm>
            <a:off x="4944524" y="2034691"/>
            <a:ext cx="5136536" cy="308513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marL="428625" indent="-428625" defTabSz="6858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Community Land Trust.</a:t>
            </a:r>
          </a:p>
          <a:p>
            <a:pPr marL="428625" indent="-428625" defTabSz="6858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Development Trust.</a:t>
            </a:r>
          </a:p>
          <a:p>
            <a:pPr marL="428625" indent="-428625" defTabSz="6858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Community Interest Company.</a:t>
            </a:r>
          </a:p>
          <a:p>
            <a:pPr marL="428625" indent="-428625" defTabSz="6858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 and Provident Society/ and Cooperative Society. 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>
              <a:lnSpc>
                <a:spcPct val="90000"/>
              </a:lnSpc>
              <a:spcAft>
                <a:spcPts val="450"/>
              </a:spcAft>
            </a:pPr>
            <a:endParaRPr lang="en-US" sz="240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CF6972-5ED9-4F70-AC43-86A68FE57F49}"/>
              </a:ext>
            </a:extLst>
          </p:cNvPr>
          <p:cNvSpPr txBox="1"/>
          <p:nvPr/>
        </p:nvSpPr>
        <p:spPr>
          <a:xfrm>
            <a:off x="2376322" y="2565880"/>
            <a:ext cx="4850900" cy="258796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indent="-171450" defTabSz="685800">
              <a:lnSpc>
                <a:spcPct val="9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37DFEA8-880D-4E14-AB19-A7A20EF7C7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732" y="5153840"/>
            <a:ext cx="2192857" cy="5857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480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027" y="577861"/>
            <a:ext cx="7886700" cy="573951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sz="3975" b="1" dirty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Community-led stewardship – benefits</a:t>
            </a:r>
            <a:br>
              <a:rPr lang="en-GB" sz="3975" dirty="0"/>
            </a:br>
            <a:endParaRPr lang="en-GB" sz="3975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521" y="1619535"/>
            <a:ext cx="7886700" cy="4086655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COMMUNITY</a:t>
            </a:r>
          </a:p>
          <a:p>
            <a:r>
              <a:rPr lang="en-GB" dirty="0"/>
              <a:t>Assets managed in accordance with community needs and aspirations</a:t>
            </a:r>
          </a:p>
          <a:p>
            <a:r>
              <a:rPr lang="en-GB" dirty="0"/>
              <a:t>Local people as custodians of place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LOCAL AUTHORITY</a:t>
            </a:r>
          </a:p>
          <a:p>
            <a:r>
              <a:rPr lang="en-GB" dirty="0"/>
              <a:t>Deliver Local Plan priorities</a:t>
            </a:r>
          </a:p>
          <a:p>
            <a:r>
              <a:rPr lang="en-GB" dirty="0"/>
              <a:t>Less time in conflict management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DEVELOPERS/ LANDOWNERS</a:t>
            </a:r>
          </a:p>
          <a:p>
            <a:r>
              <a:rPr lang="en-GB" dirty="0"/>
              <a:t>Legacy as a touchstone of commercial ethos</a:t>
            </a:r>
          </a:p>
          <a:p>
            <a:r>
              <a:rPr lang="en-GB" dirty="0"/>
              <a:t>Potential benefits to scheme viability  </a:t>
            </a:r>
          </a:p>
          <a:p>
            <a:endParaRPr lang="en-GB" dirty="0"/>
          </a:p>
        </p:txBody>
      </p:sp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3016CAF8-93B3-43A3-A510-DA7967B44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026" y="5038537"/>
            <a:ext cx="2499627" cy="667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658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28625" indent="-428625">
              <a:buFont typeface="Arial" panose="020B0604020202020204" pitchFamily="34" charset="0"/>
              <a:buChar char="•"/>
            </a:pP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3016CAF8-93B3-43A3-A510-DA7967B44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067" y="4870511"/>
            <a:ext cx="2499627" cy="667652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CDD1F2-9AE3-A40E-AB12-7F3A414ED934}"/>
              </a:ext>
            </a:extLst>
          </p:cNvPr>
          <p:cNvSpPr txBox="1"/>
          <p:nvPr/>
        </p:nvSpPr>
        <p:spPr>
          <a:xfrm>
            <a:off x="2290375" y="1837211"/>
            <a:ext cx="775373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en-GB" sz="3600" b="1" dirty="0">
                <a:ln>
                  <a:solidFill>
                    <a:srgbClr val="4472C4"/>
                  </a:solidFill>
                </a:ln>
                <a:solidFill>
                  <a:srgbClr val="4472C4"/>
                </a:solidFill>
                <a:latin typeface="Calibri" panose="020F0502020204030204"/>
              </a:rPr>
              <a:t>Long-term, community-led stewardship</a:t>
            </a:r>
          </a:p>
          <a:p>
            <a:pPr defTabSz="685800">
              <a:defRPr/>
            </a:pPr>
            <a:endParaRPr lang="en-GB" sz="3600" b="1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685800">
              <a:defRPr/>
            </a:pPr>
            <a:r>
              <a:rPr lang="en-GB" sz="3600" dirty="0">
                <a:solidFill>
                  <a:prstClr val="black"/>
                </a:solidFill>
                <a:latin typeface="Calibri" panose="020F0502020204030204"/>
              </a:rPr>
              <a:t>The most genuine and inspiring form of placemaking out there.</a:t>
            </a:r>
            <a:endParaRPr lang="en-GB" sz="2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7114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1" name="Rectangle 15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3" name="Right Triangle 15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56540" y="3359150"/>
            <a:ext cx="2468880" cy="24003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05331" y="1324706"/>
            <a:ext cx="8178790" cy="420591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4FF733-B9D0-4EA1-AFDA-936347327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0978" y="3429001"/>
            <a:ext cx="6691254" cy="1284979"/>
          </a:xfrm>
        </p:spPr>
        <p:txBody>
          <a:bodyPr anchor="b">
            <a:normAutofit/>
          </a:bodyPr>
          <a:lstStyle/>
          <a:p>
            <a:pPr algn="l"/>
            <a:r>
              <a:rPr lang="en-GB" sz="2850" b="1" dirty="0">
                <a:ln>
                  <a:solidFill>
                    <a:schemeClr val="tx1"/>
                  </a:solidFill>
                </a:ln>
              </a:rPr>
              <a:t>The Strategic Context:</a:t>
            </a:r>
            <a:br>
              <a:rPr lang="en-GB" sz="2850" b="1" dirty="0">
                <a:ln>
                  <a:solidFill>
                    <a:schemeClr val="tx1"/>
                  </a:solidFill>
                </a:ln>
              </a:rPr>
            </a:br>
            <a:r>
              <a:rPr lang="en-GB" sz="2850" b="1" dirty="0">
                <a:ln>
                  <a:solidFill>
                    <a:schemeClr val="tx1"/>
                  </a:solidFill>
                </a:ln>
              </a:rPr>
              <a:t>Planning system challenges and community responses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F92187-BD51-4EDC-BC79-C274CD79B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0977" y="4713979"/>
            <a:ext cx="5490974" cy="564874"/>
          </a:xfrm>
        </p:spPr>
        <p:txBody>
          <a:bodyPr anchor="t">
            <a:normAutofit/>
          </a:bodyPr>
          <a:lstStyle/>
          <a:p>
            <a:pPr algn="l"/>
            <a:endParaRPr lang="en-GB" sz="1425" b="1" dirty="0"/>
          </a:p>
          <a:p>
            <a:pPr algn="l"/>
            <a:endParaRPr lang="en-GB" sz="1425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81E656-1535-6953-C988-A7996C7478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90978" y="1696587"/>
            <a:ext cx="3428570" cy="915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31551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222</Words>
  <Application>Microsoft Office PowerPoint</Application>
  <PresentationFormat>Widescreen</PresentationFormat>
  <Paragraphs>53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Museo Sans W01</vt:lpstr>
      <vt:lpstr>1_Office Theme</vt:lpstr>
      <vt:lpstr>Community-led Stewardship: Shaping Resilient, Sustainable Places </vt:lpstr>
      <vt:lpstr>        </vt:lpstr>
      <vt:lpstr>Garden City Principles</vt:lpstr>
      <vt:lpstr>Common types of community-led stewardship bodies</vt:lpstr>
      <vt:lpstr> Community-led stewardship – benefits </vt:lpstr>
      <vt:lpstr>        </vt:lpstr>
      <vt:lpstr>The Strategic Context: Planning system challenges and community responses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McCulloch</dc:creator>
  <cp:lastModifiedBy>Tom McCulloch</cp:lastModifiedBy>
  <cp:revision>2</cp:revision>
  <dcterms:created xsi:type="dcterms:W3CDTF">2023-09-19T06:45:48Z</dcterms:created>
  <dcterms:modified xsi:type="dcterms:W3CDTF">2023-09-19T07:02:54Z</dcterms:modified>
</cp:coreProperties>
</file>