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18" r:id="rId2"/>
    <p:sldId id="336" r:id="rId3"/>
    <p:sldId id="337" r:id="rId4"/>
    <p:sldId id="338" r:id="rId5"/>
    <p:sldId id="339" r:id="rId6"/>
    <p:sldId id="340" r:id="rId7"/>
    <p:sldId id="341" r:id="rId8"/>
    <p:sldId id="342" r:id="rId9"/>
    <p:sldId id="343" r:id="rId10"/>
    <p:sldId id="313" r:id="rId11"/>
    <p:sldId id="31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A6B226-A581-4EA0-AEBC-064268A50FE7}" type="datetimeFigureOut">
              <a:rPr lang="en-GB" smtClean="0"/>
              <a:t>19/09/2023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57F669-1C22-4144-A8F3-0D80B68FBECC}" type="slidenum">
              <a:rPr lang="en-GB" smtClean="0"/>
              <a:t>‹#›</a:t>
            </a:fld>
            <a:endParaRPr lang="en-GB"/>
          </a:p>
        </p:txBody>
      </p:sp>
    </p:spTree>
    <p:extLst>
      <p:ext uri="{BB962C8B-B14F-4D97-AF65-F5344CB8AC3E}">
        <p14:creationId xmlns:p14="http://schemas.microsoft.com/office/powerpoint/2010/main" val="443822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F984-00E1-4866-BCE1-69412E878C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624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F984-00E1-4866-BCE1-69412E878C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925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F984-00E1-4866-BCE1-69412E878C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5349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F984-00E1-4866-BCE1-69412E878C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1602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F984-00E1-4866-BCE1-69412E878C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974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F984-00E1-4866-BCE1-69412E878C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8034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F984-00E1-4866-BCE1-69412E878C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660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F984-00E1-4866-BCE1-69412E878C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9644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F984-00E1-4866-BCE1-69412E878C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1505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F984-00E1-4866-BCE1-69412E878C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8022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F984-00E1-4866-BCE1-69412E878C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8415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B329-AD4F-4509-8C11-714F484A5093}"/>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14B001E8-9AF2-49C0-8697-5C8C59DDFA9A}"/>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1C91288-07F3-48A8-84F7-37FD5058DDAD}"/>
              </a:ext>
            </a:extLst>
          </p:cNvPr>
          <p:cNvSpPr>
            <a:spLocks noGrp="1"/>
          </p:cNvSpPr>
          <p:nvPr>
            <p:ph type="dt" sz="half" idx="10"/>
          </p:nvPr>
        </p:nvSpPr>
        <p:spPr/>
        <p:txBody>
          <a:bodyPr/>
          <a:lstStyle/>
          <a:p>
            <a:fld id="{178A27F5-04D7-4F77-B21C-FE04488A9BF8}" type="datetimeFigureOut">
              <a:rPr lang="en-GB" smtClean="0"/>
              <a:t>19/09/2023</a:t>
            </a:fld>
            <a:endParaRPr lang="en-GB"/>
          </a:p>
        </p:txBody>
      </p:sp>
      <p:sp>
        <p:nvSpPr>
          <p:cNvPr id="5" name="Footer Placeholder 4">
            <a:extLst>
              <a:ext uri="{FF2B5EF4-FFF2-40B4-BE49-F238E27FC236}">
                <a16:creationId xmlns:a16="http://schemas.microsoft.com/office/drawing/2014/main" id="{315A7D3B-FB7A-4B5D-B42C-9014A27529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1433CC-5867-4418-B69E-816598CA3C55}"/>
              </a:ext>
            </a:extLst>
          </p:cNvPr>
          <p:cNvSpPr>
            <a:spLocks noGrp="1"/>
          </p:cNvSpPr>
          <p:nvPr>
            <p:ph type="sldNum" sz="quarter" idx="12"/>
          </p:nvPr>
        </p:nvSpPr>
        <p:spPr/>
        <p:txBody>
          <a:bodyPr/>
          <a:lstStyle/>
          <a:p>
            <a:fld id="{8B09C4EC-DD8F-48E1-B690-2DF8D2AC7E8E}" type="slidenum">
              <a:rPr lang="en-GB" smtClean="0"/>
              <a:t>‹#›</a:t>
            </a:fld>
            <a:endParaRPr lang="en-GB"/>
          </a:p>
        </p:txBody>
      </p:sp>
    </p:spTree>
    <p:extLst>
      <p:ext uri="{BB962C8B-B14F-4D97-AF65-F5344CB8AC3E}">
        <p14:creationId xmlns:p14="http://schemas.microsoft.com/office/powerpoint/2010/main" val="1661174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D2730-1B6D-483F-A5C3-5F0DF68CE8B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E737EE-F5E0-4084-8E79-385C8ED218B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663007-B77C-4077-A9AD-4793244ADF33}"/>
              </a:ext>
            </a:extLst>
          </p:cNvPr>
          <p:cNvSpPr>
            <a:spLocks noGrp="1"/>
          </p:cNvSpPr>
          <p:nvPr>
            <p:ph type="dt" sz="half" idx="10"/>
          </p:nvPr>
        </p:nvSpPr>
        <p:spPr/>
        <p:txBody>
          <a:bodyPr/>
          <a:lstStyle/>
          <a:p>
            <a:fld id="{178A27F5-04D7-4F77-B21C-FE04488A9BF8}" type="datetimeFigureOut">
              <a:rPr lang="en-GB" smtClean="0"/>
              <a:t>19/09/2023</a:t>
            </a:fld>
            <a:endParaRPr lang="en-GB"/>
          </a:p>
        </p:txBody>
      </p:sp>
      <p:sp>
        <p:nvSpPr>
          <p:cNvPr id="5" name="Footer Placeholder 4">
            <a:extLst>
              <a:ext uri="{FF2B5EF4-FFF2-40B4-BE49-F238E27FC236}">
                <a16:creationId xmlns:a16="http://schemas.microsoft.com/office/drawing/2014/main" id="{19321CCD-C838-48E3-B3B4-D575243713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A41193-B586-4BDC-811A-B692077D4C96}"/>
              </a:ext>
            </a:extLst>
          </p:cNvPr>
          <p:cNvSpPr>
            <a:spLocks noGrp="1"/>
          </p:cNvSpPr>
          <p:nvPr>
            <p:ph type="sldNum" sz="quarter" idx="12"/>
          </p:nvPr>
        </p:nvSpPr>
        <p:spPr/>
        <p:txBody>
          <a:bodyPr/>
          <a:lstStyle/>
          <a:p>
            <a:fld id="{8B09C4EC-DD8F-48E1-B690-2DF8D2AC7E8E}" type="slidenum">
              <a:rPr lang="en-GB" smtClean="0"/>
              <a:t>‹#›</a:t>
            </a:fld>
            <a:endParaRPr lang="en-GB"/>
          </a:p>
        </p:txBody>
      </p:sp>
    </p:spTree>
    <p:extLst>
      <p:ext uri="{BB962C8B-B14F-4D97-AF65-F5344CB8AC3E}">
        <p14:creationId xmlns:p14="http://schemas.microsoft.com/office/powerpoint/2010/main" val="3715952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998DC3-2183-49CF-B96B-A8A0F1BCEE49}"/>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164977-EF3F-4579-AF28-012D6E701DEC}"/>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0D02F4-D8A9-4FF0-9465-AFF268C670A5}"/>
              </a:ext>
            </a:extLst>
          </p:cNvPr>
          <p:cNvSpPr>
            <a:spLocks noGrp="1"/>
          </p:cNvSpPr>
          <p:nvPr>
            <p:ph type="dt" sz="half" idx="10"/>
          </p:nvPr>
        </p:nvSpPr>
        <p:spPr/>
        <p:txBody>
          <a:bodyPr/>
          <a:lstStyle/>
          <a:p>
            <a:fld id="{178A27F5-04D7-4F77-B21C-FE04488A9BF8}" type="datetimeFigureOut">
              <a:rPr lang="en-GB" smtClean="0"/>
              <a:t>19/09/2023</a:t>
            </a:fld>
            <a:endParaRPr lang="en-GB"/>
          </a:p>
        </p:txBody>
      </p:sp>
      <p:sp>
        <p:nvSpPr>
          <p:cNvPr id="5" name="Footer Placeholder 4">
            <a:extLst>
              <a:ext uri="{FF2B5EF4-FFF2-40B4-BE49-F238E27FC236}">
                <a16:creationId xmlns:a16="http://schemas.microsoft.com/office/drawing/2014/main" id="{A13BB7A2-8C6D-4837-9FB5-BAA2A3EED0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16B8EE-7346-424A-9ABB-4DC4181A87A5}"/>
              </a:ext>
            </a:extLst>
          </p:cNvPr>
          <p:cNvSpPr>
            <a:spLocks noGrp="1"/>
          </p:cNvSpPr>
          <p:nvPr>
            <p:ph type="sldNum" sz="quarter" idx="12"/>
          </p:nvPr>
        </p:nvSpPr>
        <p:spPr/>
        <p:txBody>
          <a:bodyPr/>
          <a:lstStyle/>
          <a:p>
            <a:fld id="{8B09C4EC-DD8F-48E1-B690-2DF8D2AC7E8E}" type="slidenum">
              <a:rPr lang="en-GB" smtClean="0"/>
              <a:t>‹#›</a:t>
            </a:fld>
            <a:endParaRPr lang="en-GB"/>
          </a:p>
        </p:txBody>
      </p:sp>
    </p:spTree>
    <p:extLst>
      <p:ext uri="{BB962C8B-B14F-4D97-AF65-F5344CB8AC3E}">
        <p14:creationId xmlns:p14="http://schemas.microsoft.com/office/powerpoint/2010/main" val="4003156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023C4-C1C1-4C48-A3F0-C0E42519C5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62E09F-B6F0-41DB-9B29-0F6D2E6F016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A6F30E-6F6B-437F-9021-222C1A1877E3}"/>
              </a:ext>
            </a:extLst>
          </p:cNvPr>
          <p:cNvSpPr>
            <a:spLocks noGrp="1"/>
          </p:cNvSpPr>
          <p:nvPr>
            <p:ph type="dt" sz="half" idx="10"/>
          </p:nvPr>
        </p:nvSpPr>
        <p:spPr/>
        <p:txBody>
          <a:bodyPr/>
          <a:lstStyle/>
          <a:p>
            <a:fld id="{178A27F5-04D7-4F77-B21C-FE04488A9BF8}" type="datetimeFigureOut">
              <a:rPr lang="en-GB" smtClean="0"/>
              <a:t>19/09/2023</a:t>
            </a:fld>
            <a:endParaRPr lang="en-GB"/>
          </a:p>
        </p:txBody>
      </p:sp>
      <p:sp>
        <p:nvSpPr>
          <p:cNvPr id="5" name="Footer Placeholder 4">
            <a:extLst>
              <a:ext uri="{FF2B5EF4-FFF2-40B4-BE49-F238E27FC236}">
                <a16:creationId xmlns:a16="http://schemas.microsoft.com/office/drawing/2014/main" id="{87638744-B962-4D2F-B63D-99C4FD9584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B11795-570D-404A-BCC6-270A1CB30677}"/>
              </a:ext>
            </a:extLst>
          </p:cNvPr>
          <p:cNvSpPr>
            <a:spLocks noGrp="1"/>
          </p:cNvSpPr>
          <p:nvPr>
            <p:ph type="sldNum" sz="quarter" idx="12"/>
          </p:nvPr>
        </p:nvSpPr>
        <p:spPr/>
        <p:txBody>
          <a:bodyPr/>
          <a:lstStyle/>
          <a:p>
            <a:fld id="{8B09C4EC-DD8F-48E1-B690-2DF8D2AC7E8E}" type="slidenum">
              <a:rPr lang="en-GB" smtClean="0"/>
              <a:t>‹#›</a:t>
            </a:fld>
            <a:endParaRPr lang="en-GB"/>
          </a:p>
        </p:txBody>
      </p:sp>
    </p:spTree>
    <p:extLst>
      <p:ext uri="{BB962C8B-B14F-4D97-AF65-F5344CB8AC3E}">
        <p14:creationId xmlns:p14="http://schemas.microsoft.com/office/powerpoint/2010/main" val="641914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4539-AEF9-45E0-970C-B9880CA4D30D}"/>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E845DC-BD15-45AE-AD22-E17988DAEA7A}"/>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BE8B78B-784E-4145-A20F-994919E21CD3}"/>
              </a:ext>
            </a:extLst>
          </p:cNvPr>
          <p:cNvSpPr>
            <a:spLocks noGrp="1"/>
          </p:cNvSpPr>
          <p:nvPr>
            <p:ph type="dt" sz="half" idx="10"/>
          </p:nvPr>
        </p:nvSpPr>
        <p:spPr/>
        <p:txBody>
          <a:bodyPr/>
          <a:lstStyle/>
          <a:p>
            <a:fld id="{178A27F5-04D7-4F77-B21C-FE04488A9BF8}" type="datetimeFigureOut">
              <a:rPr lang="en-GB" smtClean="0"/>
              <a:t>19/09/2023</a:t>
            </a:fld>
            <a:endParaRPr lang="en-GB"/>
          </a:p>
        </p:txBody>
      </p:sp>
      <p:sp>
        <p:nvSpPr>
          <p:cNvPr id="5" name="Footer Placeholder 4">
            <a:extLst>
              <a:ext uri="{FF2B5EF4-FFF2-40B4-BE49-F238E27FC236}">
                <a16:creationId xmlns:a16="http://schemas.microsoft.com/office/drawing/2014/main" id="{CFD4E49E-9AF5-4F49-8C8E-E62EA2B1C5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27FC98-CE60-487C-B93E-26603FE4DFD8}"/>
              </a:ext>
            </a:extLst>
          </p:cNvPr>
          <p:cNvSpPr>
            <a:spLocks noGrp="1"/>
          </p:cNvSpPr>
          <p:nvPr>
            <p:ph type="sldNum" sz="quarter" idx="12"/>
          </p:nvPr>
        </p:nvSpPr>
        <p:spPr/>
        <p:txBody>
          <a:bodyPr/>
          <a:lstStyle/>
          <a:p>
            <a:fld id="{8B09C4EC-DD8F-48E1-B690-2DF8D2AC7E8E}" type="slidenum">
              <a:rPr lang="en-GB" smtClean="0"/>
              <a:t>‹#›</a:t>
            </a:fld>
            <a:endParaRPr lang="en-GB"/>
          </a:p>
        </p:txBody>
      </p:sp>
    </p:spTree>
    <p:extLst>
      <p:ext uri="{BB962C8B-B14F-4D97-AF65-F5344CB8AC3E}">
        <p14:creationId xmlns:p14="http://schemas.microsoft.com/office/powerpoint/2010/main" val="4262337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E94FF-9E78-41B5-AB29-0C3EB5F8BA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5B9C2A-3C9B-4ADE-BA74-68A85C6FD1B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9661A91-1159-45BA-BAA4-796DC71B2A2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6388963-5E90-41DF-8309-383C86DF75F8}"/>
              </a:ext>
            </a:extLst>
          </p:cNvPr>
          <p:cNvSpPr>
            <a:spLocks noGrp="1"/>
          </p:cNvSpPr>
          <p:nvPr>
            <p:ph type="dt" sz="half" idx="10"/>
          </p:nvPr>
        </p:nvSpPr>
        <p:spPr/>
        <p:txBody>
          <a:bodyPr/>
          <a:lstStyle/>
          <a:p>
            <a:fld id="{178A27F5-04D7-4F77-B21C-FE04488A9BF8}" type="datetimeFigureOut">
              <a:rPr lang="en-GB" smtClean="0"/>
              <a:t>19/09/2023</a:t>
            </a:fld>
            <a:endParaRPr lang="en-GB"/>
          </a:p>
        </p:txBody>
      </p:sp>
      <p:sp>
        <p:nvSpPr>
          <p:cNvPr id="6" name="Footer Placeholder 5">
            <a:extLst>
              <a:ext uri="{FF2B5EF4-FFF2-40B4-BE49-F238E27FC236}">
                <a16:creationId xmlns:a16="http://schemas.microsoft.com/office/drawing/2014/main" id="{F801AF76-BBBC-4897-99B5-2D3B3486D1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786CA4-F025-470A-978B-292E59ADA15A}"/>
              </a:ext>
            </a:extLst>
          </p:cNvPr>
          <p:cNvSpPr>
            <a:spLocks noGrp="1"/>
          </p:cNvSpPr>
          <p:nvPr>
            <p:ph type="sldNum" sz="quarter" idx="12"/>
          </p:nvPr>
        </p:nvSpPr>
        <p:spPr/>
        <p:txBody>
          <a:bodyPr/>
          <a:lstStyle/>
          <a:p>
            <a:fld id="{8B09C4EC-DD8F-48E1-B690-2DF8D2AC7E8E}" type="slidenum">
              <a:rPr lang="en-GB" smtClean="0"/>
              <a:t>‹#›</a:t>
            </a:fld>
            <a:endParaRPr lang="en-GB"/>
          </a:p>
        </p:txBody>
      </p:sp>
    </p:spTree>
    <p:extLst>
      <p:ext uri="{BB962C8B-B14F-4D97-AF65-F5344CB8AC3E}">
        <p14:creationId xmlns:p14="http://schemas.microsoft.com/office/powerpoint/2010/main" val="1709721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1B156-DAE6-46A4-BC18-FE4D2343370F}"/>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A4E739-67A3-48B8-9DED-495DEA247A95}"/>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3692EC6-7349-47A7-9C43-1DA22D6FCE3B}"/>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EBCF4D2-58A0-44B4-93FD-94922EB1A719}"/>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5491B951-4003-4161-A12A-DC6CDC9E29DE}"/>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2EE00BE-5521-42CA-9D73-523BEF7794B1}"/>
              </a:ext>
            </a:extLst>
          </p:cNvPr>
          <p:cNvSpPr>
            <a:spLocks noGrp="1"/>
          </p:cNvSpPr>
          <p:nvPr>
            <p:ph type="dt" sz="half" idx="10"/>
          </p:nvPr>
        </p:nvSpPr>
        <p:spPr/>
        <p:txBody>
          <a:bodyPr/>
          <a:lstStyle/>
          <a:p>
            <a:fld id="{178A27F5-04D7-4F77-B21C-FE04488A9BF8}" type="datetimeFigureOut">
              <a:rPr lang="en-GB" smtClean="0"/>
              <a:t>19/09/2023</a:t>
            </a:fld>
            <a:endParaRPr lang="en-GB"/>
          </a:p>
        </p:txBody>
      </p:sp>
      <p:sp>
        <p:nvSpPr>
          <p:cNvPr id="8" name="Footer Placeholder 7">
            <a:extLst>
              <a:ext uri="{FF2B5EF4-FFF2-40B4-BE49-F238E27FC236}">
                <a16:creationId xmlns:a16="http://schemas.microsoft.com/office/drawing/2014/main" id="{651F8136-C28A-4997-B7F3-84EDB97C34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0DAE701-940D-4015-A3CF-B25806277B9E}"/>
              </a:ext>
            </a:extLst>
          </p:cNvPr>
          <p:cNvSpPr>
            <a:spLocks noGrp="1"/>
          </p:cNvSpPr>
          <p:nvPr>
            <p:ph type="sldNum" sz="quarter" idx="12"/>
          </p:nvPr>
        </p:nvSpPr>
        <p:spPr/>
        <p:txBody>
          <a:bodyPr/>
          <a:lstStyle/>
          <a:p>
            <a:fld id="{8B09C4EC-DD8F-48E1-B690-2DF8D2AC7E8E}" type="slidenum">
              <a:rPr lang="en-GB" smtClean="0"/>
              <a:t>‹#›</a:t>
            </a:fld>
            <a:endParaRPr lang="en-GB"/>
          </a:p>
        </p:txBody>
      </p:sp>
    </p:spTree>
    <p:extLst>
      <p:ext uri="{BB962C8B-B14F-4D97-AF65-F5344CB8AC3E}">
        <p14:creationId xmlns:p14="http://schemas.microsoft.com/office/powerpoint/2010/main" val="263835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BC669-B157-4796-88A9-10F981B68B0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2051A06-5614-466F-B26E-4D800B2EF8B4}"/>
              </a:ext>
            </a:extLst>
          </p:cNvPr>
          <p:cNvSpPr>
            <a:spLocks noGrp="1"/>
          </p:cNvSpPr>
          <p:nvPr>
            <p:ph type="dt" sz="half" idx="10"/>
          </p:nvPr>
        </p:nvSpPr>
        <p:spPr/>
        <p:txBody>
          <a:bodyPr/>
          <a:lstStyle/>
          <a:p>
            <a:fld id="{178A27F5-04D7-4F77-B21C-FE04488A9BF8}" type="datetimeFigureOut">
              <a:rPr lang="en-GB" smtClean="0"/>
              <a:t>19/09/2023</a:t>
            </a:fld>
            <a:endParaRPr lang="en-GB"/>
          </a:p>
        </p:txBody>
      </p:sp>
      <p:sp>
        <p:nvSpPr>
          <p:cNvPr id="4" name="Footer Placeholder 3">
            <a:extLst>
              <a:ext uri="{FF2B5EF4-FFF2-40B4-BE49-F238E27FC236}">
                <a16:creationId xmlns:a16="http://schemas.microsoft.com/office/drawing/2014/main" id="{C563684B-7611-4530-8589-CFFF4F53CC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B7DF9E8-3AB3-4025-91A4-D743AC966C3A}"/>
              </a:ext>
            </a:extLst>
          </p:cNvPr>
          <p:cNvSpPr>
            <a:spLocks noGrp="1"/>
          </p:cNvSpPr>
          <p:nvPr>
            <p:ph type="sldNum" sz="quarter" idx="12"/>
          </p:nvPr>
        </p:nvSpPr>
        <p:spPr/>
        <p:txBody>
          <a:bodyPr/>
          <a:lstStyle/>
          <a:p>
            <a:fld id="{8B09C4EC-DD8F-48E1-B690-2DF8D2AC7E8E}" type="slidenum">
              <a:rPr lang="en-GB" smtClean="0"/>
              <a:t>‹#›</a:t>
            </a:fld>
            <a:endParaRPr lang="en-GB"/>
          </a:p>
        </p:txBody>
      </p:sp>
    </p:spTree>
    <p:extLst>
      <p:ext uri="{BB962C8B-B14F-4D97-AF65-F5344CB8AC3E}">
        <p14:creationId xmlns:p14="http://schemas.microsoft.com/office/powerpoint/2010/main" val="1214138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557DF7-9B57-4AFB-9B1F-D1773E6E24DF}"/>
              </a:ext>
            </a:extLst>
          </p:cNvPr>
          <p:cNvSpPr>
            <a:spLocks noGrp="1"/>
          </p:cNvSpPr>
          <p:nvPr>
            <p:ph type="dt" sz="half" idx="10"/>
          </p:nvPr>
        </p:nvSpPr>
        <p:spPr/>
        <p:txBody>
          <a:bodyPr/>
          <a:lstStyle/>
          <a:p>
            <a:fld id="{178A27F5-04D7-4F77-B21C-FE04488A9BF8}" type="datetimeFigureOut">
              <a:rPr lang="en-GB" smtClean="0"/>
              <a:t>19/09/2023</a:t>
            </a:fld>
            <a:endParaRPr lang="en-GB"/>
          </a:p>
        </p:txBody>
      </p:sp>
      <p:sp>
        <p:nvSpPr>
          <p:cNvPr id="3" name="Footer Placeholder 2">
            <a:extLst>
              <a:ext uri="{FF2B5EF4-FFF2-40B4-BE49-F238E27FC236}">
                <a16:creationId xmlns:a16="http://schemas.microsoft.com/office/drawing/2014/main" id="{D2B446A7-8C4E-48B0-96DF-80FE262D02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36A7AD7-0061-4C4F-9F2F-8A02C78ADC42}"/>
              </a:ext>
            </a:extLst>
          </p:cNvPr>
          <p:cNvSpPr>
            <a:spLocks noGrp="1"/>
          </p:cNvSpPr>
          <p:nvPr>
            <p:ph type="sldNum" sz="quarter" idx="12"/>
          </p:nvPr>
        </p:nvSpPr>
        <p:spPr/>
        <p:txBody>
          <a:bodyPr/>
          <a:lstStyle/>
          <a:p>
            <a:fld id="{8B09C4EC-DD8F-48E1-B690-2DF8D2AC7E8E}" type="slidenum">
              <a:rPr lang="en-GB" smtClean="0"/>
              <a:t>‹#›</a:t>
            </a:fld>
            <a:endParaRPr lang="en-GB"/>
          </a:p>
        </p:txBody>
      </p:sp>
    </p:spTree>
    <p:extLst>
      <p:ext uri="{BB962C8B-B14F-4D97-AF65-F5344CB8AC3E}">
        <p14:creationId xmlns:p14="http://schemas.microsoft.com/office/powerpoint/2010/main" val="282645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55A1-3884-47A6-B02B-4CDEDCF5F9A1}"/>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8E336B2-F93B-436F-8D4C-F864328253BE}"/>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6AF818D-9F97-4A2B-BFA0-9EB79C92CD1E}"/>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378F063-297C-42FF-A443-93C7387376C5}"/>
              </a:ext>
            </a:extLst>
          </p:cNvPr>
          <p:cNvSpPr>
            <a:spLocks noGrp="1"/>
          </p:cNvSpPr>
          <p:nvPr>
            <p:ph type="dt" sz="half" idx="10"/>
          </p:nvPr>
        </p:nvSpPr>
        <p:spPr/>
        <p:txBody>
          <a:bodyPr/>
          <a:lstStyle/>
          <a:p>
            <a:fld id="{178A27F5-04D7-4F77-B21C-FE04488A9BF8}" type="datetimeFigureOut">
              <a:rPr lang="en-GB" smtClean="0"/>
              <a:t>19/09/2023</a:t>
            </a:fld>
            <a:endParaRPr lang="en-GB"/>
          </a:p>
        </p:txBody>
      </p:sp>
      <p:sp>
        <p:nvSpPr>
          <p:cNvPr id="6" name="Footer Placeholder 5">
            <a:extLst>
              <a:ext uri="{FF2B5EF4-FFF2-40B4-BE49-F238E27FC236}">
                <a16:creationId xmlns:a16="http://schemas.microsoft.com/office/drawing/2014/main" id="{E4F67B3E-D859-4FEE-B5AD-79356B4A18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036C50-4A34-443E-A0FF-25B62EAAB234}"/>
              </a:ext>
            </a:extLst>
          </p:cNvPr>
          <p:cNvSpPr>
            <a:spLocks noGrp="1"/>
          </p:cNvSpPr>
          <p:nvPr>
            <p:ph type="sldNum" sz="quarter" idx="12"/>
          </p:nvPr>
        </p:nvSpPr>
        <p:spPr/>
        <p:txBody>
          <a:bodyPr/>
          <a:lstStyle/>
          <a:p>
            <a:fld id="{8B09C4EC-DD8F-48E1-B690-2DF8D2AC7E8E}" type="slidenum">
              <a:rPr lang="en-GB" smtClean="0"/>
              <a:t>‹#›</a:t>
            </a:fld>
            <a:endParaRPr lang="en-GB"/>
          </a:p>
        </p:txBody>
      </p:sp>
    </p:spTree>
    <p:extLst>
      <p:ext uri="{BB962C8B-B14F-4D97-AF65-F5344CB8AC3E}">
        <p14:creationId xmlns:p14="http://schemas.microsoft.com/office/powerpoint/2010/main" val="2620296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CB97B-7A62-406C-87BB-8F7CB9300073}"/>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D70551-07E5-496D-9D63-991988FE5C82}"/>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8392AA06-B1FD-495F-AAC7-CE99E9A1A4FE}"/>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0D5D75B-5DC9-4335-8A92-3F5710489BD6}"/>
              </a:ext>
            </a:extLst>
          </p:cNvPr>
          <p:cNvSpPr>
            <a:spLocks noGrp="1"/>
          </p:cNvSpPr>
          <p:nvPr>
            <p:ph type="dt" sz="half" idx="10"/>
          </p:nvPr>
        </p:nvSpPr>
        <p:spPr/>
        <p:txBody>
          <a:bodyPr/>
          <a:lstStyle/>
          <a:p>
            <a:fld id="{178A27F5-04D7-4F77-B21C-FE04488A9BF8}" type="datetimeFigureOut">
              <a:rPr lang="en-GB" smtClean="0"/>
              <a:t>19/09/2023</a:t>
            </a:fld>
            <a:endParaRPr lang="en-GB"/>
          </a:p>
        </p:txBody>
      </p:sp>
      <p:sp>
        <p:nvSpPr>
          <p:cNvPr id="6" name="Footer Placeholder 5">
            <a:extLst>
              <a:ext uri="{FF2B5EF4-FFF2-40B4-BE49-F238E27FC236}">
                <a16:creationId xmlns:a16="http://schemas.microsoft.com/office/drawing/2014/main" id="{4BD85BF0-EF2F-4A6B-AAE4-A703B88800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87A077-1DFF-45DB-955B-5977DD0D89D2}"/>
              </a:ext>
            </a:extLst>
          </p:cNvPr>
          <p:cNvSpPr>
            <a:spLocks noGrp="1"/>
          </p:cNvSpPr>
          <p:nvPr>
            <p:ph type="sldNum" sz="quarter" idx="12"/>
          </p:nvPr>
        </p:nvSpPr>
        <p:spPr/>
        <p:txBody>
          <a:bodyPr/>
          <a:lstStyle/>
          <a:p>
            <a:fld id="{8B09C4EC-DD8F-48E1-B690-2DF8D2AC7E8E}" type="slidenum">
              <a:rPr lang="en-GB" smtClean="0"/>
              <a:t>‹#›</a:t>
            </a:fld>
            <a:endParaRPr lang="en-GB"/>
          </a:p>
        </p:txBody>
      </p:sp>
    </p:spTree>
    <p:extLst>
      <p:ext uri="{BB962C8B-B14F-4D97-AF65-F5344CB8AC3E}">
        <p14:creationId xmlns:p14="http://schemas.microsoft.com/office/powerpoint/2010/main" val="1283851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3FEBF5-0500-450F-99A9-3510535FB825}"/>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CC9761-8F08-494D-947A-E453C6679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5F1834-231E-498D-9F3C-2A4897E0A3F1}"/>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78A27F5-04D7-4F77-B21C-FE04488A9BF8}" type="datetimeFigureOut">
              <a:rPr lang="en-GB" smtClean="0"/>
              <a:t>19/09/2023</a:t>
            </a:fld>
            <a:endParaRPr lang="en-GB"/>
          </a:p>
        </p:txBody>
      </p:sp>
      <p:sp>
        <p:nvSpPr>
          <p:cNvPr id="5" name="Footer Placeholder 4">
            <a:extLst>
              <a:ext uri="{FF2B5EF4-FFF2-40B4-BE49-F238E27FC236}">
                <a16:creationId xmlns:a16="http://schemas.microsoft.com/office/drawing/2014/main" id="{27A701DF-0BB2-4EFD-BE5B-260E736E5890}"/>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A409E8E-9D6D-4418-9528-D7B9495E92DE}"/>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B09C4EC-DD8F-48E1-B690-2DF8D2AC7E8E}" type="slidenum">
              <a:rPr lang="en-GB" smtClean="0"/>
              <a:t>‹#›</a:t>
            </a:fld>
            <a:endParaRPr lang="en-GB"/>
          </a:p>
        </p:txBody>
      </p:sp>
    </p:spTree>
    <p:extLst>
      <p:ext uri="{BB962C8B-B14F-4D97-AF65-F5344CB8AC3E}">
        <p14:creationId xmlns:p14="http://schemas.microsoft.com/office/powerpoint/2010/main" val="3617330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16499" y="857248"/>
            <a:ext cx="3052452" cy="5143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1A3A33C8-E938-4B15-8B35-820D1B141ECA}"/>
              </a:ext>
            </a:extLst>
          </p:cNvPr>
          <p:cNvSpPr>
            <a:spLocks noGrp="1"/>
          </p:cNvSpPr>
          <p:nvPr>
            <p:ph type="title"/>
          </p:nvPr>
        </p:nvSpPr>
        <p:spPr>
          <a:xfrm>
            <a:off x="1720813" y="1337311"/>
            <a:ext cx="2568202" cy="4209927"/>
          </a:xfrm>
        </p:spPr>
        <p:txBody>
          <a:bodyPr vert="horz" lIns="68580" tIns="34290" rIns="68580" bIns="34290" rtlCol="0" anchor="ctr">
            <a:normAutofit/>
          </a:bodyPr>
          <a:lstStyle/>
          <a:p>
            <a:pPr algn="ctr"/>
            <a:r>
              <a:rPr lang="en-US" dirty="0">
                <a:ln>
                  <a:solidFill>
                    <a:schemeClr val="bg1"/>
                  </a:solidFill>
                </a:ln>
                <a:solidFill>
                  <a:schemeClr val="bg1"/>
                </a:solidFill>
              </a:rPr>
              <a:t>Development</a:t>
            </a:r>
            <a:br>
              <a:rPr lang="en-US" dirty="0">
                <a:ln>
                  <a:solidFill>
                    <a:schemeClr val="bg1"/>
                  </a:solidFill>
                </a:ln>
                <a:solidFill>
                  <a:schemeClr val="bg1"/>
                </a:solidFill>
              </a:rPr>
            </a:br>
            <a:r>
              <a:rPr lang="en-US" dirty="0">
                <a:ln>
                  <a:solidFill>
                    <a:schemeClr val="bg1"/>
                  </a:solidFill>
                </a:ln>
                <a:solidFill>
                  <a:schemeClr val="bg1"/>
                </a:solidFill>
              </a:rPr>
              <a:t>Pressures</a:t>
            </a:r>
            <a:endParaRPr lang="en-US" kern="1200" dirty="0">
              <a:ln>
                <a:solidFill>
                  <a:schemeClr val="bg1"/>
                </a:solidFill>
              </a:ln>
              <a:solidFill>
                <a:schemeClr val="bg1"/>
              </a:solidFill>
              <a:latin typeface="+mj-lt"/>
              <a:ea typeface="+mj-ea"/>
              <a:cs typeface="+mj-cs"/>
            </a:endParaRPr>
          </a:p>
        </p:txBody>
      </p:sp>
      <p:sp>
        <p:nvSpPr>
          <p:cNvPr id="4" name="TextBox 3">
            <a:extLst>
              <a:ext uri="{FF2B5EF4-FFF2-40B4-BE49-F238E27FC236}">
                <a16:creationId xmlns:a16="http://schemas.microsoft.com/office/drawing/2014/main" id="{CE6F55B7-C2D5-4A95-A27D-52D1677BE2A7}"/>
              </a:ext>
            </a:extLst>
          </p:cNvPr>
          <p:cNvSpPr txBox="1"/>
          <p:nvPr/>
        </p:nvSpPr>
        <p:spPr>
          <a:xfrm>
            <a:off x="4944524" y="1337311"/>
            <a:ext cx="5526664" cy="3782510"/>
          </a:xfrm>
          <a:prstGeom prst="rect">
            <a:avLst/>
          </a:prstGeom>
        </p:spPr>
        <p:txBody>
          <a:bodyPr vert="horz" lIns="68580" tIns="34290" rIns="68580" bIns="34290" rtlCol="0" anchor="ctr">
            <a:noAutofit/>
          </a:bodyPr>
          <a:lstStyle/>
          <a:p>
            <a:pPr defTabSz="685800">
              <a:lnSpc>
                <a:spcPct val="107000"/>
              </a:lnSpc>
              <a:spcAft>
                <a:spcPts val="600"/>
              </a:spcAft>
              <a:defRPr/>
            </a:pPr>
            <a:endParaRPr lang="en-US" sz="1350" b="1"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defRPr/>
            </a:pPr>
            <a:endParaRPr lang="en-US" sz="1350" b="1"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defRPr/>
            </a:pPr>
            <a:endParaRPr lang="en-US" sz="1350" b="1"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defRPr/>
            </a:pPr>
            <a:endParaRPr lang="en-US" sz="1350" b="1"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defRPr/>
            </a:pPr>
            <a:endParaRPr lang="en-US" sz="1350" b="1"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defRPr/>
            </a:pPr>
            <a:endParaRPr lang="en-US" sz="1350" b="1"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pPr>
            <a:endParaRPr lang="en-US" sz="1350" b="1"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pPr>
            <a:endParaRPr lang="en-US" sz="1350" b="1"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defRPr/>
            </a:pPr>
            <a:endParaRPr lang="en-US" sz="1350" b="1"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defRPr/>
            </a:pPr>
            <a:endParaRPr lang="en-US" sz="1350" b="1"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defRPr/>
            </a:pPr>
            <a:endParaRPr lang="en-US" b="1"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defRPr/>
            </a:pPr>
            <a:endParaRPr lang="en-US" b="1"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57175" indent="-257175" defTabSz="685800">
              <a:lnSpc>
                <a:spcPct val="107000"/>
              </a:lnSpc>
              <a:spcAft>
                <a:spcPts val="600"/>
              </a:spcAft>
              <a:buFont typeface="Arial" panose="020B0604020202020204" pitchFamily="34" charset="0"/>
              <a:buChar char="•"/>
              <a:defRPr/>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planning system is creaking under the pace of change. </a:t>
            </a:r>
          </a:p>
          <a:p>
            <a:pPr marL="257175" indent="-257175" defTabSz="685800">
              <a:lnSpc>
                <a:spcPct val="107000"/>
              </a:lnSpc>
              <a:spcAft>
                <a:spcPts val="600"/>
              </a:spcAft>
              <a:buFont typeface="Arial" panose="020B0604020202020204" pitchFamily="34" charset="0"/>
              <a:buChar char="•"/>
              <a:defRPr/>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New housing is developing its own momentum with implications for social infrastructure and impacts on biodiversity and nature.</a:t>
            </a:r>
          </a:p>
          <a:p>
            <a:pPr marL="257175" indent="-257175" defTabSz="685800">
              <a:lnSpc>
                <a:spcPct val="107000"/>
              </a:lnSpc>
              <a:spcAft>
                <a:spcPts val="600"/>
              </a:spcAft>
              <a:buFont typeface="Arial" panose="020B0604020202020204" pitchFamily="34" charset="0"/>
              <a:buChar char="•"/>
              <a:defRPr/>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Speculative housing is often of a scale that is out of keeping with the existing communities. </a:t>
            </a:r>
          </a:p>
          <a:p>
            <a:pPr marL="257175" indent="-257175" defTabSz="685800">
              <a:lnSpc>
                <a:spcPct val="107000"/>
              </a:lnSpc>
              <a:spcAft>
                <a:spcPts val="600"/>
              </a:spcAft>
              <a:buFont typeface="Arial" panose="020B0604020202020204" pitchFamily="34" charset="0"/>
              <a:buChar char="•"/>
              <a:defRPr/>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Policy at national level is attempting to co-ordinate delivery of a range of uses that compete with each other.</a:t>
            </a:r>
          </a:p>
          <a:p>
            <a:pPr marL="257175" indent="-257175" defTabSz="685800">
              <a:lnSpc>
                <a:spcPct val="107000"/>
              </a:lnSpc>
              <a:spcAft>
                <a:spcPts val="600"/>
              </a:spcAft>
              <a:buFont typeface="Arial" panose="020B0604020202020204" pitchFamily="34" charset="0"/>
              <a:buChar char="•"/>
              <a:defRPr/>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Governments wants a million homes built in this Parliament.</a:t>
            </a:r>
          </a:p>
          <a:p>
            <a:pPr defTabSz="685800">
              <a:lnSpc>
                <a:spcPct val="107000"/>
              </a:lnSpc>
              <a:spcAft>
                <a:spcPts val="600"/>
              </a:spcAft>
            </a:pPr>
            <a:endParaRPr lang="en-US" sz="1350" b="1"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defRPr/>
            </a:pPr>
            <a:endParaRPr lang="en-US" sz="1350" b="1"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defRPr/>
            </a:pPr>
            <a:endParaRPr lang="en-US" sz="1350" b="1"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defRPr/>
            </a:pPr>
            <a:endParaRPr lang="en-US" sz="1350" b="1"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defRPr/>
            </a:pPr>
            <a:endParaRPr lang="en-US" sz="1350" b="1"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defRPr/>
            </a:pPr>
            <a:endParaRPr lang="en-US" sz="1350" b="1"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defRPr/>
            </a:pPr>
            <a:endParaRPr lang="en-US" sz="1350" b="1"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defRPr/>
            </a:pPr>
            <a:endParaRPr lang="en-US" sz="1350" b="1"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defRPr/>
            </a:pPr>
            <a:r>
              <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lang="en-GB"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90000"/>
              </a:lnSpc>
              <a:spcAft>
                <a:spcPts val="450"/>
              </a:spcAft>
              <a:defRPr/>
            </a:pPr>
            <a:endParaRPr lang="en-US" sz="1350" dirty="0">
              <a:solidFill>
                <a:prstClr val="black"/>
              </a:solidFill>
              <a:latin typeface="Calibri" panose="020F0502020204030204"/>
            </a:endParaRPr>
          </a:p>
          <a:p>
            <a:pPr indent="-171450" defTabSz="685800">
              <a:lnSpc>
                <a:spcPct val="90000"/>
              </a:lnSpc>
              <a:spcAft>
                <a:spcPts val="450"/>
              </a:spcAft>
              <a:buFont typeface="Arial" panose="020B0604020202020204" pitchFamily="34" charset="0"/>
              <a:buChar char="•"/>
              <a:defRPr/>
            </a:pPr>
            <a:endParaRPr lang="en-US" sz="1350" dirty="0">
              <a:solidFill>
                <a:prstClr val="black"/>
              </a:solidFill>
              <a:latin typeface="Calibri" panose="020F0502020204030204"/>
            </a:endParaRPr>
          </a:p>
          <a:p>
            <a:pPr indent="-171450" defTabSz="685800">
              <a:lnSpc>
                <a:spcPct val="90000"/>
              </a:lnSpc>
              <a:spcAft>
                <a:spcPts val="450"/>
              </a:spcAft>
              <a:buFont typeface="Arial" panose="020B0604020202020204" pitchFamily="34" charset="0"/>
              <a:buChar char="•"/>
              <a:defRPr/>
            </a:pPr>
            <a:endParaRPr lang="en-US" sz="1350" dirty="0">
              <a:solidFill>
                <a:prstClr val="black"/>
              </a:solidFill>
              <a:latin typeface="Calibri" panose="020F0502020204030204"/>
            </a:endParaRPr>
          </a:p>
          <a:p>
            <a:pPr indent="-171450" defTabSz="685800">
              <a:lnSpc>
                <a:spcPct val="90000"/>
              </a:lnSpc>
              <a:spcAft>
                <a:spcPts val="450"/>
              </a:spcAft>
              <a:buFont typeface="Arial" panose="020B0604020202020204" pitchFamily="34" charset="0"/>
              <a:buChar char="•"/>
              <a:defRPr/>
            </a:pPr>
            <a:endParaRPr lang="en-US" sz="1350"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DECF6972-5ED9-4F70-AC43-86A68FE57F49}"/>
              </a:ext>
            </a:extLst>
          </p:cNvPr>
          <p:cNvSpPr txBox="1"/>
          <p:nvPr/>
        </p:nvSpPr>
        <p:spPr>
          <a:xfrm>
            <a:off x="2376322" y="2565880"/>
            <a:ext cx="4850900" cy="2587960"/>
          </a:xfrm>
          <a:prstGeom prst="rect">
            <a:avLst/>
          </a:prstGeom>
        </p:spPr>
        <p:txBody>
          <a:bodyPr vert="horz" lIns="68580" tIns="34290" rIns="68580" bIns="34290" rtlCol="0" anchor="ctr">
            <a:normAutofit/>
          </a:bodyPr>
          <a:lstStyle/>
          <a:p>
            <a:pPr indent="-171450" defTabSz="685800">
              <a:lnSpc>
                <a:spcPct val="90000"/>
              </a:lnSpc>
              <a:spcAft>
                <a:spcPts val="450"/>
              </a:spcAft>
              <a:buFont typeface="Arial" panose="020B0604020202020204" pitchFamily="34" charset="0"/>
              <a:buChar char="•"/>
              <a:defRPr/>
            </a:pPr>
            <a:endParaRPr lang="en-US" dirty="0">
              <a:solidFill>
                <a:prstClr val="black"/>
              </a:solidFill>
              <a:latin typeface="Calibri" panose="020F0502020204030204"/>
            </a:endParaRPr>
          </a:p>
        </p:txBody>
      </p:sp>
      <p:pic>
        <p:nvPicPr>
          <p:cNvPr id="9" name="Content Placeholder 8">
            <a:extLst>
              <a:ext uri="{FF2B5EF4-FFF2-40B4-BE49-F238E27FC236}">
                <a16:creationId xmlns:a16="http://schemas.microsoft.com/office/drawing/2014/main" id="{437DFEA8-880D-4E14-AB19-A7A20EF7C79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008696" y="5254380"/>
            <a:ext cx="2192857" cy="585714"/>
          </a:xfrm>
          <a:prstGeom prst="rect">
            <a:avLst/>
          </a:prstGeom>
          <a:noFill/>
        </p:spPr>
      </p:pic>
    </p:spTree>
    <p:extLst>
      <p:ext uri="{BB962C8B-B14F-4D97-AF65-F5344CB8AC3E}">
        <p14:creationId xmlns:p14="http://schemas.microsoft.com/office/powerpoint/2010/main" val="530047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16499" y="857248"/>
            <a:ext cx="3052452" cy="5143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1A3A33C8-E938-4B15-8B35-820D1B141ECA}"/>
              </a:ext>
            </a:extLst>
          </p:cNvPr>
          <p:cNvSpPr>
            <a:spLocks noGrp="1"/>
          </p:cNvSpPr>
          <p:nvPr>
            <p:ph type="title"/>
          </p:nvPr>
        </p:nvSpPr>
        <p:spPr>
          <a:xfrm>
            <a:off x="1720814" y="1337311"/>
            <a:ext cx="2672351" cy="4209927"/>
          </a:xfrm>
        </p:spPr>
        <p:txBody>
          <a:bodyPr vert="horz" lIns="68580" tIns="34290" rIns="68580" bIns="34290" rtlCol="0" anchor="ctr">
            <a:normAutofit/>
          </a:bodyPr>
          <a:lstStyle/>
          <a:p>
            <a:pPr algn="ctr"/>
            <a:r>
              <a:rPr lang="en-US" sz="4050" dirty="0">
                <a:ln>
                  <a:solidFill>
                    <a:schemeClr val="bg1"/>
                  </a:solidFill>
                </a:ln>
                <a:solidFill>
                  <a:schemeClr val="bg1"/>
                </a:solidFill>
              </a:rPr>
              <a:t>Responding  to the pressures</a:t>
            </a:r>
            <a:br>
              <a:rPr lang="en-US" sz="3000" dirty="0">
                <a:ln>
                  <a:solidFill>
                    <a:schemeClr val="bg1"/>
                  </a:solidFill>
                </a:ln>
                <a:solidFill>
                  <a:schemeClr val="bg1"/>
                </a:solidFill>
              </a:rPr>
            </a:br>
            <a:br>
              <a:rPr lang="en-US" sz="3000" dirty="0">
                <a:ln>
                  <a:solidFill>
                    <a:schemeClr val="bg1"/>
                  </a:solidFill>
                </a:ln>
                <a:solidFill>
                  <a:schemeClr val="bg1"/>
                </a:solidFill>
              </a:rPr>
            </a:br>
            <a:endParaRPr lang="en-US" sz="3000" dirty="0">
              <a:ln>
                <a:solidFill>
                  <a:schemeClr val="bg1"/>
                </a:solidFill>
              </a:ln>
              <a:solidFill>
                <a:schemeClr val="bg1"/>
              </a:solidFill>
            </a:endParaRPr>
          </a:p>
        </p:txBody>
      </p:sp>
      <p:sp>
        <p:nvSpPr>
          <p:cNvPr id="4" name="TextBox 3">
            <a:extLst>
              <a:ext uri="{FF2B5EF4-FFF2-40B4-BE49-F238E27FC236}">
                <a16:creationId xmlns:a16="http://schemas.microsoft.com/office/drawing/2014/main" id="{CE6F55B7-C2D5-4A95-A27D-52D1677BE2A7}"/>
              </a:ext>
            </a:extLst>
          </p:cNvPr>
          <p:cNvSpPr txBox="1"/>
          <p:nvPr/>
        </p:nvSpPr>
        <p:spPr>
          <a:xfrm>
            <a:off x="4944524" y="2034691"/>
            <a:ext cx="5136536" cy="3085130"/>
          </a:xfrm>
          <a:prstGeom prst="rect">
            <a:avLst/>
          </a:prstGeom>
        </p:spPr>
        <p:txBody>
          <a:bodyPr vert="horz" lIns="68580" tIns="34290" rIns="68580" bIns="34290" rtlCol="0" anchor="ctr">
            <a:noAutofit/>
          </a:bodyPr>
          <a:lstStyle/>
          <a:p>
            <a:pPr algn="ctr" defTabSz="685800">
              <a:lnSpc>
                <a:spcPct val="107000"/>
              </a:lnSpc>
              <a:spcAft>
                <a:spcPts val="600"/>
              </a:spcAft>
              <a:defRPr/>
            </a:pPr>
            <a:endParaRPr lang="en-US" sz="1350" dirty="0">
              <a:solidFill>
                <a:prstClr val="black"/>
              </a:solidFill>
              <a:latin typeface="Calibri" panose="020F0502020204030204"/>
            </a:endParaRPr>
          </a:p>
          <a:p>
            <a:pPr defTabSz="685800">
              <a:lnSpc>
                <a:spcPct val="107000"/>
              </a:lnSpc>
              <a:spcAft>
                <a:spcPts val="600"/>
              </a:spcAft>
              <a:defRPr/>
            </a:pPr>
            <a:r>
              <a:rPr lang="en-US" sz="2400" b="1" dirty="0">
                <a:solidFill>
                  <a:prstClr val="black"/>
                </a:solidFill>
                <a:latin typeface="Calibri" panose="020F0502020204030204"/>
              </a:rPr>
              <a:t>Neighbourhood Planning</a:t>
            </a:r>
          </a:p>
          <a:p>
            <a:pPr defTabSz="685800">
              <a:lnSpc>
                <a:spcPct val="107000"/>
              </a:lnSpc>
              <a:spcAft>
                <a:spcPts val="600"/>
              </a:spcAft>
              <a:defRPr/>
            </a:pPr>
            <a:endParaRPr lang="en-US" sz="2400" b="1" dirty="0">
              <a:solidFill>
                <a:prstClr val="black"/>
              </a:solidFill>
              <a:latin typeface="Calibri" panose="020F0502020204030204"/>
            </a:endParaRPr>
          </a:p>
          <a:p>
            <a:pPr marL="428625" indent="-428625" defTabSz="685800">
              <a:lnSpc>
                <a:spcPct val="107000"/>
              </a:lnSpc>
              <a:spcAft>
                <a:spcPts val="600"/>
              </a:spcAft>
              <a:buFont typeface="Arial" panose="020B0604020202020204" pitchFamily="34" charset="0"/>
              <a:buChar char="•"/>
              <a:defRPr/>
            </a:pPr>
            <a:r>
              <a:rPr lang="en-US" sz="2400" dirty="0">
                <a:solidFill>
                  <a:prstClr val="black"/>
                </a:solidFill>
                <a:latin typeface="Calibri" panose="020F0502020204030204"/>
              </a:rPr>
              <a:t>Extent and Scope</a:t>
            </a:r>
          </a:p>
          <a:p>
            <a:pPr marL="428625" indent="-428625" defTabSz="685800">
              <a:lnSpc>
                <a:spcPct val="107000"/>
              </a:lnSpc>
              <a:spcAft>
                <a:spcPts val="600"/>
              </a:spcAft>
              <a:buFont typeface="Arial" panose="020B0604020202020204" pitchFamily="34" charset="0"/>
              <a:buChar char="•"/>
              <a:defRPr/>
            </a:pPr>
            <a:r>
              <a:rPr lang="en-US" sz="2400" dirty="0">
                <a:solidFill>
                  <a:prstClr val="black"/>
                </a:solidFill>
                <a:latin typeface="Calibri" panose="020F0502020204030204"/>
              </a:rPr>
              <a:t>More democracy</a:t>
            </a:r>
          </a:p>
          <a:p>
            <a:pPr marL="428625" indent="-428625" defTabSz="685800">
              <a:lnSpc>
                <a:spcPct val="107000"/>
              </a:lnSpc>
              <a:spcAft>
                <a:spcPts val="600"/>
              </a:spcAft>
              <a:buFont typeface="Arial" panose="020B0604020202020204" pitchFamily="34" charset="0"/>
              <a:buChar char="•"/>
              <a:defRPr/>
            </a:pPr>
            <a:r>
              <a:rPr lang="en-US" sz="2400" dirty="0">
                <a:solidFill>
                  <a:prstClr val="black"/>
                </a:solidFill>
                <a:latin typeface="Calibri" panose="020F0502020204030204"/>
              </a:rPr>
              <a:t>Funding</a:t>
            </a:r>
          </a:p>
          <a:p>
            <a:pPr marL="428625" indent="-428625" defTabSz="685800">
              <a:lnSpc>
                <a:spcPct val="107000"/>
              </a:lnSpc>
              <a:spcAft>
                <a:spcPts val="600"/>
              </a:spcAft>
              <a:buFont typeface="Arial" panose="020B0604020202020204" pitchFamily="34" charset="0"/>
              <a:buChar char="•"/>
              <a:defRPr/>
            </a:pPr>
            <a:r>
              <a:rPr lang="en-US" sz="2400" dirty="0">
                <a:solidFill>
                  <a:prstClr val="black"/>
                </a:solidFill>
                <a:latin typeface="Calibri" panose="020F0502020204030204"/>
              </a:rPr>
              <a:t>Weight attributed</a:t>
            </a:r>
          </a:p>
          <a:p>
            <a:pPr defTabSz="685800">
              <a:lnSpc>
                <a:spcPct val="107000"/>
              </a:lnSpc>
              <a:spcAft>
                <a:spcPts val="600"/>
              </a:spcAft>
              <a:defRPr/>
            </a:pPr>
            <a:endParaRPr lang="en-US" sz="2400" dirty="0">
              <a:solidFill>
                <a:prstClr val="black"/>
              </a:solidFill>
              <a:latin typeface="Calibri" panose="020F0502020204030204"/>
            </a:endParaRPr>
          </a:p>
          <a:p>
            <a:pPr defTabSz="685800">
              <a:lnSpc>
                <a:spcPct val="90000"/>
              </a:lnSpc>
              <a:spcAft>
                <a:spcPts val="450"/>
              </a:spcAft>
              <a:defRPr/>
            </a:pPr>
            <a:endParaRPr lang="en-US" sz="2400" dirty="0">
              <a:solidFill>
                <a:prstClr val="black"/>
              </a:solidFill>
              <a:latin typeface="Calibri" panose="020F0502020204030204"/>
            </a:endParaRPr>
          </a:p>
          <a:p>
            <a:pPr indent="-171450" defTabSz="685800">
              <a:lnSpc>
                <a:spcPct val="90000"/>
              </a:lnSpc>
              <a:spcAft>
                <a:spcPts val="450"/>
              </a:spcAft>
              <a:buFont typeface="Arial" panose="020B0604020202020204" pitchFamily="34" charset="0"/>
              <a:buChar char="•"/>
              <a:defRPr/>
            </a:pPr>
            <a:endParaRPr lang="en-US" sz="1350" dirty="0">
              <a:solidFill>
                <a:prstClr val="black"/>
              </a:solidFill>
              <a:latin typeface="Calibri" panose="020F0502020204030204"/>
            </a:endParaRPr>
          </a:p>
          <a:p>
            <a:pPr indent="-171450" defTabSz="685800">
              <a:lnSpc>
                <a:spcPct val="90000"/>
              </a:lnSpc>
              <a:spcAft>
                <a:spcPts val="450"/>
              </a:spcAft>
              <a:buFont typeface="Arial" panose="020B0604020202020204" pitchFamily="34" charset="0"/>
              <a:buChar char="•"/>
              <a:defRPr/>
            </a:pPr>
            <a:endParaRPr lang="en-US" sz="1350" dirty="0">
              <a:solidFill>
                <a:prstClr val="black"/>
              </a:solidFill>
              <a:latin typeface="Calibri" panose="020F0502020204030204"/>
            </a:endParaRPr>
          </a:p>
          <a:p>
            <a:pPr indent="-171450" defTabSz="685800">
              <a:lnSpc>
                <a:spcPct val="90000"/>
              </a:lnSpc>
              <a:spcAft>
                <a:spcPts val="450"/>
              </a:spcAft>
              <a:buFont typeface="Arial" panose="020B0604020202020204" pitchFamily="34" charset="0"/>
              <a:buChar char="•"/>
              <a:defRPr/>
            </a:pPr>
            <a:endParaRPr lang="en-US" sz="1350"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DECF6972-5ED9-4F70-AC43-86A68FE57F49}"/>
              </a:ext>
            </a:extLst>
          </p:cNvPr>
          <p:cNvSpPr txBox="1"/>
          <p:nvPr/>
        </p:nvSpPr>
        <p:spPr>
          <a:xfrm>
            <a:off x="2376322" y="2565880"/>
            <a:ext cx="4850900" cy="2587960"/>
          </a:xfrm>
          <a:prstGeom prst="rect">
            <a:avLst/>
          </a:prstGeom>
        </p:spPr>
        <p:txBody>
          <a:bodyPr vert="horz" lIns="68580" tIns="34290" rIns="68580" bIns="34290" rtlCol="0" anchor="ctr">
            <a:normAutofit/>
          </a:bodyPr>
          <a:lstStyle/>
          <a:p>
            <a:pPr indent="-171450" defTabSz="685800">
              <a:lnSpc>
                <a:spcPct val="90000"/>
              </a:lnSpc>
              <a:spcAft>
                <a:spcPts val="450"/>
              </a:spcAft>
              <a:buFont typeface="Arial" panose="020B0604020202020204" pitchFamily="34" charset="0"/>
              <a:buChar char="•"/>
              <a:defRPr/>
            </a:pPr>
            <a:endParaRPr lang="en-US" dirty="0">
              <a:solidFill>
                <a:prstClr val="black"/>
              </a:solidFill>
              <a:latin typeface="Calibri" panose="020F0502020204030204"/>
            </a:endParaRPr>
          </a:p>
        </p:txBody>
      </p:sp>
      <p:pic>
        <p:nvPicPr>
          <p:cNvPr id="9" name="Content Placeholder 8">
            <a:extLst>
              <a:ext uri="{FF2B5EF4-FFF2-40B4-BE49-F238E27FC236}">
                <a16:creationId xmlns:a16="http://schemas.microsoft.com/office/drawing/2014/main" id="{437DFEA8-880D-4E14-AB19-A7A20EF7C79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82732" y="5153840"/>
            <a:ext cx="2192857" cy="585714"/>
          </a:xfrm>
          <a:prstGeom prst="rect">
            <a:avLst/>
          </a:prstGeom>
          <a:noFill/>
        </p:spPr>
      </p:pic>
    </p:spTree>
    <p:extLst>
      <p:ext uri="{BB962C8B-B14F-4D97-AF65-F5344CB8AC3E}">
        <p14:creationId xmlns:p14="http://schemas.microsoft.com/office/powerpoint/2010/main" val="203879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16499" y="857248"/>
            <a:ext cx="3052452" cy="5143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1A3A33C8-E938-4B15-8B35-820D1B141ECA}"/>
              </a:ext>
            </a:extLst>
          </p:cNvPr>
          <p:cNvSpPr>
            <a:spLocks noGrp="1"/>
          </p:cNvSpPr>
          <p:nvPr>
            <p:ph type="title"/>
          </p:nvPr>
        </p:nvSpPr>
        <p:spPr>
          <a:xfrm>
            <a:off x="1720814" y="1337311"/>
            <a:ext cx="2848139" cy="4209927"/>
          </a:xfrm>
        </p:spPr>
        <p:txBody>
          <a:bodyPr vert="horz" lIns="68580" tIns="34290" rIns="68580" bIns="34290" rtlCol="0" anchor="ctr">
            <a:normAutofit/>
          </a:bodyPr>
          <a:lstStyle/>
          <a:p>
            <a:pPr algn="ctr"/>
            <a:r>
              <a:rPr lang="en-US" sz="3750" dirty="0">
                <a:ln>
                  <a:solidFill>
                    <a:schemeClr val="bg1"/>
                  </a:solidFill>
                </a:ln>
                <a:solidFill>
                  <a:schemeClr val="bg1"/>
                </a:solidFill>
              </a:rPr>
              <a:t>Challenges </a:t>
            </a:r>
            <a:br>
              <a:rPr lang="en-US" sz="3750" dirty="0">
                <a:ln>
                  <a:solidFill>
                    <a:schemeClr val="bg1"/>
                  </a:solidFill>
                </a:ln>
                <a:solidFill>
                  <a:schemeClr val="bg1"/>
                </a:solidFill>
              </a:rPr>
            </a:br>
            <a:r>
              <a:rPr lang="en-US" sz="3750" dirty="0">
                <a:ln>
                  <a:solidFill>
                    <a:schemeClr val="bg1"/>
                  </a:solidFill>
                </a:ln>
                <a:solidFill>
                  <a:schemeClr val="bg1"/>
                </a:solidFill>
              </a:rPr>
              <a:t>and opportunities</a:t>
            </a:r>
          </a:p>
        </p:txBody>
      </p:sp>
      <p:sp>
        <p:nvSpPr>
          <p:cNvPr id="4" name="TextBox 3">
            <a:extLst>
              <a:ext uri="{FF2B5EF4-FFF2-40B4-BE49-F238E27FC236}">
                <a16:creationId xmlns:a16="http://schemas.microsoft.com/office/drawing/2014/main" id="{CE6F55B7-C2D5-4A95-A27D-52D1677BE2A7}"/>
              </a:ext>
            </a:extLst>
          </p:cNvPr>
          <p:cNvSpPr txBox="1"/>
          <p:nvPr/>
        </p:nvSpPr>
        <p:spPr>
          <a:xfrm>
            <a:off x="4944524" y="2034691"/>
            <a:ext cx="5136536" cy="3085130"/>
          </a:xfrm>
          <a:prstGeom prst="rect">
            <a:avLst/>
          </a:prstGeom>
        </p:spPr>
        <p:txBody>
          <a:bodyPr vert="horz" lIns="68580" tIns="34290" rIns="68580" bIns="34290" rtlCol="0" anchor="ctr">
            <a:noAutofit/>
          </a:bodyPr>
          <a:lstStyle/>
          <a:p>
            <a:pPr algn="ctr" defTabSz="685800">
              <a:lnSpc>
                <a:spcPct val="107000"/>
              </a:lnSpc>
              <a:spcAft>
                <a:spcPts val="600"/>
              </a:spcAft>
              <a:defRPr/>
            </a:pPr>
            <a:endParaRPr lang="en-US" sz="1350" dirty="0">
              <a:solidFill>
                <a:prstClr val="black"/>
              </a:solidFill>
              <a:latin typeface="Calibri" panose="020F0502020204030204"/>
            </a:endParaRPr>
          </a:p>
          <a:p>
            <a:pPr marL="428625" indent="-428625" defTabSz="685800">
              <a:lnSpc>
                <a:spcPct val="107000"/>
              </a:lnSpc>
              <a:spcAft>
                <a:spcPts val="600"/>
              </a:spcAft>
              <a:buFont typeface="Arial" panose="020B0604020202020204" pitchFamily="34" charset="0"/>
              <a:buChar char="•"/>
              <a:defRPr/>
            </a:pPr>
            <a:endParaRPr lang="en-US" sz="2400" dirty="0">
              <a:solidFill>
                <a:prstClr val="black"/>
              </a:solidFill>
              <a:latin typeface="Calibri" panose="020F0502020204030204"/>
            </a:endParaRPr>
          </a:p>
          <a:p>
            <a:pPr marL="428625" indent="-428625" defTabSz="685800">
              <a:lnSpc>
                <a:spcPct val="107000"/>
              </a:lnSpc>
              <a:spcAft>
                <a:spcPts val="600"/>
              </a:spcAft>
              <a:buFont typeface="Arial" panose="020B0604020202020204" pitchFamily="34" charset="0"/>
              <a:buChar char="•"/>
              <a:defRPr/>
            </a:pPr>
            <a:r>
              <a:rPr lang="en-US" sz="2400" dirty="0">
                <a:solidFill>
                  <a:prstClr val="black"/>
                </a:solidFill>
                <a:latin typeface="Calibri" panose="020F0502020204030204"/>
              </a:rPr>
              <a:t>Climate Change</a:t>
            </a:r>
          </a:p>
          <a:p>
            <a:pPr marL="428625" indent="-428625" defTabSz="685800">
              <a:lnSpc>
                <a:spcPct val="107000"/>
              </a:lnSpc>
              <a:spcAft>
                <a:spcPts val="600"/>
              </a:spcAft>
              <a:buFont typeface="Arial" panose="020B0604020202020204" pitchFamily="34" charset="0"/>
              <a:buChar char="•"/>
              <a:defRPr/>
            </a:pPr>
            <a:r>
              <a:rPr lang="en-US" sz="2400" dirty="0">
                <a:solidFill>
                  <a:prstClr val="black"/>
                </a:solidFill>
                <a:latin typeface="Calibri" panose="020F0502020204030204"/>
              </a:rPr>
              <a:t>Biodiversity Net Gain and Nature Recovery</a:t>
            </a:r>
          </a:p>
          <a:p>
            <a:pPr marL="428625" indent="-428625" defTabSz="685800">
              <a:lnSpc>
                <a:spcPct val="107000"/>
              </a:lnSpc>
              <a:spcAft>
                <a:spcPts val="600"/>
              </a:spcAft>
              <a:buFont typeface="Arial" panose="020B0604020202020204" pitchFamily="34" charset="0"/>
              <a:buChar char="•"/>
              <a:defRPr/>
            </a:pPr>
            <a:r>
              <a:rPr lang="en-US" sz="2400" dirty="0">
                <a:solidFill>
                  <a:prstClr val="black"/>
                </a:solidFill>
                <a:latin typeface="Calibri" panose="020F0502020204030204"/>
              </a:rPr>
              <a:t>Stewardship</a:t>
            </a:r>
          </a:p>
          <a:p>
            <a:pPr defTabSz="685800">
              <a:lnSpc>
                <a:spcPct val="107000"/>
              </a:lnSpc>
              <a:spcAft>
                <a:spcPts val="600"/>
              </a:spcAft>
              <a:defRPr/>
            </a:pPr>
            <a:endParaRPr lang="en-US" sz="2400" dirty="0">
              <a:solidFill>
                <a:prstClr val="black"/>
              </a:solidFill>
              <a:latin typeface="Calibri" panose="020F0502020204030204"/>
            </a:endParaRPr>
          </a:p>
          <a:p>
            <a:pPr defTabSz="685800">
              <a:lnSpc>
                <a:spcPct val="90000"/>
              </a:lnSpc>
              <a:spcAft>
                <a:spcPts val="450"/>
              </a:spcAft>
              <a:defRPr/>
            </a:pPr>
            <a:endParaRPr lang="en-US" sz="2400" dirty="0">
              <a:solidFill>
                <a:prstClr val="black"/>
              </a:solidFill>
              <a:latin typeface="Calibri" panose="020F0502020204030204"/>
            </a:endParaRPr>
          </a:p>
          <a:p>
            <a:pPr indent="-171450" defTabSz="685800">
              <a:lnSpc>
                <a:spcPct val="90000"/>
              </a:lnSpc>
              <a:spcAft>
                <a:spcPts val="450"/>
              </a:spcAft>
              <a:buFont typeface="Arial" panose="020B0604020202020204" pitchFamily="34" charset="0"/>
              <a:buChar char="•"/>
              <a:defRPr/>
            </a:pPr>
            <a:endParaRPr lang="en-US" sz="1350" dirty="0">
              <a:solidFill>
                <a:prstClr val="black"/>
              </a:solidFill>
              <a:latin typeface="Calibri" panose="020F0502020204030204"/>
            </a:endParaRPr>
          </a:p>
          <a:p>
            <a:pPr indent="-171450" defTabSz="685800">
              <a:lnSpc>
                <a:spcPct val="90000"/>
              </a:lnSpc>
              <a:spcAft>
                <a:spcPts val="450"/>
              </a:spcAft>
              <a:buFont typeface="Arial" panose="020B0604020202020204" pitchFamily="34" charset="0"/>
              <a:buChar char="•"/>
              <a:defRPr/>
            </a:pPr>
            <a:endParaRPr lang="en-US" sz="1350" dirty="0">
              <a:solidFill>
                <a:prstClr val="black"/>
              </a:solidFill>
              <a:latin typeface="Calibri" panose="020F0502020204030204"/>
            </a:endParaRPr>
          </a:p>
          <a:p>
            <a:pPr indent="-171450" defTabSz="685800">
              <a:lnSpc>
                <a:spcPct val="90000"/>
              </a:lnSpc>
              <a:spcAft>
                <a:spcPts val="450"/>
              </a:spcAft>
              <a:buFont typeface="Arial" panose="020B0604020202020204" pitchFamily="34" charset="0"/>
              <a:buChar char="•"/>
              <a:defRPr/>
            </a:pPr>
            <a:endParaRPr lang="en-US" sz="1350"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DECF6972-5ED9-4F70-AC43-86A68FE57F49}"/>
              </a:ext>
            </a:extLst>
          </p:cNvPr>
          <p:cNvSpPr txBox="1"/>
          <p:nvPr/>
        </p:nvSpPr>
        <p:spPr>
          <a:xfrm>
            <a:off x="2376322" y="2565880"/>
            <a:ext cx="4850900" cy="2587960"/>
          </a:xfrm>
          <a:prstGeom prst="rect">
            <a:avLst/>
          </a:prstGeom>
        </p:spPr>
        <p:txBody>
          <a:bodyPr vert="horz" lIns="68580" tIns="34290" rIns="68580" bIns="34290" rtlCol="0" anchor="ctr">
            <a:normAutofit/>
          </a:bodyPr>
          <a:lstStyle/>
          <a:p>
            <a:pPr indent="-171450" defTabSz="685800">
              <a:lnSpc>
                <a:spcPct val="90000"/>
              </a:lnSpc>
              <a:spcAft>
                <a:spcPts val="450"/>
              </a:spcAft>
              <a:buFont typeface="Arial" panose="020B0604020202020204" pitchFamily="34" charset="0"/>
              <a:buChar char="•"/>
              <a:defRPr/>
            </a:pPr>
            <a:endParaRPr lang="en-US" dirty="0">
              <a:solidFill>
                <a:prstClr val="black"/>
              </a:solidFill>
              <a:latin typeface="Calibri" panose="020F0502020204030204"/>
            </a:endParaRPr>
          </a:p>
        </p:txBody>
      </p:sp>
      <p:pic>
        <p:nvPicPr>
          <p:cNvPr id="9" name="Content Placeholder 8">
            <a:extLst>
              <a:ext uri="{FF2B5EF4-FFF2-40B4-BE49-F238E27FC236}">
                <a16:creationId xmlns:a16="http://schemas.microsoft.com/office/drawing/2014/main" id="{437DFEA8-880D-4E14-AB19-A7A20EF7C79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82732" y="5153840"/>
            <a:ext cx="2192857" cy="585714"/>
          </a:xfrm>
          <a:prstGeom prst="rect">
            <a:avLst/>
          </a:prstGeom>
          <a:noFill/>
        </p:spPr>
      </p:pic>
    </p:spTree>
    <p:extLst>
      <p:ext uri="{BB962C8B-B14F-4D97-AF65-F5344CB8AC3E}">
        <p14:creationId xmlns:p14="http://schemas.microsoft.com/office/powerpoint/2010/main" val="1334211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16499" y="857248"/>
            <a:ext cx="3052452" cy="5143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1A3A33C8-E938-4B15-8B35-820D1B141ECA}"/>
              </a:ext>
            </a:extLst>
          </p:cNvPr>
          <p:cNvSpPr>
            <a:spLocks noGrp="1"/>
          </p:cNvSpPr>
          <p:nvPr>
            <p:ph type="title"/>
          </p:nvPr>
        </p:nvSpPr>
        <p:spPr>
          <a:xfrm>
            <a:off x="1720813" y="1337311"/>
            <a:ext cx="2568202" cy="4209927"/>
          </a:xfrm>
        </p:spPr>
        <p:txBody>
          <a:bodyPr vert="horz" lIns="68580" tIns="34290" rIns="68580" bIns="34290" rtlCol="0" anchor="ctr">
            <a:normAutofit/>
          </a:bodyPr>
          <a:lstStyle/>
          <a:p>
            <a:pPr algn="ctr"/>
            <a:r>
              <a:rPr lang="en-US" dirty="0">
                <a:ln>
                  <a:solidFill>
                    <a:schemeClr val="bg1"/>
                  </a:solidFill>
                </a:ln>
                <a:solidFill>
                  <a:schemeClr val="bg1"/>
                </a:solidFill>
              </a:rPr>
              <a:t>Government reforms</a:t>
            </a:r>
            <a:endParaRPr lang="en-US" kern="1200" dirty="0">
              <a:ln>
                <a:solidFill>
                  <a:schemeClr val="bg1"/>
                </a:solidFill>
              </a:ln>
              <a:solidFill>
                <a:schemeClr val="bg1"/>
              </a:solidFill>
              <a:latin typeface="+mj-lt"/>
              <a:ea typeface="+mj-ea"/>
              <a:cs typeface="+mj-cs"/>
            </a:endParaRPr>
          </a:p>
        </p:txBody>
      </p:sp>
      <p:sp>
        <p:nvSpPr>
          <p:cNvPr id="4" name="TextBox 3">
            <a:extLst>
              <a:ext uri="{FF2B5EF4-FFF2-40B4-BE49-F238E27FC236}">
                <a16:creationId xmlns:a16="http://schemas.microsoft.com/office/drawing/2014/main" id="{CE6F55B7-C2D5-4A95-A27D-52D1677BE2A7}"/>
              </a:ext>
            </a:extLst>
          </p:cNvPr>
          <p:cNvSpPr txBox="1"/>
          <p:nvPr/>
        </p:nvSpPr>
        <p:spPr>
          <a:xfrm>
            <a:off x="4944524" y="1337311"/>
            <a:ext cx="5526664" cy="3782510"/>
          </a:xfrm>
          <a:prstGeom prst="rect">
            <a:avLst/>
          </a:prstGeom>
        </p:spPr>
        <p:txBody>
          <a:bodyPr vert="horz" lIns="68580" tIns="34290" rIns="68580" bIns="34290" rtlCol="0" anchor="ctr">
            <a:noAutofit/>
          </a:bodyPr>
          <a:lstStyle/>
          <a:p>
            <a:pPr defTabSz="685800">
              <a:lnSpc>
                <a:spcPct val="107000"/>
              </a:lnSpc>
              <a:spcAft>
                <a:spcPts val="600"/>
              </a:spcAft>
              <a:defRPr/>
            </a:pPr>
            <a:endParaRPr lang="en-US" sz="1350" b="1"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defRPr/>
            </a:pPr>
            <a:endParaRPr lang="en-US" sz="1350" b="1"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defRPr/>
            </a:pPr>
            <a:endParaRPr lang="en-US" sz="1350" b="1"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defRPr/>
            </a:pPr>
            <a:endParaRPr lang="en-US" sz="1350" b="1"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defRPr/>
            </a:pPr>
            <a:endParaRPr lang="en-US" sz="1350" b="1"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defRPr/>
            </a:pPr>
            <a:endParaRPr lang="en-US" sz="1350" b="1"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defRPr/>
            </a:pPr>
            <a:endParaRPr lang="en-US" sz="1350" b="1"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defRPr/>
            </a:pPr>
            <a:endParaRPr lang="en-US" sz="1350" b="1"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defRPr/>
            </a:pPr>
            <a:endParaRPr lang="en-US" sz="1350" b="1"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defRPr/>
            </a:pPr>
            <a:endParaRPr lang="en-US" sz="1350" b="1"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defRPr/>
            </a:pPr>
            <a:endParaRPr lang="en-US" sz="1350" b="1"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defRPr/>
            </a:pPr>
            <a:endParaRPr lang="en-US" sz="1350" b="1"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defRPr/>
            </a:pPr>
            <a:endParaRPr lang="en-US" sz="1350" b="1"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defRPr/>
            </a:pPr>
            <a:endParaRPr lang="en-US" sz="1350" b="1"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defRPr/>
            </a:pPr>
            <a:endParaRPr lang="en-US" sz="1350" b="1"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defRPr/>
            </a:pPr>
            <a:endParaRPr lang="en-US" sz="1350" b="1"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defRPr/>
            </a:pPr>
            <a:endParaRPr lang="en-US" sz="1350" b="1"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defRPr/>
            </a:pPr>
            <a:endParaRPr lang="en-US" sz="1350" b="1"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defRPr/>
            </a:pPr>
            <a:r>
              <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lang="en-GB"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90000"/>
              </a:lnSpc>
              <a:spcAft>
                <a:spcPts val="450"/>
              </a:spcAft>
              <a:defRPr/>
            </a:pPr>
            <a:endParaRPr lang="en-US" sz="1350" dirty="0">
              <a:solidFill>
                <a:prstClr val="black"/>
              </a:solidFill>
              <a:latin typeface="Calibri" panose="020F0502020204030204"/>
            </a:endParaRPr>
          </a:p>
          <a:p>
            <a:pPr indent="-171450" defTabSz="685800">
              <a:lnSpc>
                <a:spcPct val="90000"/>
              </a:lnSpc>
              <a:spcAft>
                <a:spcPts val="450"/>
              </a:spcAft>
              <a:buFont typeface="Arial" panose="020B0604020202020204" pitchFamily="34" charset="0"/>
              <a:buChar char="•"/>
              <a:defRPr/>
            </a:pPr>
            <a:endParaRPr lang="en-US" sz="1350" dirty="0">
              <a:solidFill>
                <a:prstClr val="black"/>
              </a:solidFill>
              <a:latin typeface="Calibri" panose="020F0502020204030204"/>
            </a:endParaRPr>
          </a:p>
          <a:p>
            <a:pPr indent="-171450" defTabSz="685800">
              <a:lnSpc>
                <a:spcPct val="90000"/>
              </a:lnSpc>
              <a:spcAft>
                <a:spcPts val="450"/>
              </a:spcAft>
              <a:buFont typeface="Arial" panose="020B0604020202020204" pitchFamily="34" charset="0"/>
              <a:buChar char="•"/>
              <a:defRPr/>
            </a:pPr>
            <a:endParaRPr lang="en-US" sz="1350" dirty="0">
              <a:solidFill>
                <a:prstClr val="black"/>
              </a:solidFill>
              <a:latin typeface="Calibri" panose="020F0502020204030204"/>
            </a:endParaRPr>
          </a:p>
          <a:p>
            <a:pPr indent="-171450" defTabSz="685800">
              <a:lnSpc>
                <a:spcPct val="90000"/>
              </a:lnSpc>
              <a:spcAft>
                <a:spcPts val="450"/>
              </a:spcAft>
              <a:buFont typeface="Arial" panose="020B0604020202020204" pitchFamily="34" charset="0"/>
              <a:buChar char="•"/>
              <a:defRPr/>
            </a:pPr>
            <a:endParaRPr lang="en-US" sz="1350"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DECF6972-5ED9-4F70-AC43-86A68FE57F49}"/>
              </a:ext>
            </a:extLst>
          </p:cNvPr>
          <p:cNvSpPr txBox="1"/>
          <p:nvPr/>
        </p:nvSpPr>
        <p:spPr>
          <a:xfrm>
            <a:off x="2376322" y="2565880"/>
            <a:ext cx="4850900" cy="2587960"/>
          </a:xfrm>
          <a:prstGeom prst="rect">
            <a:avLst/>
          </a:prstGeom>
        </p:spPr>
        <p:txBody>
          <a:bodyPr vert="horz" lIns="68580" tIns="34290" rIns="68580" bIns="34290" rtlCol="0" anchor="ctr">
            <a:normAutofit/>
          </a:bodyPr>
          <a:lstStyle/>
          <a:p>
            <a:pPr indent="-171450" defTabSz="685800">
              <a:lnSpc>
                <a:spcPct val="90000"/>
              </a:lnSpc>
              <a:spcAft>
                <a:spcPts val="450"/>
              </a:spcAft>
              <a:buFont typeface="Arial" panose="020B0604020202020204" pitchFamily="34" charset="0"/>
              <a:buChar char="•"/>
              <a:defRPr/>
            </a:pPr>
            <a:endParaRPr lang="en-US" dirty="0">
              <a:solidFill>
                <a:prstClr val="black"/>
              </a:solidFill>
              <a:latin typeface="Calibri" panose="020F0502020204030204"/>
            </a:endParaRPr>
          </a:p>
        </p:txBody>
      </p:sp>
      <p:pic>
        <p:nvPicPr>
          <p:cNvPr id="9" name="Content Placeholder 8">
            <a:extLst>
              <a:ext uri="{FF2B5EF4-FFF2-40B4-BE49-F238E27FC236}">
                <a16:creationId xmlns:a16="http://schemas.microsoft.com/office/drawing/2014/main" id="{437DFEA8-880D-4E14-AB19-A7A20EF7C79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008696" y="5254380"/>
            <a:ext cx="2192857" cy="585714"/>
          </a:xfrm>
          <a:prstGeom prst="rect">
            <a:avLst/>
          </a:prstGeom>
          <a:noFill/>
        </p:spPr>
      </p:pic>
      <p:sp>
        <p:nvSpPr>
          <p:cNvPr id="6" name="TextBox 5">
            <a:extLst>
              <a:ext uri="{FF2B5EF4-FFF2-40B4-BE49-F238E27FC236}">
                <a16:creationId xmlns:a16="http://schemas.microsoft.com/office/drawing/2014/main" id="{EC62CAE4-8BA5-107A-2A35-CA07C2CAC747}"/>
              </a:ext>
            </a:extLst>
          </p:cNvPr>
          <p:cNvSpPr txBox="1"/>
          <p:nvPr/>
        </p:nvSpPr>
        <p:spPr>
          <a:xfrm>
            <a:off x="4944524" y="1337311"/>
            <a:ext cx="4871155" cy="4178067"/>
          </a:xfrm>
          <a:prstGeom prst="rect">
            <a:avLst/>
          </a:prstGeom>
          <a:noFill/>
        </p:spPr>
        <p:txBody>
          <a:bodyPr wrap="square">
            <a:spAutoFit/>
          </a:bodyPr>
          <a:lstStyle/>
          <a:p>
            <a:pPr defTabSz="685800" fontAlgn="base"/>
            <a:r>
              <a:rPr lang="en-US" b="1" dirty="0">
                <a:solidFill>
                  <a:prstClr val="black"/>
                </a:solidFill>
                <a:latin typeface="Omnes"/>
              </a:rPr>
              <a:t>Michael Gove</a:t>
            </a:r>
            <a:r>
              <a:rPr lang="en-US" dirty="0">
                <a:solidFill>
                  <a:prstClr val="black"/>
                </a:solidFill>
                <a:latin typeface="Omnes"/>
              </a:rPr>
              <a:t> </a:t>
            </a:r>
          </a:p>
          <a:p>
            <a:pPr defTabSz="685800" fontAlgn="base"/>
            <a:endParaRPr lang="en-US" dirty="0">
              <a:solidFill>
                <a:prstClr val="black"/>
              </a:solidFill>
              <a:latin typeface="Omnes"/>
            </a:endParaRPr>
          </a:p>
          <a:p>
            <a:pPr defTabSz="685800" fontAlgn="base"/>
            <a:r>
              <a:rPr lang="en-US" dirty="0">
                <a:solidFill>
                  <a:prstClr val="black"/>
                </a:solidFill>
                <a:latin typeface="Omnes"/>
              </a:rPr>
              <a:t>“[We] will be making further changes to the planning system to place local communities at the heart of the planning system.”</a:t>
            </a:r>
            <a:endParaRPr lang="en-US" baseline="30000" dirty="0">
              <a:solidFill>
                <a:prstClr val="black"/>
              </a:solidFill>
              <a:latin typeface="Omnes"/>
            </a:endParaRPr>
          </a:p>
          <a:p>
            <a:pPr defTabSz="685800" fontAlgn="base"/>
            <a:endParaRPr lang="en-US" dirty="0">
              <a:solidFill>
                <a:prstClr val="black"/>
              </a:solidFill>
              <a:latin typeface="Omnes"/>
            </a:endParaRPr>
          </a:p>
          <a:p>
            <a:pPr defTabSz="685800" fontAlgn="base"/>
            <a:r>
              <a:rPr lang="en-US" dirty="0">
                <a:solidFill>
                  <a:prstClr val="black"/>
                </a:solidFill>
                <a:latin typeface="inherit"/>
              </a:rPr>
              <a:t>These reforms will help to deliver enough of the right homes in the right places and will do that by promoting development that is beautiful, that comes with the right infrastructure, that is done democratically with local communities rather than to them, that protects and improves our environment, and that leaves us with better </a:t>
            </a:r>
            <a:r>
              <a:rPr lang="en-US" dirty="0" err="1">
                <a:solidFill>
                  <a:prstClr val="black"/>
                </a:solidFill>
                <a:latin typeface="inherit"/>
              </a:rPr>
              <a:t>neighbourhoods</a:t>
            </a:r>
            <a:r>
              <a:rPr lang="en-US" dirty="0">
                <a:solidFill>
                  <a:prstClr val="black"/>
                </a:solidFill>
                <a:latin typeface="inherit"/>
              </a:rPr>
              <a:t> than before.”</a:t>
            </a:r>
            <a:endParaRPr lang="en-US" dirty="0">
              <a:solidFill>
                <a:prstClr val="black"/>
              </a:solidFill>
              <a:latin typeface="Omnes"/>
            </a:endParaRPr>
          </a:p>
          <a:p>
            <a:pPr defTabSz="685800"/>
            <a:endPar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8495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16499" y="857248"/>
            <a:ext cx="3052452" cy="5143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1A3A33C8-E938-4B15-8B35-820D1B141ECA}"/>
              </a:ext>
            </a:extLst>
          </p:cNvPr>
          <p:cNvSpPr>
            <a:spLocks noGrp="1"/>
          </p:cNvSpPr>
          <p:nvPr>
            <p:ph type="title"/>
          </p:nvPr>
        </p:nvSpPr>
        <p:spPr>
          <a:xfrm>
            <a:off x="1720813" y="1337311"/>
            <a:ext cx="2568202" cy="4209927"/>
          </a:xfrm>
        </p:spPr>
        <p:txBody>
          <a:bodyPr vert="horz" lIns="68580" tIns="34290" rIns="68580" bIns="34290" rtlCol="0" anchor="ctr">
            <a:normAutofit/>
          </a:bodyPr>
          <a:lstStyle/>
          <a:p>
            <a:pPr algn="ctr"/>
            <a:r>
              <a:rPr lang="en-US" sz="4050" dirty="0">
                <a:ln>
                  <a:solidFill>
                    <a:schemeClr val="bg1"/>
                  </a:solidFill>
                </a:ln>
                <a:solidFill>
                  <a:schemeClr val="bg1"/>
                </a:solidFill>
              </a:rPr>
              <a:t>Pressure on Land-use</a:t>
            </a:r>
          </a:p>
        </p:txBody>
      </p:sp>
      <p:sp>
        <p:nvSpPr>
          <p:cNvPr id="4" name="TextBox 3">
            <a:extLst>
              <a:ext uri="{FF2B5EF4-FFF2-40B4-BE49-F238E27FC236}">
                <a16:creationId xmlns:a16="http://schemas.microsoft.com/office/drawing/2014/main" id="{CE6F55B7-C2D5-4A95-A27D-52D1677BE2A7}"/>
              </a:ext>
            </a:extLst>
          </p:cNvPr>
          <p:cNvSpPr txBox="1"/>
          <p:nvPr/>
        </p:nvSpPr>
        <p:spPr>
          <a:xfrm>
            <a:off x="4944524" y="1337311"/>
            <a:ext cx="5526664" cy="3782510"/>
          </a:xfrm>
          <a:prstGeom prst="rect">
            <a:avLst/>
          </a:prstGeom>
        </p:spPr>
        <p:txBody>
          <a:bodyPr vert="horz" lIns="68580" tIns="34290" rIns="68580" bIns="34290" rtlCol="0" anchor="ctr">
            <a:noAutofit/>
          </a:bodyPr>
          <a:lstStyle/>
          <a:p>
            <a:pPr defTabSz="685800">
              <a:lnSpc>
                <a:spcPct val="107000"/>
              </a:lnSpc>
              <a:spcAft>
                <a:spcPts val="600"/>
              </a:spcAft>
            </a:pPr>
            <a:endParaRPr lang="en-US" b="1"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pPr>
            <a:endParaRPr lang="en-US" b="1"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pPr>
            <a:endPar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pPr>
            <a:r>
              <a:rPr lang="en-US" sz="21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Making the Most Out of England’s Land -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(House of Lords </a:t>
            </a:r>
            <a:r>
              <a:rPr lang="en-US"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Landuse</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 in England Committee)</a:t>
            </a:r>
          </a:p>
          <a:p>
            <a:pPr marL="257175" indent="-257175" defTabSz="685800">
              <a:lnSpc>
                <a:spcPct val="107000"/>
              </a:lnSpc>
              <a:spcAft>
                <a:spcPts val="600"/>
              </a:spcAft>
              <a:buFont typeface="Arial" panose="020B0604020202020204" pitchFamily="34" charset="0"/>
              <a:buChar char="•"/>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Nature and biodiversity restoration, development and infrastructure, energy generation, carbon sequestration and public access and well being. calling for a Land Use Commission to provide a framework for decision making.</a:t>
            </a:r>
            <a:endPar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pPr>
            <a:r>
              <a:rPr lang="en-US" sz="21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Multifunctional Landscapes Report -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(Royal Society)</a:t>
            </a:r>
          </a:p>
          <a:p>
            <a:pPr marL="257175" indent="-257175" defTabSz="685800">
              <a:lnSpc>
                <a:spcPct val="107000"/>
              </a:lnSpc>
              <a:spcAft>
                <a:spcPts val="600"/>
              </a:spcAft>
              <a:buFont typeface="Arial" panose="020B0604020202020204" pitchFamily="34" charset="0"/>
              <a:buChar char="•"/>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An area the size of Northern Ireland would be needed to meet current policy targets by 2030. An additional area twice the size of Wales would be needed to achieve them by 2050.</a:t>
            </a:r>
            <a:endPar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90000"/>
              </a:lnSpc>
              <a:spcAft>
                <a:spcPts val="450"/>
              </a:spcAft>
              <a:defRPr/>
            </a:pPr>
            <a:endParaRPr lang="en-US" sz="1350" dirty="0">
              <a:solidFill>
                <a:prstClr val="black"/>
              </a:solidFill>
              <a:latin typeface="Calibri" panose="020F0502020204030204"/>
            </a:endParaRPr>
          </a:p>
          <a:p>
            <a:pPr indent="-171450" defTabSz="685800">
              <a:lnSpc>
                <a:spcPct val="90000"/>
              </a:lnSpc>
              <a:spcAft>
                <a:spcPts val="450"/>
              </a:spcAft>
              <a:buFont typeface="Arial" panose="020B0604020202020204" pitchFamily="34" charset="0"/>
              <a:buChar char="•"/>
              <a:defRPr/>
            </a:pPr>
            <a:endParaRPr lang="en-US" sz="1350" dirty="0">
              <a:solidFill>
                <a:prstClr val="black"/>
              </a:solidFill>
              <a:latin typeface="Calibri" panose="020F0502020204030204"/>
            </a:endParaRPr>
          </a:p>
          <a:p>
            <a:pPr indent="-171450" defTabSz="685800">
              <a:lnSpc>
                <a:spcPct val="90000"/>
              </a:lnSpc>
              <a:spcAft>
                <a:spcPts val="450"/>
              </a:spcAft>
              <a:buFont typeface="Arial" panose="020B0604020202020204" pitchFamily="34" charset="0"/>
              <a:buChar char="•"/>
              <a:defRPr/>
            </a:pPr>
            <a:endParaRPr lang="en-US" sz="1350" dirty="0">
              <a:solidFill>
                <a:prstClr val="black"/>
              </a:solidFill>
              <a:latin typeface="Calibri" panose="020F0502020204030204"/>
            </a:endParaRPr>
          </a:p>
          <a:p>
            <a:pPr indent="-171450" defTabSz="685800">
              <a:lnSpc>
                <a:spcPct val="90000"/>
              </a:lnSpc>
              <a:spcAft>
                <a:spcPts val="450"/>
              </a:spcAft>
              <a:buFont typeface="Arial" panose="020B0604020202020204" pitchFamily="34" charset="0"/>
              <a:buChar char="•"/>
              <a:defRPr/>
            </a:pPr>
            <a:endParaRPr lang="en-US" sz="1350"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DECF6972-5ED9-4F70-AC43-86A68FE57F49}"/>
              </a:ext>
            </a:extLst>
          </p:cNvPr>
          <p:cNvSpPr txBox="1"/>
          <p:nvPr/>
        </p:nvSpPr>
        <p:spPr>
          <a:xfrm>
            <a:off x="2376322" y="2565880"/>
            <a:ext cx="4850900" cy="2587960"/>
          </a:xfrm>
          <a:prstGeom prst="rect">
            <a:avLst/>
          </a:prstGeom>
        </p:spPr>
        <p:txBody>
          <a:bodyPr vert="horz" lIns="68580" tIns="34290" rIns="68580" bIns="34290" rtlCol="0" anchor="ctr">
            <a:normAutofit/>
          </a:bodyPr>
          <a:lstStyle/>
          <a:p>
            <a:pPr indent="-171450" defTabSz="685800">
              <a:lnSpc>
                <a:spcPct val="90000"/>
              </a:lnSpc>
              <a:spcAft>
                <a:spcPts val="450"/>
              </a:spcAft>
              <a:buFont typeface="Arial" panose="020B0604020202020204" pitchFamily="34" charset="0"/>
              <a:buChar char="•"/>
              <a:defRPr/>
            </a:pPr>
            <a:endParaRPr lang="en-US" dirty="0">
              <a:solidFill>
                <a:prstClr val="black"/>
              </a:solidFill>
              <a:latin typeface="Calibri" panose="020F0502020204030204"/>
            </a:endParaRPr>
          </a:p>
        </p:txBody>
      </p:sp>
      <p:pic>
        <p:nvPicPr>
          <p:cNvPr id="9" name="Content Placeholder 8">
            <a:extLst>
              <a:ext uri="{FF2B5EF4-FFF2-40B4-BE49-F238E27FC236}">
                <a16:creationId xmlns:a16="http://schemas.microsoft.com/office/drawing/2014/main" id="{437DFEA8-880D-4E14-AB19-A7A20EF7C79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008696" y="5254380"/>
            <a:ext cx="2192857" cy="585714"/>
          </a:xfrm>
          <a:prstGeom prst="rect">
            <a:avLst/>
          </a:prstGeom>
          <a:noFill/>
        </p:spPr>
      </p:pic>
    </p:spTree>
    <p:extLst>
      <p:ext uri="{BB962C8B-B14F-4D97-AF65-F5344CB8AC3E}">
        <p14:creationId xmlns:p14="http://schemas.microsoft.com/office/powerpoint/2010/main" val="709213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16499" y="857248"/>
            <a:ext cx="3052452" cy="5143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1A3A33C8-E938-4B15-8B35-820D1B141ECA}"/>
              </a:ext>
            </a:extLst>
          </p:cNvPr>
          <p:cNvSpPr>
            <a:spLocks noGrp="1"/>
          </p:cNvSpPr>
          <p:nvPr>
            <p:ph type="title"/>
          </p:nvPr>
        </p:nvSpPr>
        <p:spPr>
          <a:xfrm>
            <a:off x="1720813" y="1337311"/>
            <a:ext cx="2568202" cy="4209927"/>
          </a:xfrm>
        </p:spPr>
        <p:txBody>
          <a:bodyPr vert="horz" lIns="68580" tIns="34290" rIns="68580" bIns="34290" rtlCol="0" anchor="ctr">
            <a:normAutofit/>
          </a:bodyPr>
          <a:lstStyle/>
          <a:p>
            <a:pPr algn="ctr"/>
            <a:r>
              <a:rPr lang="en-US" sz="4050" dirty="0">
                <a:ln>
                  <a:solidFill>
                    <a:schemeClr val="bg1"/>
                  </a:solidFill>
                </a:ln>
                <a:solidFill>
                  <a:schemeClr val="bg1"/>
                </a:solidFill>
              </a:rPr>
              <a:t>Land – policy and pressures </a:t>
            </a:r>
          </a:p>
        </p:txBody>
      </p:sp>
      <p:sp>
        <p:nvSpPr>
          <p:cNvPr id="4" name="TextBox 3">
            <a:extLst>
              <a:ext uri="{FF2B5EF4-FFF2-40B4-BE49-F238E27FC236}">
                <a16:creationId xmlns:a16="http://schemas.microsoft.com/office/drawing/2014/main" id="{CE6F55B7-C2D5-4A95-A27D-52D1677BE2A7}"/>
              </a:ext>
            </a:extLst>
          </p:cNvPr>
          <p:cNvSpPr txBox="1"/>
          <p:nvPr/>
        </p:nvSpPr>
        <p:spPr>
          <a:xfrm>
            <a:off x="4892855" y="1337311"/>
            <a:ext cx="5308697" cy="3964916"/>
          </a:xfrm>
          <a:prstGeom prst="rect">
            <a:avLst/>
          </a:prstGeom>
        </p:spPr>
        <p:txBody>
          <a:bodyPr vert="horz" lIns="68580" tIns="34290" rIns="68580" bIns="34290" rtlCol="0" anchor="ctr">
            <a:noAutofit/>
          </a:bodyPr>
          <a:lstStyle/>
          <a:p>
            <a:pPr algn="ctr" defTabSz="685800">
              <a:lnSpc>
                <a:spcPct val="90000"/>
              </a:lnSpc>
              <a:spcAft>
                <a:spcPts val="450"/>
              </a:spcAft>
              <a:defRPr/>
            </a:pPr>
            <a:r>
              <a:rPr lang="en-US" sz="2400" b="1" dirty="0">
                <a:solidFill>
                  <a:prstClr val="black"/>
                </a:solidFill>
                <a:latin typeface="Calibri" panose="020F0502020204030204"/>
              </a:rPr>
              <a:t>CURRENT UK POLICY REQUIREMENTS – </a:t>
            </a:r>
            <a:r>
              <a:rPr lang="en-US" sz="2400" b="1" dirty="0">
                <a:solidFill>
                  <a:srgbClr val="FF0000"/>
                </a:solidFill>
                <a:latin typeface="Calibri" panose="020F0502020204030204"/>
              </a:rPr>
              <a:t>COMPETING PRESSURES</a:t>
            </a:r>
          </a:p>
          <a:p>
            <a:pPr defTabSz="685800">
              <a:lnSpc>
                <a:spcPct val="90000"/>
              </a:lnSpc>
              <a:spcAft>
                <a:spcPts val="450"/>
              </a:spcAft>
              <a:defRPr/>
            </a:pPr>
            <a:endParaRPr lang="en-US" dirty="0">
              <a:solidFill>
                <a:prstClr val="black"/>
              </a:solidFill>
              <a:latin typeface="Calibri" panose="020F0502020204030204"/>
            </a:endParaRPr>
          </a:p>
          <a:p>
            <a:pPr indent="-171450" defTabSz="685800">
              <a:lnSpc>
                <a:spcPct val="90000"/>
              </a:lnSpc>
              <a:spcAft>
                <a:spcPts val="450"/>
              </a:spcAft>
              <a:buFont typeface="Arial" panose="020B0604020202020204" pitchFamily="34" charset="0"/>
              <a:buChar char="•"/>
              <a:defRPr/>
            </a:pPr>
            <a:r>
              <a:rPr lang="en-US" dirty="0">
                <a:solidFill>
                  <a:prstClr val="black"/>
                </a:solidFill>
                <a:latin typeface="Calibri" panose="020F0502020204030204"/>
              </a:rPr>
              <a:t>300, 000 new homes a year</a:t>
            </a:r>
          </a:p>
          <a:p>
            <a:pPr indent="-171450" defTabSz="685800">
              <a:lnSpc>
                <a:spcPct val="90000"/>
              </a:lnSpc>
              <a:spcAft>
                <a:spcPts val="450"/>
              </a:spcAft>
              <a:buFont typeface="Arial" panose="020B0604020202020204" pitchFamily="34" charset="0"/>
              <a:buChar char="•"/>
              <a:defRPr/>
            </a:pPr>
            <a:r>
              <a:rPr lang="en-US" dirty="0">
                <a:solidFill>
                  <a:prstClr val="black"/>
                </a:solidFill>
                <a:latin typeface="Calibri" panose="020F0502020204030204"/>
              </a:rPr>
              <a:t>Conserve 30% of UK land for nature by 2050</a:t>
            </a:r>
          </a:p>
          <a:p>
            <a:pPr indent="-171450" defTabSz="685800">
              <a:lnSpc>
                <a:spcPct val="90000"/>
              </a:lnSpc>
              <a:spcAft>
                <a:spcPts val="450"/>
              </a:spcAft>
              <a:buFont typeface="Arial" panose="020B0604020202020204" pitchFamily="34" charset="0"/>
              <a:buChar char="•"/>
              <a:defRPr/>
            </a:pPr>
            <a:r>
              <a:rPr lang="en-US" dirty="0">
                <a:solidFill>
                  <a:prstClr val="black"/>
                </a:solidFill>
                <a:latin typeface="Calibri" panose="020F0502020204030204"/>
              </a:rPr>
              <a:t>Scale up crops for energy to 23,000 HA a year by mind-2020s</a:t>
            </a:r>
          </a:p>
          <a:p>
            <a:pPr indent="-171450" defTabSz="685800">
              <a:lnSpc>
                <a:spcPct val="90000"/>
              </a:lnSpc>
              <a:spcAft>
                <a:spcPts val="450"/>
              </a:spcAft>
              <a:buFont typeface="Arial" panose="020B0604020202020204" pitchFamily="34" charset="0"/>
              <a:buChar char="•"/>
              <a:defRPr/>
            </a:pPr>
            <a:r>
              <a:rPr lang="en-US" dirty="0">
                <a:solidFill>
                  <a:prstClr val="black"/>
                </a:solidFill>
                <a:latin typeface="Calibri" panose="020F0502020204030204"/>
              </a:rPr>
              <a:t>Increase woodland from current 13.2% to 17% by 2050</a:t>
            </a:r>
          </a:p>
          <a:p>
            <a:pPr defTabSz="685800">
              <a:lnSpc>
                <a:spcPct val="90000"/>
              </a:lnSpc>
              <a:spcAft>
                <a:spcPts val="450"/>
              </a:spcAft>
              <a:defRPr/>
            </a:pPr>
            <a:endParaRPr lang="en-US" dirty="0">
              <a:solidFill>
                <a:prstClr val="black"/>
              </a:solidFill>
              <a:latin typeface="Calibri" panose="020F0502020204030204"/>
            </a:endParaRPr>
          </a:p>
          <a:p>
            <a:pPr defTabSz="685800">
              <a:lnSpc>
                <a:spcPct val="90000"/>
              </a:lnSpc>
              <a:spcAft>
                <a:spcPts val="450"/>
              </a:spcAft>
              <a:defRPr/>
            </a:pPr>
            <a:r>
              <a:rPr lang="en-US" dirty="0">
                <a:solidFill>
                  <a:prstClr val="black"/>
                </a:solidFill>
                <a:latin typeface="Calibri" panose="020F0502020204030204"/>
              </a:rPr>
              <a:t>Does not include areas explicitly needed for greater climate resilience, including extending flood meadows, significant uptick in woodland as a carbon sink and so forth. </a:t>
            </a:r>
          </a:p>
        </p:txBody>
      </p:sp>
      <p:sp>
        <p:nvSpPr>
          <p:cNvPr id="3" name="TextBox 2">
            <a:extLst>
              <a:ext uri="{FF2B5EF4-FFF2-40B4-BE49-F238E27FC236}">
                <a16:creationId xmlns:a16="http://schemas.microsoft.com/office/drawing/2014/main" id="{DECF6972-5ED9-4F70-AC43-86A68FE57F49}"/>
              </a:ext>
            </a:extLst>
          </p:cNvPr>
          <p:cNvSpPr txBox="1"/>
          <p:nvPr/>
        </p:nvSpPr>
        <p:spPr>
          <a:xfrm>
            <a:off x="4892855" y="3946479"/>
            <a:ext cx="5578333" cy="1255209"/>
          </a:xfrm>
          <a:prstGeom prst="rect">
            <a:avLst/>
          </a:prstGeom>
        </p:spPr>
        <p:txBody>
          <a:bodyPr vert="horz" lIns="68580" tIns="34290" rIns="68580" bIns="34290" rtlCol="0" anchor="ctr">
            <a:normAutofit/>
          </a:bodyPr>
          <a:lstStyle/>
          <a:p>
            <a:pPr indent="-171450" defTabSz="685800">
              <a:lnSpc>
                <a:spcPct val="90000"/>
              </a:lnSpc>
              <a:spcAft>
                <a:spcPts val="450"/>
              </a:spcAft>
              <a:buFont typeface="Arial" panose="020B0604020202020204" pitchFamily="34" charset="0"/>
              <a:buChar char="•"/>
              <a:defRPr/>
            </a:pPr>
            <a:endParaRPr lang="en-US" dirty="0">
              <a:solidFill>
                <a:prstClr val="black"/>
              </a:solidFill>
              <a:latin typeface="Calibri" panose="020F0502020204030204"/>
            </a:endParaRPr>
          </a:p>
        </p:txBody>
      </p:sp>
      <p:pic>
        <p:nvPicPr>
          <p:cNvPr id="9" name="Content Placeholder 8">
            <a:extLst>
              <a:ext uri="{FF2B5EF4-FFF2-40B4-BE49-F238E27FC236}">
                <a16:creationId xmlns:a16="http://schemas.microsoft.com/office/drawing/2014/main" id="{437DFEA8-880D-4E14-AB19-A7A20EF7C79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008696" y="5254380"/>
            <a:ext cx="2192857" cy="585714"/>
          </a:xfrm>
          <a:prstGeom prst="rect">
            <a:avLst/>
          </a:prstGeom>
          <a:noFill/>
        </p:spPr>
      </p:pic>
    </p:spTree>
    <p:extLst>
      <p:ext uri="{BB962C8B-B14F-4D97-AF65-F5344CB8AC3E}">
        <p14:creationId xmlns:p14="http://schemas.microsoft.com/office/powerpoint/2010/main" val="1262783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16499" y="857248"/>
            <a:ext cx="3052452" cy="5143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1A3A33C8-E938-4B15-8B35-820D1B141ECA}"/>
              </a:ext>
            </a:extLst>
          </p:cNvPr>
          <p:cNvSpPr>
            <a:spLocks noGrp="1"/>
          </p:cNvSpPr>
          <p:nvPr>
            <p:ph type="title"/>
          </p:nvPr>
        </p:nvSpPr>
        <p:spPr>
          <a:xfrm>
            <a:off x="1720813" y="1337311"/>
            <a:ext cx="2568202" cy="4209927"/>
          </a:xfrm>
        </p:spPr>
        <p:txBody>
          <a:bodyPr vert="horz" lIns="68580" tIns="34290" rIns="68580" bIns="34290" rtlCol="0" anchor="ctr">
            <a:normAutofit/>
          </a:bodyPr>
          <a:lstStyle/>
          <a:p>
            <a:pPr algn="ctr"/>
            <a:r>
              <a:rPr lang="en-US" sz="4050" dirty="0">
                <a:ln>
                  <a:solidFill>
                    <a:schemeClr val="bg1"/>
                  </a:solidFill>
                </a:ln>
                <a:solidFill>
                  <a:schemeClr val="bg1"/>
                </a:solidFill>
              </a:rPr>
              <a:t>Ongoing and incoming pressures</a:t>
            </a:r>
          </a:p>
        </p:txBody>
      </p:sp>
      <p:sp>
        <p:nvSpPr>
          <p:cNvPr id="4" name="TextBox 3">
            <a:extLst>
              <a:ext uri="{FF2B5EF4-FFF2-40B4-BE49-F238E27FC236}">
                <a16:creationId xmlns:a16="http://schemas.microsoft.com/office/drawing/2014/main" id="{CE6F55B7-C2D5-4A95-A27D-52D1677BE2A7}"/>
              </a:ext>
            </a:extLst>
          </p:cNvPr>
          <p:cNvSpPr txBox="1"/>
          <p:nvPr/>
        </p:nvSpPr>
        <p:spPr>
          <a:xfrm>
            <a:off x="4892855" y="1337311"/>
            <a:ext cx="5308697" cy="3964916"/>
          </a:xfrm>
          <a:prstGeom prst="rect">
            <a:avLst/>
          </a:prstGeom>
        </p:spPr>
        <p:txBody>
          <a:bodyPr vert="horz" lIns="68580" tIns="34290" rIns="68580" bIns="34290" rtlCol="0" anchor="ctr">
            <a:noAutofit/>
          </a:bodyPr>
          <a:lstStyle/>
          <a:p>
            <a:pPr algn="ctr" defTabSz="685800">
              <a:lnSpc>
                <a:spcPct val="90000"/>
              </a:lnSpc>
              <a:spcAft>
                <a:spcPts val="450"/>
              </a:spcAft>
              <a:defRPr/>
            </a:pPr>
            <a:endParaRPr lang="en-US"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DECF6972-5ED9-4F70-AC43-86A68FE57F49}"/>
              </a:ext>
            </a:extLst>
          </p:cNvPr>
          <p:cNvSpPr txBox="1"/>
          <p:nvPr/>
        </p:nvSpPr>
        <p:spPr>
          <a:xfrm>
            <a:off x="4892855" y="3946479"/>
            <a:ext cx="5578333" cy="1255209"/>
          </a:xfrm>
          <a:prstGeom prst="rect">
            <a:avLst/>
          </a:prstGeom>
        </p:spPr>
        <p:txBody>
          <a:bodyPr vert="horz" lIns="68580" tIns="34290" rIns="68580" bIns="34290" rtlCol="0" anchor="ctr">
            <a:normAutofit/>
          </a:bodyPr>
          <a:lstStyle/>
          <a:p>
            <a:pPr indent="-171450" defTabSz="685800">
              <a:lnSpc>
                <a:spcPct val="90000"/>
              </a:lnSpc>
              <a:spcAft>
                <a:spcPts val="450"/>
              </a:spcAft>
              <a:buFont typeface="Arial" panose="020B0604020202020204" pitchFamily="34" charset="0"/>
              <a:buChar char="•"/>
              <a:defRPr/>
            </a:pPr>
            <a:endParaRPr lang="en-US" dirty="0">
              <a:solidFill>
                <a:prstClr val="black"/>
              </a:solidFill>
              <a:latin typeface="Calibri" panose="020F0502020204030204"/>
            </a:endParaRPr>
          </a:p>
        </p:txBody>
      </p:sp>
      <p:pic>
        <p:nvPicPr>
          <p:cNvPr id="9" name="Content Placeholder 8">
            <a:extLst>
              <a:ext uri="{FF2B5EF4-FFF2-40B4-BE49-F238E27FC236}">
                <a16:creationId xmlns:a16="http://schemas.microsoft.com/office/drawing/2014/main" id="{437DFEA8-880D-4E14-AB19-A7A20EF7C79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008696" y="5254380"/>
            <a:ext cx="2192857" cy="585714"/>
          </a:xfrm>
          <a:prstGeom prst="rect">
            <a:avLst/>
          </a:prstGeom>
          <a:noFill/>
        </p:spPr>
      </p:pic>
      <p:sp>
        <p:nvSpPr>
          <p:cNvPr id="6" name="TextBox 5">
            <a:extLst>
              <a:ext uri="{FF2B5EF4-FFF2-40B4-BE49-F238E27FC236}">
                <a16:creationId xmlns:a16="http://schemas.microsoft.com/office/drawing/2014/main" id="{F0FF8437-AC66-491E-8E14-04BB06C67022}"/>
              </a:ext>
            </a:extLst>
          </p:cNvPr>
          <p:cNvSpPr txBox="1"/>
          <p:nvPr/>
        </p:nvSpPr>
        <p:spPr>
          <a:xfrm>
            <a:off x="5214760" y="1455420"/>
            <a:ext cx="4594825" cy="3650871"/>
          </a:xfrm>
          <a:prstGeom prst="rect">
            <a:avLst/>
          </a:prstGeom>
          <a:noFill/>
        </p:spPr>
        <p:txBody>
          <a:bodyPr wrap="square">
            <a:spAutoFit/>
          </a:bodyPr>
          <a:lstStyle/>
          <a:p>
            <a:pPr defTabSz="685800">
              <a:lnSpc>
                <a:spcPct val="107000"/>
              </a:lnSpc>
              <a:spcAft>
                <a:spcPts val="600"/>
              </a:spcAft>
              <a:defRPr/>
            </a:pPr>
            <a:r>
              <a:rPr lang="en-GB" sz="21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Global Issues including climate change is over time going to impact food and energy security</a:t>
            </a:r>
          </a:p>
          <a:p>
            <a:pPr defTabSz="685800">
              <a:lnSpc>
                <a:spcPct val="107000"/>
              </a:lnSpc>
              <a:spcAft>
                <a:spcPts val="600"/>
              </a:spcAft>
              <a:defRPr/>
            </a:pPr>
            <a:endParaRPr lang="en-GB" sz="21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14313" indent="-214313" defTabSz="685800">
              <a:lnSpc>
                <a:spcPct val="107000"/>
              </a:lnSpc>
              <a:spcAft>
                <a:spcPts val="600"/>
              </a:spcAft>
              <a:buFont typeface="Arial" panose="020B0604020202020204" pitchFamily="34" charset="0"/>
              <a:buChar char="•"/>
              <a:defRPr/>
            </a:pPr>
            <a:r>
              <a:rPr lang="en-US" sz="2100" dirty="0">
                <a:solidFill>
                  <a:prstClr val="black"/>
                </a:solidFill>
                <a:latin typeface="Calibri" panose="020F0502020204030204" pitchFamily="34" charset="0"/>
                <a:ea typeface="Calibri" panose="020F0502020204030204" pitchFamily="34" charset="0"/>
                <a:cs typeface="Times New Roman" panose="02020603050405020304" pitchFamily="18" charset="0"/>
              </a:rPr>
              <a:t>8.7% of England is developed land</a:t>
            </a:r>
          </a:p>
          <a:p>
            <a:pPr marL="214313" indent="-214313" defTabSz="685800">
              <a:lnSpc>
                <a:spcPct val="107000"/>
              </a:lnSpc>
              <a:spcAft>
                <a:spcPts val="600"/>
              </a:spcAft>
              <a:buFont typeface="Arial" panose="020B0604020202020204" pitchFamily="34" charset="0"/>
              <a:buChar char="•"/>
              <a:defRPr/>
            </a:pPr>
            <a:r>
              <a:rPr lang="en-US" sz="2100" dirty="0">
                <a:solidFill>
                  <a:prstClr val="black"/>
                </a:solidFill>
                <a:latin typeface="Calibri" panose="020F0502020204030204" pitchFamily="34" charset="0"/>
                <a:ea typeface="Calibri" panose="020F0502020204030204" pitchFamily="34" charset="0"/>
                <a:cs typeface="Times New Roman" panose="02020603050405020304" pitchFamily="18" charset="0"/>
              </a:rPr>
              <a:t>63.1% is agriculture </a:t>
            </a:r>
          </a:p>
          <a:p>
            <a:pPr marL="214313" indent="-214313" defTabSz="685800">
              <a:lnSpc>
                <a:spcPct val="107000"/>
              </a:lnSpc>
              <a:spcAft>
                <a:spcPts val="600"/>
              </a:spcAft>
              <a:buFont typeface="Arial" panose="020B0604020202020204" pitchFamily="34" charset="0"/>
              <a:buChar char="•"/>
              <a:defRPr/>
            </a:pPr>
            <a:r>
              <a:rPr lang="en-US" sz="2100" dirty="0">
                <a:solidFill>
                  <a:prstClr val="black"/>
                </a:solidFill>
                <a:latin typeface="Calibri" panose="020F0502020204030204" pitchFamily="34" charset="0"/>
                <a:ea typeface="Calibri" panose="020F0502020204030204" pitchFamily="34" charset="0"/>
                <a:cs typeface="Times New Roman" panose="02020603050405020304" pitchFamily="18" charset="0"/>
              </a:rPr>
              <a:t>20.1% is forestry, open land and water</a:t>
            </a:r>
          </a:p>
          <a:p>
            <a:pPr marL="214313" indent="-214313" defTabSz="685800">
              <a:lnSpc>
                <a:spcPct val="107000"/>
              </a:lnSpc>
              <a:spcAft>
                <a:spcPts val="600"/>
              </a:spcAft>
              <a:buFont typeface="Arial" panose="020B0604020202020204" pitchFamily="34" charset="0"/>
              <a:buChar char="•"/>
              <a:defRPr/>
            </a:pPr>
            <a:r>
              <a:rPr lang="en-US" sz="2100" dirty="0">
                <a:solidFill>
                  <a:prstClr val="black"/>
                </a:solidFill>
                <a:latin typeface="Calibri" panose="020F0502020204030204" pitchFamily="34" charset="0"/>
                <a:ea typeface="Calibri" panose="020F0502020204030204" pitchFamily="34" charset="0"/>
                <a:cs typeface="Times New Roman" panose="02020603050405020304" pitchFamily="18" charset="0"/>
              </a:rPr>
              <a:t>4.9% is residential Gardens</a:t>
            </a:r>
          </a:p>
          <a:p>
            <a:pPr marL="214313" indent="-214313" defTabSz="685800">
              <a:lnSpc>
                <a:spcPct val="107000"/>
              </a:lnSpc>
              <a:spcAft>
                <a:spcPts val="600"/>
              </a:spcAft>
              <a:buFont typeface="Arial" panose="020B0604020202020204" pitchFamily="34" charset="0"/>
              <a:buChar char="•"/>
              <a:defRPr/>
            </a:pPr>
            <a:r>
              <a:rPr lang="en-US" sz="2100" dirty="0">
                <a:solidFill>
                  <a:prstClr val="black"/>
                </a:solidFill>
                <a:latin typeface="Calibri" panose="020F0502020204030204" pitchFamily="34" charset="0"/>
                <a:ea typeface="Calibri" panose="020F0502020204030204" pitchFamily="34" charset="0"/>
                <a:cs typeface="Times New Roman" panose="02020603050405020304" pitchFamily="18" charset="0"/>
              </a:rPr>
              <a:t>6.8% of all land is within Green Belt</a:t>
            </a:r>
          </a:p>
        </p:txBody>
      </p:sp>
    </p:spTree>
    <p:extLst>
      <p:ext uri="{BB962C8B-B14F-4D97-AF65-F5344CB8AC3E}">
        <p14:creationId xmlns:p14="http://schemas.microsoft.com/office/powerpoint/2010/main" val="176074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16499" y="857248"/>
            <a:ext cx="3052452" cy="5143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1A3A33C8-E938-4B15-8B35-820D1B141ECA}"/>
              </a:ext>
            </a:extLst>
          </p:cNvPr>
          <p:cNvSpPr>
            <a:spLocks noGrp="1"/>
          </p:cNvSpPr>
          <p:nvPr>
            <p:ph type="title"/>
          </p:nvPr>
        </p:nvSpPr>
        <p:spPr>
          <a:xfrm>
            <a:off x="1720813" y="1337311"/>
            <a:ext cx="2568202" cy="4209927"/>
          </a:xfrm>
        </p:spPr>
        <p:txBody>
          <a:bodyPr vert="horz" lIns="68580" tIns="34290" rIns="68580" bIns="34290" rtlCol="0" anchor="ctr">
            <a:normAutofit/>
          </a:bodyPr>
          <a:lstStyle/>
          <a:p>
            <a:pPr algn="ctr"/>
            <a:r>
              <a:rPr lang="en-US" sz="4050" dirty="0">
                <a:ln>
                  <a:solidFill>
                    <a:schemeClr val="bg1"/>
                  </a:solidFill>
                </a:ln>
                <a:solidFill>
                  <a:schemeClr val="bg1"/>
                </a:solidFill>
              </a:rPr>
              <a:t>The Housing Question </a:t>
            </a:r>
          </a:p>
        </p:txBody>
      </p:sp>
      <p:sp>
        <p:nvSpPr>
          <p:cNvPr id="4" name="TextBox 3">
            <a:extLst>
              <a:ext uri="{FF2B5EF4-FFF2-40B4-BE49-F238E27FC236}">
                <a16:creationId xmlns:a16="http://schemas.microsoft.com/office/drawing/2014/main" id="{CE6F55B7-C2D5-4A95-A27D-52D1677BE2A7}"/>
              </a:ext>
            </a:extLst>
          </p:cNvPr>
          <p:cNvSpPr txBox="1"/>
          <p:nvPr/>
        </p:nvSpPr>
        <p:spPr>
          <a:xfrm>
            <a:off x="4892855" y="1337311"/>
            <a:ext cx="5308697" cy="3964916"/>
          </a:xfrm>
          <a:prstGeom prst="rect">
            <a:avLst/>
          </a:prstGeom>
        </p:spPr>
        <p:txBody>
          <a:bodyPr vert="horz" lIns="68580" tIns="34290" rIns="68580" bIns="34290" rtlCol="0" anchor="ctr">
            <a:noAutofit/>
          </a:bodyPr>
          <a:lstStyle/>
          <a:p>
            <a:pPr algn="ctr" defTabSz="685800">
              <a:lnSpc>
                <a:spcPct val="90000"/>
              </a:lnSpc>
              <a:spcAft>
                <a:spcPts val="450"/>
              </a:spcAft>
              <a:defRPr/>
            </a:pPr>
            <a:endParaRPr lang="en-US"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DECF6972-5ED9-4F70-AC43-86A68FE57F49}"/>
              </a:ext>
            </a:extLst>
          </p:cNvPr>
          <p:cNvSpPr txBox="1"/>
          <p:nvPr/>
        </p:nvSpPr>
        <p:spPr>
          <a:xfrm>
            <a:off x="4892855" y="3946479"/>
            <a:ext cx="5578333" cy="1255209"/>
          </a:xfrm>
          <a:prstGeom prst="rect">
            <a:avLst/>
          </a:prstGeom>
        </p:spPr>
        <p:txBody>
          <a:bodyPr vert="horz" lIns="68580" tIns="34290" rIns="68580" bIns="34290" rtlCol="0" anchor="ctr">
            <a:normAutofit/>
          </a:bodyPr>
          <a:lstStyle/>
          <a:p>
            <a:pPr indent="-171450" defTabSz="685800">
              <a:lnSpc>
                <a:spcPct val="90000"/>
              </a:lnSpc>
              <a:spcAft>
                <a:spcPts val="450"/>
              </a:spcAft>
              <a:buFont typeface="Arial" panose="020B0604020202020204" pitchFamily="34" charset="0"/>
              <a:buChar char="•"/>
              <a:defRPr/>
            </a:pPr>
            <a:endParaRPr lang="en-US" dirty="0">
              <a:solidFill>
                <a:prstClr val="black"/>
              </a:solidFill>
              <a:latin typeface="Calibri" panose="020F0502020204030204"/>
            </a:endParaRPr>
          </a:p>
        </p:txBody>
      </p:sp>
      <p:pic>
        <p:nvPicPr>
          <p:cNvPr id="9" name="Content Placeholder 8">
            <a:extLst>
              <a:ext uri="{FF2B5EF4-FFF2-40B4-BE49-F238E27FC236}">
                <a16:creationId xmlns:a16="http://schemas.microsoft.com/office/drawing/2014/main" id="{437DFEA8-880D-4E14-AB19-A7A20EF7C79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008696" y="5254380"/>
            <a:ext cx="2192857" cy="585714"/>
          </a:xfrm>
          <a:prstGeom prst="rect">
            <a:avLst/>
          </a:prstGeom>
          <a:noFill/>
        </p:spPr>
      </p:pic>
      <p:sp>
        <p:nvSpPr>
          <p:cNvPr id="6" name="TextBox 5">
            <a:extLst>
              <a:ext uri="{FF2B5EF4-FFF2-40B4-BE49-F238E27FC236}">
                <a16:creationId xmlns:a16="http://schemas.microsoft.com/office/drawing/2014/main" id="{F0FF8437-AC66-491E-8E14-04BB06C67022}"/>
              </a:ext>
            </a:extLst>
          </p:cNvPr>
          <p:cNvSpPr txBox="1"/>
          <p:nvPr/>
        </p:nvSpPr>
        <p:spPr>
          <a:xfrm>
            <a:off x="5081921" y="1337311"/>
            <a:ext cx="5119631" cy="3646960"/>
          </a:xfrm>
          <a:prstGeom prst="rect">
            <a:avLst/>
          </a:prstGeom>
          <a:noFill/>
        </p:spPr>
        <p:txBody>
          <a:bodyPr wrap="square">
            <a:spAutoFit/>
          </a:bodyPr>
          <a:lstStyle/>
          <a:p>
            <a:pPr marL="257175" indent="-257175" defTabSz="685800">
              <a:lnSpc>
                <a:spcPct val="107000"/>
              </a:lnSpc>
              <a:spcAft>
                <a:spcPts val="600"/>
              </a:spcAft>
              <a:buFont typeface="Arial" panose="020B0604020202020204" pitchFamily="34" charset="0"/>
              <a:buChar char="•"/>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Government proposed 300,000 new homes a year are needed to cater for the growing levels of demand. </a:t>
            </a:r>
          </a:p>
          <a:p>
            <a:pPr marL="257175" indent="-257175" defTabSz="685800">
              <a:lnSpc>
                <a:spcPct val="107000"/>
              </a:lnSpc>
              <a:spcAft>
                <a:spcPts val="600"/>
              </a:spcAft>
              <a:buFont typeface="Arial" panose="020B0604020202020204" pitchFamily="34" charset="0"/>
              <a:buChar char="•"/>
            </a:pP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57175" indent="-257175" defTabSz="685800">
              <a:lnSpc>
                <a:spcPct val="107000"/>
              </a:lnSpc>
              <a:spcAft>
                <a:spcPts val="600"/>
              </a:spcAft>
              <a:buFont typeface="Arial" panose="020B0604020202020204" pitchFamily="34" charset="0"/>
              <a:buChar char="•"/>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A conurbation the size of Birmingham every couple of years. </a:t>
            </a:r>
          </a:p>
          <a:p>
            <a:pPr marL="257175" indent="-257175" defTabSz="685800">
              <a:lnSpc>
                <a:spcPct val="107000"/>
              </a:lnSpc>
              <a:spcAft>
                <a:spcPts val="600"/>
              </a:spcAft>
              <a:buFont typeface="Arial" panose="020B0604020202020204" pitchFamily="34" charset="0"/>
              <a:buChar char="•"/>
            </a:pP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57175" indent="-257175" defTabSz="685800">
              <a:lnSpc>
                <a:spcPct val="107000"/>
              </a:lnSpc>
              <a:spcAft>
                <a:spcPts val="600"/>
              </a:spcAft>
              <a:buFont typeface="Arial" panose="020B0604020202020204" pitchFamily="34" charset="0"/>
              <a:buChar char="•"/>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larger sites will be urban extensions, Garden Village/Eco Towns and new settlements - significant contribution will come from minor sites which do not provide affordable housing. </a:t>
            </a:r>
          </a:p>
        </p:txBody>
      </p:sp>
    </p:spTree>
    <p:extLst>
      <p:ext uri="{BB962C8B-B14F-4D97-AF65-F5344CB8AC3E}">
        <p14:creationId xmlns:p14="http://schemas.microsoft.com/office/powerpoint/2010/main" val="1286164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16499" y="857248"/>
            <a:ext cx="3052452" cy="5143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1A3A33C8-E938-4B15-8B35-820D1B141ECA}"/>
              </a:ext>
            </a:extLst>
          </p:cNvPr>
          <p:cNvSpPr>
            <a:spLocks noGrp="1"/>
          </p:cNvSpPr>
          <p:nvPr>
            <p:ph type="title"/>
          </p:nvPr>
        </p:nvSpPr>
        <p:spPr>
          <a:xfrm>
            <a:off x="1720813" y="1337311"/>
            <a:ext cx="2742330" cy="4209927"/>
          </a:xfrm>
        </p:spPr>
        <p:txBody>
          <a:bodyPr vert="horz" lIns="68580" tIns="34290" rIns="68580" bIns="34290" rtlCol="0" anchor="ctr">
            <a:normAutofit/>
          </a:bodyPr>
          <a:lstStyle/>
          <a:p>
            <a:pPr algn="ctr"/>
            <a:r>
              <a:rPr lang="en-US" sz="3600" dirty="0">
                <a:ln>
                  <a:solidFill>
                    <a:schemeClr val="bg1"/>
                  </a:solidFill>
                </a:ln>
                <a:solidFill>
                  <a:schemeClr val="bg1"/>
                </a:solidFill>
              </a:rPr>
              <a:t>Land, infrastructure and natural assets </a:t>
            </a:r>
          </a:p>
        </p:txBody>
      </p:sp>
      <p:sp>
        <p:nvSpPr>
          <p:cNvPr id="4" name="TextBox 3">
            <a:extLst>
              <a:ext uri="{FF2B5EF4-FFF2-40B4-BE49-F238E27FC236}">
                <a16:creationId xmlns:a16="http://schemas.microsoft.com/office/drawing/2014/main" id="{CE6F55B7-C2D5-4A95-A27D-52D1677BE2A7}"/>
              </a:ext>
            </a:extLst>
          </p:cNvPr>
          <p:cNvSpPr txBox="1"/>
          <p:nvPr/>
        </p:nvSpPr>
        <p:spPr>
          <a:xfrm>
            <a:off x="4892855" y="1337311"/>
            <a:ext cx="5308697" cy="3964916"/>
          </a:xfrm>
          <a:prstGeom prst="rect">
            <a:avLst/>
          </a:prstGeom>
        </p:spPr>
        <p:txBody>
          <a:bodyPr vert="horz" lIns="68580" tIns="34290" rIns="68580" bIns="34290" rtlCol="0" anchor="ctr">
            <a:noAutofit/>
          </a:bodyPr>
          <a:lstStyle/>
          <a:p>
            <a:pPr algn="ctr" defTabSz="685800">
              <a:lnSpc>
                <a:spcPct val="90000"/>
              </a:lnSpc>
              <a:spcAft>
                <a:spcPts val="450"/>
              </a:spcAft>
              <a:defRPr/>
            </a:pPr>
            <a:endParaRPr lang="en-US"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DECF6972-5ED9-4F70-AC43-86A68FE57F49}"/>
              </a:ext>
            </a:extLst>
          </p:cNvPr>
          <p:cNvSpPr txBox="1"/>
          <p:nvPr/>
        </p:nvSpPr>
        <p:spPr>
          <a:xfrm>
            <a:off x="4892855" y="3946479"/>
            <a:ext cx="5578333" cy="1255209"/>
          </a:xfrm>
          <a:prstGeom prst="rect">
            <a:avLst/>
          </a:prstGeom>
        </p:spPr>
        <p:txBody>
          <a:bodyPr vert="horz" lIns="68580" tIns="34290" rIns="68580" bIns="34290" rtlCol="0" anchor="ctr">
            <a:normAutofit/>
          </a:bodyPr>
          <a:lstStyle/>
          <a:p>
            <a:pPr indent="-171450" defTabSz="685800">
              <a:lnSpc>
                <a:spcPct val="90000"/>
              </a:lnSpc>
              <a:spcAft>
                <a:spcPts val="450"/>
              </a:spcAft>
              <a:buFont typeface="Arial" panose="020B0604020202020204" pitchFamily="34" charset="0"/>
              <a:buChar char="•"/>
              <a:defRPr/>
            </a:pPr>
            <a:endParaRPr lang="en-US" dirty="0">
              <a:solidFill>
                <a:prstClr val="black"/>
              </a:solidFill>
              <a:latin typeface="Calibri" panose="020F0502020204030204"/>
            </a:endParaRPr>
          </a:p>
        </p:txBody>
      </p:sp>
      <p:pic>
        <p:nvPicPr>
          <p:cNvPr id="9" name="Content Placeholder 8">
            <a:extLst>
              <a:ext uri="{FF2B5EF4-FFF2-40B4-BE49-F238E27FC236}">
                <a16:creationId xmlns:a16="http://schemas.microsoft.com/office/drawing/2014/main" id="{437DFEA8-880D-4E14-AB19-A7A20EF7C79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008696" y="5254380"/>
            <a:ext cx="2192857" cy="585714"/>
          </a:xfrm>
          <a:prstGeom prst="rect">
            <a:avLst/>
          </a:prstGeom>
          <a:noFill/>
        </p:spPr>
      </p:pic>
      <p:sp>
        <p:nvSpPr>
          <p:cNvPr id="6" name="TextBox 5">
            <a:extLst>
              <a:ext uri="{FF2B5EF4-FFF2-40B4-BE49-F238E27FC236}">
                <a16:creationId xmlns:a16="http://schemas.microsoft.com/office/drawing/2014/main" id="{F0FF8437-AC66-491E-8E14-04BB06C67022}"/>
              </a:ext>
            </a:extLst>
          </p:cNvPr>
          <p:cNvSpPr txBox="1"/>
          <p:nvPr/>
        </p:nvSpPr>
        <p:spPr>
          <a:xfrm>
            <a:off x="5081921" y="1337311"/>
            <a:ext cx="5119631" cy="4162743"/>
          </a:xfrm>
          <a:prstGeom prst="rect">
            <a:avLst/>
          </a:prstGeom>
          <a:noFill/>
        </p:spPr>
        <p:txBody>
          <a:bodyPr wrap="square">
            <a:spAutoFit/>
          </a:bodyPr>
          <a:lstStyle/>
          <a:p>
            <a:pPr marL="428625" indent="-428625" defTabSz="685800">
              <a:lnSpc>
                <a:spcPct val="107000"/>
              </a:lnSpc>
              <a:spcAft>
                <a:spcPts val="600"/>
              </a:spcAft>
              <a:buFont typeface="Arial" panose="020B0604020202020204" pitchFamily="34" charset="0"/>
              <a:buChar char="•"/>
              <a:defRPr/>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According to The Planner, 8.7% of land in England is developed circa 1.135m hectares -  suggests there is a lot left over for further urbanization ideally on greenfield sites and in areas where there is already good infrastructure. </a:t>
            </a:r>
          </a:p>
          <a:p>
            <a:pPr defTabSz="685800">
              <a:lnSpc>
                <a:spcPct val="107000"/>
              </a:lnSpc>
              <a:spcAft>
                <a:spcPts val="600"/>
              </a:spcAft>
              <a:defRPr/>
            </a:pP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28625" indent="-428625" defTabSz="685800">
              <a:lnSpc>
                <a:spcPct val="107000"/>
              </a:lnSpc>
              <a:spcAft>
                <a:spcPts val="600"/>
              </a:spcAft>
              <a:buFont typeface="Arial" panose="020B0604020202020204" pitchFamily="34" charset="0"/>
              <a:buChar char="•"/>
              <a:defRPr/>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lowland areas are mainly the arable lands where the developers will seek to secure land, including various natural assets that are non- designated. The food security issue is also an important matter to be factored in.</a:t>
            </a:r>
          </a:p>
          <a:p>
            <a:pPr defTabSz="685800">
              <a:lnSpc>
                <a:spcPct val="107000"/>
              </a:lnSpc>
              <a:spcAft>
                <a:spcPts val="600"/>
              </a:spcAft>
              <a:defRPr/>
            </a:pP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397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16499" y="857248"/>
            <a:ext cx="3052452" cy="5143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1A3A33C8-E938-4B15-8B35-820D1B141ECA}"/>
              </a:ext>
            </a:extLst>
          </p:cNvPr>
          <p:cNvSpPr>
            <a:spLocks noGrp="1"/>
          </p:cNvSpPr>
          <p:nvPr>
            <p:ph type="title"/>
          </p:nvPr>
        </p:nvSpPr>
        <p:spPr>
          <a:xfrm>
            <a:off x="1720813" y="1337311"/>
            <a:ext cx="2568202" cy="4209927"/>
          </a:xfrm>
        </p:spPr>
        <p:txBody>
          <a:bodyPr vert="horz" lIns="68580" tIns="34290" rIns="68580" bIns="34290" rtlCol="0" anchor="ctr">
            <a:normAutofit/>
          </a:bodyPr>
          <a:lstStyle/>
          <a:p>
            <a:pPr algn="ctr"/>
            <a:r>
              <a:rPr lang="en-US" sz="4050" dirty="0">
                <a:ln>
                  <a:solidFill>
                    <a:schemeClr val="bg1"/>
                  </a:solidFill>
                </a:ln>
                <a:solidFill>
                  <a:schemeClr val="bg1"/>
                </a:solidFill>
              </a:rPr>
              <a:t>Legislative and policy evolution </a:t>
            </a:r>
          </a:p>
        </p:txBody>
      </p:sp>
      <p:sp>
        <p:nvSpPr>
          <p:cNvPr id="4" name="TextBox 3">
            <a:extLst>
              <a:ext uri="{FF2B5EF4-FFF2-40B4-BE49-F238E27FC236}">
                <a16:creationId xmlns:a16="http://schemas.microsoft.com/office/drawing/2014/main" id="{CE6F55B7-C2D5-4A95-A27D-52D1677BE2A7}"/>
              </a:ext>
            </a:extLst>
          </p:cNvPr>
          <p:cNvSpPr txBox="1"/>
          <p:nvPr/>
        </p:nvSpPr>
        <p:spPr>
          <a:xfrm>
            <a:off x="4944524" y="2034691"/>
            <a:ext cx="5526664" cy="3085130"/>
          </a:xfrm>
          <a:prstGeom prst="rect">
            <a:avLst/>
          </a:prstGeom>
        </p:spPr>
        <p:txBody>
          <a:bodyPr vert="horz" lIns="68580" tIns="34290" rIns="68580" bIns="34290" rtlCol="0" anchor="ctr">
            <a:noAutofit/>
          </a:bodyPr>
          <a:lstStyle/>
          <a:p>
            <a:pPr indent="-171450" defTabSz="685800">
              <a:lnSpc>
                <a:spcPct val="90000"/>
              </a:lnSpc>
              <a:spcAft>
                <a:spcPts val="450"/>
              </a:spcAft>
              <a:buFont typeface="Arial" panose="020B0604020202020204" pitchFamily="34" charset="0"/>
              <a:buChar char="•"/>
              <a:defRPr/>
            </a:pPr>
            <a:endParaRPr lang="en-US" sz="1350"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DECF6972-5ED9-4F70-AC43-86A68FE57F49}"/>
              </a:ext>
            </a:extLst>
          </p:cNvPr>
          <p:cNvSpPr txBox="1"/>
          <p:nvPr/>
        </p:nvSpPr>
        <p:spPr>
          <a:xfrm>
            <a:off x="2376322" y="2565880"/>
            <a:ext cx="4850900" cy="2587960"/>
          </a:xfrm>
          <a:prstGeom prst="rect">
            <a:avLst/>
          </a:prstGeom>
        </p:spPr>
        <p:txBody>
          <a:bodyPr vert="horz" lIns="68580" tIns="34290" rIns="68580" bIns="34290" rtlCol="0" anchor="ctr">
            <a:normAutofit/>
          </a:bodyPr>
          <a:lstStyle/>
          <a:p>
            <a:pPr indent="-171450" defTabSz="685800">
              <a:lnSpc>
                <a:spcPct val="90000"/>
              </a:lnSpc>
              <a:spcAft>
                <a:spcPts val="450"/>
              </a:spcAft>
              <a:buFont typeface="Arial" panose="020B0604020202020204" pitchFamily="34" charset="0"/>
              <a:buChar char="•"/>
              <a:defRPr/>
            </a:pPr>
            <a:endParaRPr lang="en-US" dirty="0">
              <a:solidFill>
                <a:prstClr val="black"/>
              </a:solidFill>
              <a:latin typeface="Calibri" panose="020F0502020204030204"/>
            </a:endParaRPr>
          </a:p>
        </p:txBody>
      </p:sp>
      <p:pic>
        <p:nvPicPr>
          <p:cNvPr id="5" name="Picture 4">
            <a:extLst>
              <a:ext uri="{FF2B5EF4-FFF2-40B4-BE49-F238E27FC236}">
                <a16:creationId xmlns:a16="http://schemas.microsoft.com/office/drawing/2014/main" id="{85F2FE0D-CBCC-CDA9-2117-C5E6E0B45AC3}"/>
              </a:ext>
            </a:extLst>
          </p:cNvPr>
          <p:cNvPicPr>
            <a:picLocks noChangeAspect="1"/>
          </p:cNvPicPr>
          <p:nvPr/>
        </p:nvPicPr>
        <p:blipFill>
          <a:blip r:embed="rId3"/>
          <a:stretch>
            <a:fillRect/>
          </a:stretch>
        </p:blipFill>
        <p:spPr>
          <a:xfrm>
            <a:off x="7227223" y="648312"/>
            <a:ext cx="2848137" cy="1978931"/>
          </a:xfrm>
          <a:prstGeom prst="rect">
            <a:avLst/>
          </a:prstGeom>
        </p:spPr>
      </p:pic>
      <p:sp>
        <p:nvSpPr>
          <p:cNvPr id="6" name="TextBox 5">
            <a:extLst>
              <a:ext uri="{FF2B5EF4-FFF2-40B4-BE49-F238E27FC236}">
                <a16:creationId xmlns:a16="http://schemas.microsoft.com/office/drawing/2014/main" id="{83085CE4-279D-F4EA-7374-25C44DC59517}"/>
              </a:ext>
            </a:extLst>
          </p:cNvPr>
          <p:cNvSpPr txBox="1"/>
          <p:nvPr/>
        </p:nvSpPr>
        <p:spPr>
          <a:xfrm>
            <a:off x="4944524" y="3219794"/>
            <a:ext cx="5136536" cy="1949988"/>
          </a:xfrm>
          <a:prstGeom prst="rect">
            <a:avLst/>
          </a:prstGeom>
        </p:spPr>
        <p:txBody>
          <a:bodyPr vert="horz" lIns="68580" tIns="34290" rIns="68580" bIns="34290" rtlCol="0" anchor="ctr">
            <a:noAutofit/>
          </a:bodyPr>
          <a:lstStyle/>
          <a:p>
            <a:pPr algn="ctr" defTabSz="685800">
              <a:lnSpc>
                <a:spcPct val="107000"/>
              </a:lnSpc>
              <a:spcAft>
                <a:spcPts val="600"/>
              </a:spcAft>
            </a:pPr>
            <a:endParaRPr lang="en-US" sz="1350" dirty="0">
              <a:solidFill>
                <a:prstClr val="black"/>
              </a:solidFill>
              <a:latin typeface="Calibri" panose="020F0502020204030204"/>
            </a:endParaRPr>
          </a:p>
          <a:p>
            <a:pPr marL="428625" indent="-428625" defTabSz="685800">
              <a:lnSpc>
                <a:spcPct val="107000"/>
              </a:lnSpc>
              <a:spcAft>
                <a:spcPts val="600"/>
              </a:spcAft>
              <a:buFont typeface="Arial" panose="020B0604020202020204" pitchFamily="34" charset="0"/>
              <a:buChar char="•"/>
            </a:pPr>
            <a:endParaRPr lang="en-GB"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28625" indent="-428625" defTabSz="685800">
              <a:lnSpc>
                <a:spcPct val="107000"/>
              </a:lnSpc>
              <a:spcAft>
                <a:spcPts val="600"/>
              </a:spcAft>
              <a:buFont typeface="Arial" panose="020B0604020202020204" pitchFamily="34" charset="0"/>
              <a:buChar char="•"/>
            </a:pPr>
            <a:endParaRPr lang="en-GB"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28625" indent="-428625" defTabSz="685800">
              <a:lnSpc>
                <a:spcPct val="107000"/>
              </a:lnSpc>
              <a:spcAft>
                <a:spcPts val="600"/>
              </a:spcAft>
              <a:buFont typeface="Arial" panose="020B0604020202020204" pitchFamily="34" charset="0"/>
              <a:buChar char="•"/>
            </a:pPr>
            <a:r>
              <a:rPr lang="en-GB" sz="21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Levelling Up Bill</a:t>
            </a:r>
          </a:p>
          <a:p>
            <a:pPr marL="428625" indent="-428625" defTabSz="685800">
              <a:lnSpc>
                <a:spcPct val="107000"/>
              </a:lnSpc>
              <a:spcAft>
                <a:spcPts val="600"/>
              </a:spcAft>
              <a:buFont typeface="Arial" panose="020B0604020202020204" pitchFamily="34" charset="0"/>
              <a:buChar char="•"/>
            </a:pPr>
            <a:r>
              <a:rPr lang="en-GB" sz="2100" dirty="0">
                <a:solidFill>
                  <a:prstClr val="black"/>
                </a:solidFill>
                <a:latin typeface="Calibri" panose="020F0502020204030204" pitchFamily="34" charset="0"/>
                <a:ea typeface="Calibri" panose="020F0502020204030204" pitchFamily="34" charset="0"/>
                <a:cs typeface="Times New Roman" panose="02020603050405020304" pitchFamily="18" charset="0"/>
              </a:rPr>
              <a:t>Social Housing Regeneration Act</a:t>
            </a:r>
          </a:p>
          <a:p>
            <a:pPr marL="428625" indent="-428625" defTabSz="685800">
              <a:lnSpc>
                <a:spcPct val="107000"/>
              </a:lnSpc>
              <a:spcAft>
                <a:spcPts val="600"/>
              </a:spcAft>
              <a:buFont typeface="Arial" panose="020B0604020202020204" pitchFamily="34" charset="0"/>
              <a:buChar char="•"/>
            </a:pPr>
            <a:r>
              <a:rPr lang="en-GB" sz="2100" dirty="0">
                <a:solidFill>
                  <a:prstClr val="black"/>
                </a:solidFill>
                <a:latin typeface="Calibri" panose="020F0502020204030204" pitchFamily="34" charset="0"/>
                <a:ea typeface="Calibri" panose="020F0502020204030204" pitchFamily="34" charset="0"/>
                <a:cs typeface="Times New Roman" panose="02020603050405020304" pitchFamily="18" charset="0"/>
              </a:rPr>
              <a:t>Relaxation of Permitted Development Rights regime </a:t>
            </a:r>
          </a:p>
          <a:p>
            <a:pPr marL="428625" indent="-428625" defTabSz="685800">
              <a:lnSpc>
                <a:spcPct val="107000"/>
              </a:lnSpc>
              <a:spcAft>
                <a:spcPts val="600"/>
              </a:spcAft>
              <a:buFont typeface="Arial" panose="020B0604020202020204" pitchFamily="34" charset="0"/>
              <a:buChar char="•"/>
            </a:pPr>
            <a:r>
              <a:rPr lang="en-GB" sz="2100" dirty="0">
                <a:solidFill>
                  <a:prstClr val="black"/>
                </a:solidFill>
                <a:latin typeface="Calibri" panose="020F0502020204030204" pitchFamily="34" charset="0"/>
                <a:ea typeface="Calibri" panose="020F0502020204030204" pitchFamily="34" charset="0"/>
                <a:cs typeface="Times New Roman" panose="02020603050405020304" pitchFamily="18" charset="0"/>
              </a:rPr>
              <a:t>Biodiversity Net Gain provisions</a:t>
            </a:r>
          </a:p>
          <a:p>
            <a:pPr marL="428625" indent="-428625" defTabSz="685800">
              <a:lnSpc>
                <a:spcPct val="107000"/>
              </a:lnSpc>
              <a:spcAft>
                <a:spcPts val="600"/>
              </a:spcAft>
              <a:buFont typeface="Arial" panose="020B0604020202020204" pitchFamily="34" charset="0"/>
              <a:buChar char="•"/>
            </a:pPr>
            <a:r>
              <a:rPr lang="en-GB" sz="2100" dirty="0">
                <a:solidFill>
                  <a:prstClr val="black"/>
                </a:solidFill>
                <a:latin typeface="Calibri" panose="020F0502020204030204" pitchFamily="34" charset="0"/>
                <a:ea typeface="Calibri" panose="020F0502020204030204" pitchFamily="34" charset="0"/>
                <a:cs typeface="Times New Roman" panose="02020603050405020304" pitchFamily="18" charset="0"/>
              </a:rPr>
              <a:t>NPPF</a:t>
            </a:r>
            <a:endParaRPr lang="en-US" sz="21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defTabSz="685800">
              <a:lnSpc>
                <a:spcPct val="90000"/>
              </a:lnSpc>
              <a:spcAft>
                <a:spcPts val="450"/>
              </a:spcAft>
            </a:pPr>
            <a:endParaRPr lang="en-US" sz="2400" dirty="0">
              <a:solidFill>
                <a:prstClr val="black"/>
              </a:solidFill>
              <a:latin typeface="Calibri" panose="020F0502020204030204"/>
            </a:endParaRPr>
          </a:p>
          <a:p>
            <a:pPr indent="-171450" defTabSz="685800">
              <a:lnSpc>
                <a:spcPct val="90000"/>
              </a:lnSpc>
              <a:spcAft>
                <a:spcPts val="450"/>
              </a:spcAft>
              <a:buFont typeface="Arial" panose="020B0604020202020204" pitchFamily="34" charset="0"/>
              <a:buChar char="•"/>
            </a:pPr>
            <a:endParaRPr lang="en-US" sz="1350" dirty="0">
              <a:solidFill>
                <a:prstClr val="black"/>
              </a:solidFill>
              <a:latin typeface="Calibri" panose="020F0502020204030204"/>
            </a:endParaRPr>
          </a:p>
          <a:p>
            <a:pPr indent="-171450" defTabSz="685800">
              <a:lnSpc>
                <a:spcPct val="90000"/>
              </a:lnSpc>
              <a:spcAft>
                <a:spcPts val="450"/>
              </a:spcAft>
              <a:buFont typeface="Arial" panose="020B0604020202020204" pitchFamily="34" charset="0"/>
              <a:buChar char="•"/>
            </a:pPr>
            <a:endParaRPr lang="en-US" sz="1350" dirty="0">
              <a:solidFill>
                <a:prstClr val="black"/>
              </a:solidFill>
              <a:latin typeface="Calibri" panose="020F0502020204030204"/>
            </a:endParaRPr>
          </a:p>
          <a:p>
            <a:pPr indent="-171450" defTabSz="685800">
              <a:lnSpc>
                <a:spcPct val="90000"/>
              </a:lnSpc>
              <a:spcAft>
                <a:spcPts val="450"/>
              </a:spcAft>
              <a:buFont typeface="Arial" panose="020B0604020202020204" pitchFamily="34" charset="0"/>
              <a:buChar char="•"/>
            </a:pPr>
            <a:endParaRPr lang="en-US" sz="1350" dirty="0">
              <a:solidFill>
                <a:prstClr val="black"/>
              </a:solidFill>
              <a:latin typeface="Calibri" panose="020F0502020204030204"/>
            </a:endParaRPr>
          </a:p>
        </p:txBody>
      </p:sp>
      <p:pic>
        <p:nvPicPr>
          <p:cNvPr id="7" name="Content Placeholder 8">
            <a:extLst>
              <a:ext uri="{FF2B5EF4-FFF2-40B4-BE49-F238E27FC236}">
                <a16:creationId xmlns:a16="http://schemas.microsoft.com/office/drawing/2014/main" id="{0F168440-4F4E-6239-6D7F-76FF0FFCEEC6}"/>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950691" y="5487902"/>
            <a:ext cx="2192857" cy="585714"/>
          </a:xfrm>
          <a:prstGeom prst="rect">
            <a:avLst/>
          </a:prstGeom>
          <a:noFill/>
        </p:spPr>
      </p:pic>
    </p:spTree>
    <p:extLst>
      <p:ext uri="{BB962C8B-B14F-4D97-AF65-F5344CB8AC3E}">
        <p14:creationId xmlns:p14="http://schemas.microsoft.com/office/powerpoint/2010/main" val="2784308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16499" y="857248"/>
            <a:ext cx="3052452" cy="5143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1A3A33C8-E938-4B15-8B35-820D1B141ECA}"/>
              </a:ext>
            </a:extLst>
          </p:cNvPr>
          <p:cNvSpPr>
            <a:spLocks noGrp="1"/>
          </p:cNvSpPr>
          <p:nvPr>
            <p:ph type="title"/>
          </p:nvPr>
        </p:nvSpPr>
        <p:spPr>
          <a:xfrm>
            <a:off x="1720814" y="1337311"/>
            <a:ext cx="2672351" cy="4209927"/>
          </a:xfrm>
        </p:spPr>
        <p:txBody>
          <a:bodyPr vert="horz" lIns="68580" tIns="34290" rIns="68580" bIns="34290" rtlCol="0" anchor="ctr">
            <a:normAutofit/>
          </a:bodyPr>
          <a:lstStyle/>
          <a:p>
            <a:pPr algn="ctr"/>
            <a:r>
              <a:rPr lang="en-US" sz="4050" dirty="0">
                <a:ln>
                  <a:solidFill>
                    <a:schemeClr val="bg1"/>
                  </a:solidFill>
                </a:ln>
                <a:solidFill>
                  <a:schemeClr val="bg1"/>
                </a:solidFill>
              </a:rPr>
              <a:t>Community Impacts</a:t>
            </a:r>
          </a:p>
        </p:txBody>
      </p:sp>
      <p:sp>
        <p:nvSpPr>
          <p:cNvPr id="4" name="TextBox 3">
            <a:extLst>
              <a:ext uri="{FF2B5EF4-FFF2-40B4-BE49-F238E27FC236}">
                <a16:creationId xmlns:a16="http://schemas.microsoft.com/office/drawing/2014/main" id="{CE6F55B7-C2D5-4A95-A27D-52D1677BE2A7}"/>
              </a:ext>
            </a:extLst>
          </p:cNvPr>
          <p:cNvSpPr txBox="1"/>
          <p:nvPr/>
        </p:nvSpPr>
        <p:spPr>
          <a:xfrm>
            <a:off x="4944524" y="2034691"/>
            <a:ext cx="5136536" cy="3085130"/>
          </a:xfrm>
          <a:prstGeom prst="rect">
            <a:avLst/>
          </a:prstGeom>
        </p:spPr>
        <p:txBody>
          <a:bodyPr vert="horz" lIns="68580" tIns="34290" rIns="68580" bIns="34290" rtlCol="0" anchor="ctr">
            <a:noAutofit/>
          </a:bodyPr>
          <a:lstStyle/>
          <a:p>
            <a:pPr algn="ctr" defTabSz="685800">
              <a:lnSpc>
                <a:spcPct val="107000"/>
              </a:lnSpc>
              <a:spcAft>
                <a:spcPts val="600"/>
              </a:spcAft>
            </a:pPr>
            <a:endParaRPr lang="en-US" sz="1350" dirty="0">
              <a:solidFill>
                <a:prstClr val="black"/>
              </a:solidFill>
              <a:latin typeface="Calibri" panose="020F0502020204030204"/>
            </a:endParaRPr>
          </a:p>
          <a:p>
            <a:pPr marL="428625" indent="-428625" defTabSz="685800">
              <a:lnSpc>
                <a:spcPct val="107000"/>
              </a:lnSpc>
              <a:spcAft>
                <a:spcPts val="600"/>
              </a:spcAft>
              <a:buFont typeface="Arial" panose="020B0604020202020204" pitchFamily="34" charset="0"/>
              <a:buChar char="•"/>
            </a:pPr>
            <a:r>
              <a:rPr lang="en-US" sz="2400" dirty="0">
                <a:solidFill>
                  <a:prstClr val="black"/>
                </a:solidFill>
                <a:latin typeface="Calibri" panose="020F0502020204030204"/>
              </a:rPr>
              <a:t>Austerity and cuts: decline of local resources (e.g. buses, schools)</a:t>
            </a:r>
          </a:p>
          <a:p>
            <a:pPr marL="428625" indent="-428625" defTabSz="685800">
              <a:lnSpc>
                <a:spcPct val="107000"/>
              </a:lnSpc>
              <a:spcAft>
                <a:spcPts val="600"/>
              </a:spcAft>
              <a:buFont typeface="Arial" panose="020B0604020202020204" pitchFamily="34" charset="0"/>
              <a:buChar char="•"/>
            </a:pPr>
            <a:r>
              <a:rPr lang="en-US" sz="2400" dirty="0">
                <a:solidFill>
                  <a:prstClr val="black"/>
                </a:solidFill>
                <a:latin typeface="Calibri" panose="020F0502020204030204"/>
              </a:rPr>
              <a:t>Pressure on local Infrastructure: new uses (e.g. solar farms)</a:t>
            </a:r>
          </a:p>
          <a:p>
            <a:pPr marL="428625" indent="-428625" defTabSz="685800">
              <a:lnSpc>
                <a:spcPct val="107000"/>
              </a:lnSpc>
              <a:spcAft>
                <a:spcPts val="600"/>
              </a:spcAft>
              <a:buFont typeface="Arial" panose="020B0604020202020204" pitchFamily="34" charset="0"/>
              <a:buChar char="•"/>
            </a:pPr>
            <a:r>
              <a:rPr lang="en-US" sz="2400" dirty="0">
                <a:solidFill>
                  <a:prstClr val="black"/>
                </a:solidFill>
                <a:latin typeface="Calibri" panose="020F0502020204030204"/>
              </a:rPr>
              <a:t>Climate Change and biodiversity loss</a:t>
            </a:r>
          </a:p>
          <a:p>
            <a:pPr marL="428625" indent="-428625" defTabSz="685800">
              <a:lnSpc>
                <a:spcPct val="107000"/>
              </a:lnSpc>
              <a:spcAft>
                <a:spcPts val="600"/>
              </a:spcAft>
              <a:buFont typeface="Arial" panose="020B0604020202020204" pitchFamily="34" charset="0"/>
              <a:buChar char="•"/>
            </a:pPr>
            <a:r>
              <a:rPr lang="en-US" sz="2400" dirty="0">
                <a:solidFill>
                  <a:prstClr val="black"/>
                </a:solidFill>
                <a:latin typeface="Calibri" panose="020F0502020204030204"/>
              </a:rPr>
              <a:t>Housing issues: lack of affordability</a:t>
            </a:r>
          </a:p>
          <a:p>
            <a:pPr defTabSz="685800">
              <a:lnSpc>
                <a:spcPct val="90000"/>
              </a:lnSpc>
              <a:spcAft>
                <a:spcPts val="450"/>
              </a:spcAft>
            </a:pPr>
            <a:endParaRPr lang="en-US" sz="2400" dirty="0">
              <a:solidFill>
                <a:prstClr val="black"/>
              </a:solidFill>
              <a:latin typeface="Calibri" panose="020F0502020204030204"/>
            </a:endParaRPr>
          </a:p>
          <a:p>
            <a:pPr indent="-171450" defTabSz="685800">
              <a:lnSpc>
                <a:spcPct val="90000"/>
              </a:lnSpc>
              <a:spcAft>
                <a:spcPts val="450"/>
              </a:spcAft>
              <a:buFont typeface="Arial" panose="020B0604020202020204" pitchFamily="34" charset="0"/>
              <a:buChar char="•"/>
            </a:pPr>
            <a:endParaRPr lang="en-US" sz="1350" dirty="0">
              <a:solidFill>
                <a:prstClr val="black"/>
              </a:solidFill>
              <a:latin typeface="Calibri" panose="020F0502020204030204"/>
            </a:endParaRPr>
          </a:p>
          <a:p>
            <a:pPr indent="-171450" defTabSz="685800">
              <a:lnSpc>
                <a:spcPct val="90000"/>
              </a:lnSpc>
              <a:spcAft>
                <a:spcPts val="450"/>
              </a:spcAft>
              <a:buFont typeface="Arial" panose="020B0604020202020204" pitchFamily="34" charset="0"/>
              <a:buChar char="•"/>
            </a:pPr>
            <a:endParaRPr lang="en-US" sz="1350" dirty="0">
              <a:solidFill>
                <a:prstClr val="black"/>
              </a:solidFill>
              <a:latin typeface="Calibri" panose="020F0502020204030204"/>
            </a:endParaRPr>
          </a:p>
          <a:p>
            <a:pPr indent="-171450" defTabSz="685800">
              <a:lnSpc>
                <a:spcPct val="90000"/>
              </a:lnSpc>
              <a:spcAft>
                <a:spcPts val="450"/>
              </a:spcAft>
              <a:buFont typeface="Arial" panose="020B0604020202020204" pitchFamily="34" charset="0"/>
              <a:buChar char="•"/>
            </a:pPr>
            <a:endParaRPr lang="en-US" sz="1350"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DECF6972-5ED9-4F70-AC43-86A68FE57F49}"/>
              </a:ext>
            </a:extLst>
          </p:cNvPr>
          <p:cNvSpPr txBox="1"/>
          <p:nvPr/>
        </p:nvSpPr>
        <p:spPr>
          <a:xfrm>
            <a:off x="2376322" y="2565880"/>
            <a:ext cx="4850900" cy="2587960"/>
          </a:xfrm>
          <a:prstGeom prst="rect">
            <a:avLst/>
          </a:prstGeom>
        </p:spPr>
        <p:txBody>
          <a:bodyPr vert="horz" lIns="68580" tIns="34290" rIns="68580" bIns="34290" rtlCol="0" anchor="ctr">
            <a:normAutofit/>
          </a:bodyPr>
          <a:lstStyle/>
          <a:p>
            <a:pPr indent="-171450" defTabSz="685800">
              <a:lnSpc>
                <a:spcPct val="90000"/>
              </a:lnSpc>
              <a:spcAft>
                <a:spcPts val="450"/>
              </a:spcAft>
              <a:buFont typeface="Arial" panose="020B0604020202020204" pitchFamily="34" charset="0"/>
              <a:buChar char="•"/>
            </a:pPr>
            <a:endParaRPr lang="en-US" dirty="0">
              <a:solidFill>
                <a:prstClr val="black"/>
              </a:solidFill>
              <a:latin typeface="Calibri" panose="020F0502020204030204"/>
            </a:endParaRPr>
          </a:p>
        </p:txBody>
      </p:sp>
      <p:pic>
        <p:nvPicPr>
          <p:cNvPr id="9" name="Content Placeholder 8">
            <a:extLst>
              <a:ext uri="{FF2B5EF4-FFF2-40B4-BE49-F238E27FC236}">
                <a16:creationId xmlns:a16="http://schemas.microsoft.com/office/drawing/2014/main" id="{437DFEA8-880D-4E14-AB19-A7A20EF7C79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82732" y="5153840"/>
            <a:ext cx="2192857" cy="585714"/>
          </a:xfrm>
          <a:prstGeom prst="rect">
            <a:avLst/>
          </a:prstGeom>
          <a:noFill/>
        </p:spPr>
      </p:pic>
    </p:spTree>
    <p:extLst>
      <p:ext uri="{BB962C8B-B14F-4D97-AF65-F5344CB8AC3E}">
        <p14:creationId xmlns:p14="http://schemas.microsoft.com/office/powerpoint/2010/main" val="370500296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661</Words>
  <Application>Microsoft Office PowerPoint</Application>
  <PresentationFormat>Widescreen</PresentationFormat>
  <Paragraphs>143</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inherit</vt:lpstr>
      <vt:lpstr>Omnes</vt:lpstr>
      <vt:lpstr>1_Office Theme</vt:lpstr>
      <vt:lpstr>Development Pressures</vt:lpstr>
      <vt:lpstr>Government reforms</vt:lpstr>
      <vt:lpstr>Pressure on Land-use</vt:lpstr>
      <vt:lpstr>Land – policy and pressures </vt:lpstr>
      <vt:lpstr>Ongoing and incoming pressures</vt:lpstr>
      <vt:lpstr>The Housing Question </vt:lpstr>
      <vt:lpstr>Land, infrastructure and natural assets </vt:lpstr>
      <vt:lpstr>Legislative and policy evolution </vt:lpstr>
      <vt:lpstr>Community Impacts</vt:lpstr>
      <vt:lpstr>Responding  to the pressures  </vt:lpstr>
      <vt:lpstr>Challenges  and opportunities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Pressures</dc:title>
  <dc:creator>Tom McCulloch</dc:creator>
  <cp:lastModifiedBy>Tom McCulloch</cp:lastModifiedBy>
  <cp:revision>1</cp:revision>
  <dcterms:created xsi:type="dcterms:W3CDTF">2023-09-19T06:47:42Z</dcterms:created>
  <dcterms:modified xsi:type="dcterms:W3CDTF">2023-09-19T06:48:52Z</dcterms:modified>
</cp:coreProperties>
</file>