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0" r:id="rId4"/>
    <p:sldId id="263" r:id="rId5"/>
    <p:sldId id="264" r:id="rId6"/>
    <p:sldId id="310" r:id="rId7"/>
    <p:sldId id="266" r:id="rId8"/>
    <p:sldId id="267" r:id="rId9"/>
    <p:sldId id="26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6704-95E6-480E-9BB9-998EE4A2D2F0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7E952-23C2-473D-AC72-AE740D49F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1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725F5-ED1C-4253-AF6E-59F9D53B042F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09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3"/>
            <a:ext cx="10363200" cy="265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25" b="0" i="0">
                <a:solidFill>
                  <a:srgbClr val="37B4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3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925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4825" y="1689952"/>
            <a:ext cx="2621915" cy="265457"/>
          </a:xfrm>
        </p:spPr>
        <p:txBody>
          <a:bodyPr lIns="0" tIns="0" rIns="0" bIns="0"/>
          <a:lstStyle>
            <a:lvl1pPr>
              <a:defRPr sz="1725" b="0" i="0">
                <a:solidFill>
                  <a:srgbClr val="37B4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04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4825" y="1689952"/>
            <a:ext cx="2621915" cy="265457"/>
          </a:xfrm>
        </p:spPr>
        <p:txBody>
          <a:bodyPr lIns="0" tIns="0" rIns="0" bIns="0"/>
          <a:lstStyle>
            <a:lvl1pPr>
              <a:defRPr sz="1725" b="0" i="0">
                <a:solidFill>
                  <a:srgbClr val="37B4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24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4825" y="1689952"/>
            <a:ext cx="2621915" cy="265457"/>
          </a:xfrm>
        </p:spPr>
        <p:txBody>
          <a:bodyPr lIns="0" tIns="0" rIns="0" bIns="0"/>
          <a:lstStyle>
            <a:lvl1pPr>
              <a:defRPr sz="1725" b="0" i="0">
                <a:solidFill>
                  <a:srgbClr val="37B4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40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4825" y="1689952"/>
            <a:ext cx="2621915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7B4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453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9700" y="1684237"/>
            <a:ext cx="3144851" cy="3433248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marR="3810" indent="-75724" algn="ctr" defTabSz="685800">
              <a:lnSpc>
                <a:spcPts val="3150"/>
              </a:lnSpc>
              <a:spcBef>
                <a:spcPts val="435"/>
              </a:spcBef>
            </a:pPr>
            <a:r>
              <a:rPr sz="2888" b="1" kern="0" spc="-8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sz="2813" b="1" kern="0" spc="-8" dirty="0">
                <a:solidFill>
                  <a:prstClr val="black"/>
                </a:solidFill>
                <a:latin typeface="Lucida Sans"/>
                <a:cs typeface="Lucida Sans"/>
              </a:rPr>
              <a:t>u</a:t>
            </a:r>
            <a:r>
              <a:rPr sz="2888" b="1" kern="0" spc="-8" dirty="0">
                <a:solidFill>
                  <a:prstClr val="black"/>
                </a:solidFill>
                <a:latin typeface="Arial"/>
                <a:cs typeface="Arial"/>
              </a:rPr>
              <a:t>ni</a:t>
            </a:r>
            <a:r>
              <a:rPr sz="2813" b="1" kern="0" spc="-8" dirty="0">
                <a:solidFill>
                  <a:prstClr val="black"/>
                </a:solidFill>
                <a:latin typeface="Lucida Sans"/>
                <a:cs typeface="Lucida Sans"/>
              </a:rPr>
              <a:t>ty </a:t>
            </a:r>
            <a:r>
              <a:rPr sz="2888" b="1" kern="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813" b="1" kern="0" dirty="0">
                <a:solidFill>
                  <a:prstClr val="black"/>
                </a:solidFill>
                <a:latin typeface="Lucida Sans"/>
                <a:cs typeface="Lucida Sans"/>
              </a:rPr>
              <a:t>v</a:t>
            </a:r>
            <a:r>
              <a:rPr sz="2888" b="1" kern="0" dirty="0">
                <a:solidFill>
                  <a:prstClr val="black"/>
                </a:solidFill>
                <a:latin typeface="Arial"/>
                <a:cs typeface="Arial"/>
              </a:rPr>
              <a:t>elo</a:t>
            </a:r>
            <a:r>
              <a:rPr sz="2813" b="1" kern="0" dirty="0">
                <a:solidFill>
                  <a:prstClr val="black"/>
                </a:solidFill>
                <a:latin typeface="Lucida Sans"/>
                <a:cs typeface="Lucida Sans"/>
              </a:rPr>
              <a:t>p</a:t>
            </a:r>
            <a:r>
              <a:rPr sz="2888" b="1" kern="0" dirty="0">
                <a:solidFill>
                  <a:prstClr val="black"/>
                </a:solidFill>
                <a:latin typeface="Arial"/>
                <a:cs typeface="Arial"/>
              </a:rPr>
              <a:t>men</a:t>
            </a:r>
            <a:r>
              <a:rPr sz="2813" b="1" kern="0" dirty="0">
                <a:solidFill>
                  <a:prstClr val="black"/>
                </a:solidFill>
                <a:latin typeface="Lucida Sans"/>
                <a:cs typeface="Lucida Sans"/>
              </a:rPr>
              <a:t>t</a:t>
            </a:r>
            <a:r>
              <a:rPr sz="2813" b="1" kern="0" spc="-195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2888" b="1" kern="0" spc="-1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2888" b="1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6223" marR="326231" indent="75248" algn="ctr" defTabSz="685800">
              <a:lnSpc>
                <a:spcPts val="3098"/>
              </a:lnSpc>
              <a:spcBef>
                <a:spcPts val="604"/>
              </a:spcBef>
            </a:pPr>
            <a:r>
              <a:rPr sz="2888" b="1" kern="0" spc="38" dirty="0">
                <a:solidFill>
                  <a:prstClr val="black"/>
                </a:solidFill>
                <a:latin typeface="Arial"/>
                <a:cs typeface="Arial"/>
              </a:rPr>
              <a:t>Social </a:t>
            </a:r>
            <a:r>
              <a:rPr sz="2888" b="1" kern="0" spc="-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13" b="1" kern="0" spc="-8" dirty="0">
                <a:solidFill>
                  <a:prstClr val="black"/>
                </a:solidFill>
                <a:latin typeface="Lucida Sans"/>
                <a:cs typeface="Lucida Sans"/>
              </a:rPr>
              <a:t>ust</a:t>
            </a:r>
            <a:r>
              <a:rPr sz="2888" b="1" kern="0" spc="-8" dirty="0">
                <a:solidFill>
                  <a:prstClr val="black"/>
                </a:solidFill>
                <a:latin typeface="Arial"/>
                <a:cs typeface="Arial"/>
              </a:rPr>
              <a:t>ainabili</a:t>
            </a:r>
            <a:r>
              <a:rPr sz="2813" b="1" kern="0" spc="-8" dirty="0">
                <a:solidFill>
                  <a:prstClr val="black"/>
                </a:solidFill>
                <a:latin typeface="Lucida Sans"/>
                <a:cs typeface="Lucida Sans"/>
              </a:rPr>
              <a:t>ty</a:t>
            </a:r>
            <a:r>
              <a:rPr sz="2813" b="1" kern="0" spc="-8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2813" b="1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19"/>
              </a:spcBef>
            </a:pPr>
            <a:endParaRPr sz="3150" b="1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94786" marR="189071" indent="-75724" algn="ctr" defTabSz="685800">
              <a:lnSpc>
                <a:spcPct val="90100"/>
              </a:lnSpc>
            </a:pPr>
            <a:r>
              <a:rPr sz="2888" b="1" kern="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888" b="1" kern="0" spc="-1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88" b="1" kern="0" spc="45" dirty="0">
                <a:solidFill>
                  <a:prstClr val="black"/>
                </a:solidFill>
                <a:latin typeface="Arial"/>
                <a:cs typeface="Arial"/>
              </a:rPr>
              <a:t>London </a:t>
            </a:r>
            <a:r>
              <a:rPr sz="2888" b="1" kern="0" spc="-8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813" b="1" kern="0" spc="-8" dirty="0">
                <a:solidFill>
                  <a:prstClr val="black"/>
                </a:solidFill>
                <a:latin typeface="Lucida Sans"/>
                <a:cs typeface="Lucida Sans"/>
              </a:rPr>
              <a:t>v</a:t>
            </a:r>
            <a:r>
              <a:rPr sz="2888" b="1" kern="0" spc="-8" dirty="0">
                <a:solidFill>
                  <a:prstClr val="black"/>
                </a:solidFill>
                <a:latin typeface="Arial"/>
                <a:cs typeface="Arial"/>
              </a:rPr>
              <a:t>elo</a:t>
            </a:r>
            <a:r>
              <a:rPr sz="2813" b="1" kern="0" spc="-8" dirty="0">
                <a:solidFill>
                  <a:prstClr val="black"/>
                </a:solidFill>
                <a:latin typeface="Lucida Sans"/>
                <a:cs typeface="Lucida Sans"/>
              </a:rPr>
              <a:t>p</a:t>
            </a:r>
            <a:r>
              <a:rPr sz="2888" b="1" kern="0" spc="-8" dirty="0">
                <a:solidFill>
                  <a:prstClr val="black"/>
                </a:solidFill>
                <a:latin typeface="Arial"/>
                <a:cs typeface="Arial"/>
              </a:rPr>
              <a:t>men</a:t>
            </a:r>
            <a:r>
              <a:rPr sz="2813" b="1" kern="0" spc="-8" dirty="0">
                <a:solidFill>
                  <a:prstClr val="black"/>
                </a:solidFill>
                <a:latin typeface="Lucida Sans"/>
                <a:cs typeface="Lucida Sans"/>
              </a:rPr>
              <a:t>t </a:t>
            </a:r>
            <a:r>
              <a:rPr sz="2888" b="1" kern="0" spc="-9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13" b="1" kern="0" spc="-90" dirty="0">
                <a:solidFill>
                  <a:prstClr val="black"/>
                </a:solidFill>
                <a:latin typeface="Lucida Sans"/>
                <a:cs typeface="Lucida Sans"/>
              </a:rPr>
              <a:t>rust</a:t>
            </a:r>
            <a:r>
              <a:rPr sz="2813" b="1" kern="0" spc="-386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2888" b="1" kern="0" spc="-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13" b="1" kern="0" spc="-8" dirty="0">
                <a:solidFill>
                  <a:prstClr val="black"/>
                </a:solidFill>
                <a:latin typeface="Lucida Sans"/>
                <a:cs typeface="Lucida Sans"/>
              </a:rPr>
              <a:t>ppr</a:t>
            </a:r>
            <a:r>
              <a:rPr sz="2888" b="1" kern="0" spc="-8" dirty="0">
                <a:solidFill>
                  <a:prstClr val="black"/>
                </a:solidFill>
                <a:latin typeface="Arial"/>
                <a:cs typeface="Arial"/>
              </a:rPr>
              <a:t>oach</a:t>
            </a:r>
            <a:endParaRPr sz="2888" b="1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46006" y="1423989"/>
            <a:ext cx="3586163" cy="4007644"/>
            <a:chOff x="6162674" y="533400"/>
            <a:chExt cx="4781550" cy="5343525"/>
          </a:xfrm>
        </p:grpSpPr>
        <p:sp>
          <p:nvSpPr>
            <p:cNvPr id="4" name="object 4"/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3">
            <a:extLst>
              <a:ext uri="{FF2B5EF4-FFF2-40B4-BE49-F238E27FC236}">
                <a16:creationId xmlns:a16="http://schemas.microsoft.com/office/drawing/2014/main" id="{77940D86-AC38-AD4A-701F-E653DA82265A}"/>
              </a:ext>
            </a:extLst>
          </p:cNvPr>
          <p:cNvGrpSpPr/>
          <p:nvPr/>
        </p:nvGrpSpPr>
        <p:grpSpPr>
          <a:xfrm>
            <a:off x="2038350" y="1200151"/>
            <a:ext cx="571500" cy="821570"/>
            <a:chOff x="6162674" y="533400"/>
            <a:chExt cx="4781550" cy="534352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C4E73A5A-717E-9CAA-0A91-EE9B5707D776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F8288466-ADC7-B3EC-C577-FC975E5A8AD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02C59C8B-AE97-8F45-579E-AED36B99B23F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156FDAEE-EF3E-F67A-B30A-C88792E682B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B8AB406B-35D1-5DA3-A1B1-B6F68366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1591800"/>
            <a:ext cx="2400300" cy="265457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Our Consultancy Offer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1E0688-E0C8-8704-BC67-C8F41BF9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1" y="1314452"/>
            <a:ext cx="4348264" cy="25535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403089B-718D-05D0-7480-8352AC84EF84}"/>
              </a:ext>
            </a:extLst>
          </p:cNvPr>
          <p:cNvSpPr txBox="1"/>
          <p:nvPr/>
        </p:nvSpPr>
        <p:spPr>
          <a:xfrm>
            <a:off x="1779027" y="2063581"/>
            <a:ext cx="42339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105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Advising on Bid Development</a:t>
            </a:r>
          </a:p>
          <a:p>
            <a:pPr defTabSz="685800"/>
            <a:endParaRPr lang="en-GB" sz="1050" b="1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development and social stewardship is high on local authority and others agendas when deciding who to partner with on housing developments.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05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LDT can provide expert written input to your teams bids to win new sites.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05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over 30 years’ experience of providing community development on large regeneration sites our staff can give your bid the edge on social stewardship planning</a:t>
            </a:r>
            <a:endParaRPr lang="en-GB" sz="10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F9CF3D-79C8-5799-4C04-8B9AEE003CF9}"/>
              </a:ext>
            </a:extLst>
          </p:cNvPr>
          <p:cNvSpPr txBox="1"/>
          <p:nvPr/>
        </p:nvSpPr>
        <p:spPr>
          <a:xfrm>
            <a:off x="1867183" y="4214674"/>
            <a:ext cx="4057650" cy="1270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1050" b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Facility Design and Business Planning</a:t>
            </a:r>
          </a:p>
          <a:p>
            <a:pPr marL="214313" indent="-214313" defTabSz="6858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Consultancy on the design of community facilities, including neighbourhood centres and co-working spaces giving insight into day-to-day management of a centre, </a:t>
            </a:r>
          </a:p>
          <a:p>
            <a:pPr marL="214313" indent="-214313" defTabSz="6858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creating business plans covering income generation and expenditure costs based on real community centres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70573-EAC2-02C1-7A92-11E030D755EA}"/>
              </a:ext>
            </a:extLst>
          </p:cNvPr>
          <p:cNvSpPr txBox="1"/>
          <p:nvPr/>
        </p:nvSpPr>
        <p:spPr>
          <a:xfrm>
            <a:off x="6094962" y="4402490"/>
            <a:ext cx="457303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105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Consulting the Community</a:t>
            </a:r>
            <a:endParaRPr lang="en-GB" sz="105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/>
            <a:endParaRPr lang="en-GB" sz="105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LDT is expert at community consultation and co-produced research. We can provide a range of engagement tools, from online surveys, to running events which encourage members of communities to engage in consultations and influence placemaking. </a:t>
            </a:r>
            <a:endParaRPr lang="en-GB" sz="10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327" y="2043863"/>
            <a:ext cx="3228975" cy="270331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lang="en-GB" sz="1688" b="1" spc="5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Development Trust</a:t>
            </a:r>
            <a:endParaRPr sz="168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6326" y="2584413"/>
            <a:ext cx="4069674" cy="3073438"/>
          </a:xfrm>
          <a:prstGeom prst="rect">
            <a:avLst/>
          </a:prstGeom>
        </p:spPr>
        <p:txBody>
          <a:bodyPr vert="horz" wrap="square" lIns="0" tIns="3334" rIns="0" bIns="0" rtlCol="0">
            <a:spAutoFit/>
          </a:bodyPr>
          <a:lstStyle/>
          <a:p>
            <a:pPr marL="0" lvl="7" defTabSz="685800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Charity and social enterprise operating for over 15 years</a:t>
            </a:r>
          </a:p>
          <a:p>
            <a:pPr marL="0" lvl="2" defTabSz="685800">
              <a:buFont typeface="Arial" panose="020B0604020202020204" pitchFamily="34" charset="0"/>
              <a:buChar char="•"/>
            </a:pPr>
            <a:endParaRPr lang="en-GB" sz="105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defTabSz="685800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Helping Developers to build places where people live happily</a:t>
            </a:r>
          </a:p>
          <a:p>
            <a:pPr defTabSz="685800">
              <a:buFont typeface="Arial" panose="020B0604020202020204" pitchFamily="34" charset="0"/>
              <a:buChar char="•"/>
            </a:pPr>
            <a:endParaRPr lang="en-GB" sz="105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Direct provision of community development on regeneration</a:t>
            </a:r>
          </a:p>
          <a:p>
            <a:pPr defTabSz="685800">
              <a:buFont typeface="Arial" panose="020B0604020202020204" pitchFamily="34" charset="0"/>
              <a:buChar char="•"/>
            </a:pPr>
            <a:endParaRPr lang="en-GB" sz="105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Developed a unique approach to Social Stewardship </a:t>
            </a:r>
          </a:p>
          <a:p>
            <a:pPr defTabSz="685800">
              <a:buFont typeface="Arial" panose="020B0604020202020204" pitchFamily="34" charset="0"/>
              <a:buChar char="•"/>
            </a:pPr>
            <a:endParaRPr lang="en-GB" sz="105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Expert consultancy on: </a:t>
            </a:r>
          </a:p>
          <a:p>
            <a:pPr defTabSz="685800">
              <a:buFont typeface="Arial" panose="020B0604020202020204" pitchFamily="34" charset="0"/>
              <a:buChar char="•"/>
            </a:pPr>
            <a:endParaRPr lang="en-GB" sz="105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defTabSz="685800"/>
            <a:r>
              <a:rPr lang="en-GB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Impact Measurement and Data Management</a:t>
            </a:r>
          </a:p>
          <a:p>
            <a:pPr marL="0" lvl="7" defTabSz="685800"/>
            <a:r>
              <a:rPr lang="en-GB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Innovative Community Consultation Techniques</a:t>
            </a:r>
          </a:p>
          <a:p>
            <a:pPr marL="0" lvl="7" defTabSz="685800"/>
            <a:r>
              <a:rPr lang="en-GB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Community Building Design &amp; Operational Planning</a:t>
            </a:r>
          </a:p>
          <a:p>
            <a:pPr marL="0" lvl="7" defTabSz="685800"/>
            <a:r>
              <a:rPr lang="en-GB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Business Planning for Community Organisations</a:t>
            </a:r>
          </a:p>
          <a:p>
            <a:pPr marL="0" lvl="7" defTabSz="685800"/>
            <a:r>
              <a:rPr lang="en-GB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Creative research on social infrastructure, environment        </a:t>
            </a:r>
          </a:p>
          <a:p>
            <a:pPr marL="0" lvl="7" defTabSz="685800"/>
            <a:r>
              <a:rPr lang="en-GB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and sustainability</a:t>
            </a:r>
          </a:p>
          <a:p>
            <a:pPr marL="0" lvl="6" defTabSz="685800"/>
            <a:r>
              <a:rPr lang="en-GB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defTabSz="685800"/>
            <a:r>
              <a:rPr lang="en-GB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685800"/>
            <a:endParaRPr lang="en-GB" sz="105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7856048E-E8C4-79A5-0232-67B5AD257EA6}"/>
              </a:ext>
            </a:extLst>
          </p:cNvPr>
          <p:cNvGrpSpPr/>
          <p:nvPr/>
        </p:nvGrpSpPr>
        <p:grpSpPr>
          <a:xfrm>
            <a:off x="1866900" y="1257302"/>
            <a:ext cx="685800" cy="857249"/>
            <a:chOff x="6162674" y="533400"/>
            <a:chExt cx="4781550" cy="534352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6AF5282-95E5-9786-9C07-FC0FF440DC64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9C3396FF-7544-2B6E-EBBE-7D28BAD2365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07EF2430-574F-358D-4238-4C4CFFBF2B4B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3A8781D5-ACFE-1955-D1F4-249CE276EDE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  <p:pic>
        <p:nvPicPr>
          <p:cNvPr id="11" name="object 4">
            <a:extLst>
              <a:ext uri="{FF2B5EF4-FFF2-40B4-BE49-F238E27FC236}">
                <a16:creationId xmlns:a16="http://schemas.microsoft.com/office/drawing/2014/main" id="{8E4F9C73-01D9-25B7-26BC-29E6E346C9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flipH="1">
            <a:off x="6222890" y="1401206"/>
            <a:ext cx="4102211" cy="40555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666" y="1448482"/>
            <a:ext cx="4905569" cy="52960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n-GB" sz="1688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to build places where residents live</a:t>
            </a:r>
            <a:br>
              <a:rPr lang="en-GB" sz="1688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88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‘Happy Lives’  - </a:t>
            </a:r>
            <a:r>
              <a:rPr lang="en-GB" sz="1688" b="1" i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 </a:t>
            </a:r>
            <a:endParaRPr sz="168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81D28519-131F-6548-1FA7-47EBF591C330}"/>
              </a:ext>
            </a:extLst>
          </p:cNvPr>
          <p:cNvGrpSpPr/>
          <p:nvPr/>
        </p:nvGrpSpPr>
        <p:grpSpPr>
          <a:xfrm>
            <a:off x="2038350" y="1350502"/>
            <a:ext cx="685800" cy="816707"/>
            <a:chOff x="6162674" y="533400"/>
            <a:chExt cx="4781550" cy="534352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91AC85C-39CD-3E00-EB1C-1167B0C699E3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747AEEE5-8E08-2B88-C9EF-DD27B8BAC38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3B9DDEDA-9CE5-B7AA-32F9-6A18528C980E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F16AC560-02DC-3E5E-BCE8-CDD0F808A24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C665CB3-3946-F990-5808-D46332EA345F}"/>
              </a:ext>
            </a:extLst>
          </p:cNvPr>
          <p:cNvSpPr txBox="1"/>
          <p:nvPr/>
        </p:nvSpPr>
        <p:spPr>
          <a:xfrm>
            <a:off x="8033516" y="5310517"/>
            <a:ext cx="25146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13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Happiness Can Be Measured! </a:t>
            </a:r>
            <a:endParaRPr lang="en-GB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B0265D-727E-1A25-BFDE-5A741DB9A6C0}"/>
              </a:ext>
            </a:extLst>
          </p:cNvPr>
          <p:cNvSpPr txBox="1"/>
          <p:nvPr/>
        </p:nvSpPr>
        <p:spPr>
          <a:xfrm>
            <a:off x="5295902" y="3314701"/>
            <a:ext cx="500533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resident access to services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resident health and life expectancy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mental health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community cohesion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environmental consciousness and behaviour change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economy, and new jobs and training opportunities</a:t>
            </a:r>
            <a:endParaRPr lang="en-GB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29C693-BDEE-2BE1-DD99-EEC4802BEF97}"/>
              </a:ext>
            </a:extLst>
          </p:cNvPr>
          <p:cNvSpPr txBox="1"/>
          <p:nvPr/>
        </p:nvSpPr>
        <p:spPr>
          <a:xfrm>
            <a:off x="5383195" y="2392256"/>
            <a:ext cx="546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kern="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places we live in have a profound impact on our health and wellbeing. Significant gains in population health can be achieved by working in partnership to improve the built, natural and social environments.</a:t>
            </a:r>
            <a:endParaRPr lang="en-GB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BC69D3-8D9F-2517-DF16-6FB708DC9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89" y="1525520"/>
            <a:ext cx="3600450" cy="3792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023939"/>
            <a:ext cx="9141714" cy="481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6470" y="1344503"/>
            <a:ext cx="7958747" cy="126762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pPr marL="9525" algn="l" rtl="0">
              <a:lnSpc>
                <a:spcPct val="90000"/>
              </a:lnSpc>
              <a:spcBef>
                <a:spcPct val="0"/>
              </a:spcBef>
            </a:pPr>
            <a:r>
              <a:rPr lang="en-US" sz="1688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places are created through holistic community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E0522-0052-D8F6-1F13-8B47DA293F53}"/>
              </a:ext>
            </a:extLst>
          </p:cNvPr>
          <p:cNvSpPr txBox="1"/>
          <p:nvPr/>
        </p:nvSpPr>
        <p:spPr>
          <a:xfrm>
            <a:off x="2038272" y="3869008"/>
            <a:ext cx="3554040" cy="10797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spcAft>
                <a:spcPts val="45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Keystones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those involved in Placemaking a conscious, systematic, adaptive approach to community development. This approach creates sustainable and vibrant communities that are resilient to urban change. 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CB6C830-7F31-CCCF-1496-542D40E34972}"/>
              </a:ext>
            </a:extLst>
          </p:cNvPr>
          <p:cNvGrpSpPr/>
          <p:nvPr/>
        </p:nvGrpSpPr>
        <p:grpSpPr>
          <a:xfrm>
            <a:off x="1712403" y="1064550"/>
            <a:ext cx="488135" cy="573881"/>
            <a:chOff x="6162674" y="533400"/>
            <a:chExt cx="4781550" cy="5343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D05EBF0-C6D3-1C94-068A-97F1DD35D07E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82E01FF1-C35B-7678-6B9A-82B658630C2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2EF9689-3313-52A9-0A2A-3761FDCE3FF7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EEF10E2A-10FE-B21D-D46D-ABAF8303E4D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96F9A598-10A1-6A1A-75D5-E96653B4484A}"/>
              </a:ext>
            </a:extLst>
          </p:cNvPr>
          <p:cNvSpPr txBox="1"/>
          <p:nvPr/>
        </p:nvSpPr>
        <p:spPr>
          <a:xfrm>
            <a:off x="2116344" y="2464339"/>
            <a:ext cx="3215867" cy="1111362"/>
          </a:xfrm>
          <a:prstGeom prst="rect">
            <a:avLst/>
          </a:prstGeom>
        </p:spPr>
        <p:txBody>
          <a:bodyPr vert="horz" wrap="square" lIns="0" tIns="3334" rIns="0" bIns="0" rtlCol="0">
            <a:spAutoFit/>
          </a:bodyPr>
          <a:lstStyle/>
          <a:p>
            <a:pPr marL="9525" marR="131445" defTabSz="685800">
              <a:spcBef>
                <a:spcPts val="26"/>
              </a:spcBef>
            </a:pPr>
            <a:r>
              <a:rPr lang="en-GB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holistic and joined-up approach to community development is needed to address challenges related to health, inequality and social inclusion/exclusion, social cohesion, employment and climate change.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7813571-D912-B663-0E88-40AE7F36A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 b="21908"/>
          <a:stretch/>
        </p:blipFill>
        <p:spPr bwMode="auto">
          <a:xfrm>
            <a:off x="5924550" y="2343152"/>
            <a:ext cx="4435410" cy="27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952" y="1679637"/>
            <a:ext cx="2981485" cy="2693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GB" sz="1688" b="1" spc="4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Keystone</a:t>
            </a:r>
            <a:r>
              <a:rPr sz="1688" b="1" spc="-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88" b="1" spc="-17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688" b="1" spc="-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88" b="1" spc="-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sz="1688" b="1" spc="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</a:t>
            </a:r>
            <a:r>
              <a:rPr lang="en-GB" sz="1688" b="1" spc="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ection</a:t>
            </a:r>
            <a:endParaRPr sz="168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FC4F1DAD-8A2A-55F0-2CB8-0300E327B46B}"/>
              </a:ext>
            </a:extLst>
          </p:cNvPr>
          <p:cNvGrpSpPr/>
          <p:nvPr/>
        </p:nvGrpSpPr>
        <p:grpSpPr>
          <a:xfrm>
            <a:off x="1791266" y="1110426"/>
            <a:ext cx="628650" cy="573881"/>
            <a:chOff x="6162674" y="533400"/>
            <a:chExt cx="4781550" cy="534352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99DDC88-AFEF-2CCC-52A9-967031C4CBB6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D829DC38-C6F4-12E0-0B5C-E87DD6D3443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CD6F19F-E9E4-6391-E5F8-C9EEA0064781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A60560CB-95CA-EF8A-B61B-10BB861A49C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B0E7940-31F7-317C-1CB0-FC69B1BEB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437" y="1679636"/>
            <a:ext cx="5362415" cy="39210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2AEA27-6AA3-0C6B-FA00-A464C618D9B1}"/>
              </a:ext>
            </a:extLst>
          </p:cNvPr>
          <p:cNvSpPr/>
          <p:nvPr/>
        </p:nvSpPr>
        <p:spPr>
          <a:xfrm>
            <a:off x="5524500" y="5178364"/>
            <a:ext cx="2000250" cy="308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144B0-A22D-8F52-84AC-62339A8701D7}"/>
              </a:ext>
            </a:extLst>
          </p:cNvPr>
          <p:cNvSpPr txBox="1"/>
          <p:nvPr/>
        </p:nvSpPr>
        <p:spPr>
          <a:xfrm>
            <a:off x="2038352" y="2090058"/>
            <a:ext cx="30487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what exists in the area (services, infrastructure, natural assets, activities, knowledge) – no need to reinvent the wheel.</a:t>
            </a:r>
          </a:p>
          <a:p>
            <a:pPr defTabSz="685800"/>
            <a:endParaRPr lang="en-GB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outside the red line.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new and existing residents through projects or community platforms. Make it easy for people to connect.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is a many layered concept – connect with an area’s past and recognise diverse relations to place</a:t>
            </a:r>
          </a:p>
          <a:p>
            <a:pPr defTabSz="685800"/>
            <a:endParaRPr lang="en-GB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connected neighbourhoods that enable joined-up working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023939"/>
            <a:ext cx="9141714" cy="481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6371" y="1243410"/>
            <a:ext cx="3938487" cy="126762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pPr marL="9525" algn="l" rtl="0">
              <a:lnSpc>
                <a:spcPct val="90000"/>
              </a:lnSpc>
              <a:spcBef>
                <a:spcPct val="0"/>
              </a:spcBef>
            </a:pPr>
            <a:r>
              <a:rPr lang="en-US" sz="1688" b="1" kern="12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Keystone</a:t>
            </a:r>
            <a:r>
              <a:rPr lang="en-US" sz="1688" b="1" kern="1200" spc="-13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88" b="1" kern="12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88" b="1" kern="1200" spc="-1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688" b="1" kern="12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endParaRPr lang="en-US" sz="1688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6741" y="2203570"/>
            <a:ext cx="4178690" cy="26959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provision and management of safe and accessible spaces for the community's benefit.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asset-based community development (ABCD) and temporary spaces like pop-ups, building sites, community gardens, and public areas – provides long term revenue.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Encouragement for community involvement in managing blue/green spaces to address climate change anxiety and mental health concerns.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individuals to connect, share ideas, and collaborate on projects for community benefits.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community involvement and local residents taking ownership of spaces for positive </a:t>
            </a:r>
            <a:r>
              <a:rPr lang="en-US" sz="112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change.</a:t>
            </a: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B8085083-FD58-4985-8F72-3C8F2FE52935}"/>
              </a:ext>
            </a:extLst>
          </p:cNvPr>
          <p:cNvPicPr/>
          <p:nvPr/>
        </p:nvPicPr>
        <p:blipFill rotWithShape="1">
          <a:blip r:embed="rId3" cstate="print"/>
          <a:srcRect l="7957" r="13947" b="1"/>
          <a:stretch/>
        </p:blipFill>
        <p:spPr>
          <a:xfrm>
            <a:off x="6381750" y="1023945"/>
            <a:ext cx="4286250" cy="481011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pSp>
        <p:nvGrpSpPr>
          <p:cNvPr id="7" name="object 3">
            <a:extLst>
              <a:ext uri="{FF2B5EF4-FFF2-40B4-BE49-F238E27FC236}">
                <a16:creationId xmlns:a16="http://schemas.microsoft.com/office/drawing/2014/main" id="{1A6E2C97-DB56-6E95-814C-F901AA082CD8}"/>
              </a:ext>
            </a:extLst>
          </p:cNvPr>
          <p:cNvGrpSpPr/>
          <p:nvPr/>
        </p:nvGrpSpPr>
        <p:grpSpPr>
          <a:xfrm>
            <a:off x="1791266" y="1110426"/>
            <a:ext cx="628650" cy="573881"/>
            <a:chOff x="6162674" y="533400"/>
            <a:chExt cx="4781550" cy="534352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4BA9FE7-17D7-6D38-53F9-72F1C74E2D3D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0C914C74-5F65-4FCE-369E-0A2C853F971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9D03A658-D29A-3739-0992-28E2C82B7055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ED1264AB-91D6-5353-265E-354E9E5178C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023939"/>
            <a:ext cx="9141714" cy="481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038" y="1296087"/>
            <a:ext cx="3938487" cy="126762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pPr marL="9525" algn="l" rtl="0">
              <a:lnSpc>
                <a:spcPct val="90000"/>
              </a:lnSpc>
              <a:spcBef>
                <a:spcPct val="0"/>
              </a:spcBef>
            </a:pPr>
            <a:r>
              <a:rPr lang="en-US" sz="1688" b="1" kern="12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Keystone</a:t>
            </a:r>
            <a:r>
              <a:rPr lang="en-US" sz="1688" b="1" kern="1200" spc="-13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88" b="1" kern="1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88" b="1" kern="1200" spc="-2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688" b="1" kern="12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2651" y="2228850"/>
            <a:ext cx="3938486" cy="25717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to being data-driven - using data to demonstrate impact and influence policy makers</a:t>
            </a:r>
          </a:p>
          <a:p>
            <a:pPr defTabSz="685800">
              <a:lnSpc>
                <a:spcPct val="90000"/>
              </a:lnSpc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monitoring and evaluation through ‘Theory of Change’ approach, ensuring stakeholder engagement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standards to identify gaps, weaknesses, and unkept promises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2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tools for real-time data collection, consultation, and participation reporting ensuring accurate measurement and comparison</a:t>
            </a:r>
          </a:p>
          <a:p>
            <a:pPr defTabSz="685800">
              <a:lnSpc>
                <a:spcPct val="90000"/>
              </a:lnSpc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area through baseline research and community needs assessments 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local residents to hold policy makers accountable and advocate for positive change in </a:t>
            </a:r>
            <a:r>
              <a:rPr lang="en-US" sz="112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neighbourhoods</a:t>
            </a: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E358F73-5E64-1BF1-6FB1-FEEA28D2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0" r="183" b="2"/>
          <a:stretch/>
        </p:blipFill>
        <p:spPr>
          <a:xfrm>
            <a:off x="6195913" y="1023945"/>
            <a:ext cx="4472089" cy="481011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id="{7DEDCF00-6366-55FB-5BF6-8A77ED25CDC7}"/>
              </a:ext>
            </a:extLst>
          </p:cNvPr>
          <p:cNvGrpSpPr/>
          <p:nvPr/>
        </p:nvGrpSpPr>
        <p:grpSpPr>
          <a:xfrm>
            <a:off x="1831182" y="1200152"/>
            <a:ext cx="628650" cy="573881"/>
            <a:chOff x="6162674" y="533400"/>
            <a:chExt cx="4781550" cy="534352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4DC239C-65B8-FE84-86BE-A01CB7E85335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DD8CF3F9-481C-B1A5-60EE-00651CED954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1CF4360-B5C1-003E-E265-305B62987198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88F7657C-7092-7309-F68D-3BA3DF94E1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2C86195-EA13-E204-4B16-8DC77C997DD0}"/>
              </a:ext>
            </a:extLst>
          </p:cNvPr>
          <p:cNvSpPr txBox="1"/>
          <p:nvPr/>
        </p:nvSpPr>
        <p:spPr>
          <a:xfrm>
            <a:off x="2724151" y="5371106"/>
            <a:ext cx="393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900" kern="0" dirty="0">
                <a:solidFill>
                  <a:sysClr val="windowText" lastClr="000000"/>
                </a:solidFill>
                <a:latin typeface="Calibri"/>
              </a:rPr>
              <a:t>LDT’s Young Pioneers speak at this year’s Festival of Place at Wembley                </a:t>
            </a:r>
            <a:r>
              <a:rPr lang="en-GB" sz="900" b="1" kern="0" dirty="0">
                <a:solidFill>
                  <a:sysClr val="windowText" lastClr="000000"/>
                </a:solidFill>
                <a:latin typeface="Calibri"/>
              </a:rPr>
              <a:t>project movie @  https://youtu.be/-BFohGaf7do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5507" y="1820567"/>
            <a:ext cx="2969382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n-GB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sz="1688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</a:t>
            </a:r>
            <a:r>
              <a:rPr lang="en-GB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b="1" spc="-11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88" b="1" spc="4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688" b="1" spc="-1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8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88" b="1" spc="-1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688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gani</a:t>
            </a:r>
            <a:r>
              <a:rPr lang="en-GB" sz="1688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688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GB" sz="168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120" y="1897970"/>
            <a:ext cx="3378041" cy="185595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 marR="11430" defTabSz="685800">
              <a:lnSpc>
                <a:spcPct val="123500"/>
              </a:lnSpc>
              <a:spcBef>
                <a:spcPts val="86"/>
              </a:spcBef>
            </a:pPr>
            <a:endParaRPr lang="en-GB" sz="1013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1" y="1425180"/>
            <a:ext cx="3586162" cy="400764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37796B5E-82FC-512B-73AE-FECF5FF6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507" y="2229108"/>
            <a:ext cx="4250952" cy="3289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125" kern="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a sustainable </a:t>
            </a:r>
            <a:r>
              <a:rPr lang="en-US" altLang="en-US" sz="1125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altLang="en-US" sz="11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committed to community development and social sustainability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1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1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Diversification of income streams, dedicated team, and core values of collaborative working and innovation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1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1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by a board with relevant experience and local connections, governed by company law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1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1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policies, appropriate financial reporting, and management practices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1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1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regeneration partners, developers, and housing associations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1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1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employing local professionals and building community capacity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1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1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trust to attract funding for community investment</a:t>
            </a:r>
            <a:r>
              <a:rPr lang="en-US" altLang="en-US" sz="1125" kern="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11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C487AA20-764B-91DE-9262-7F668B0A2F27}"/>
              </a:ext>
            </a:extLst>
          </p:cNvPr>
          <p:cNvGrpSpPr/>
          <p:nvPr/>
        </p:nvGrpSpPr>
        <p:grpSpPr>
          <a:xfrm>
            <a:off x="1831182" y="1200152"/>
            <a:ext cx="628650" cy="573881"/>
            <a:chOff x="6162674" y="533400"/>
            <a:chExt cx="4781550" cy="534352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7959668C-7E56-08E6-E358-9DC92B24F198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68E7C18F-4144-3E9F-DFC7-B2AAF6B5E3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C23D61C-FB0F-825E-FC03-54DE2ED54EA1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E3D751B2-7F8D-6986-7CD4-176828EF2F2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999" y="1023939"/>
            <a:ext cx="9141714" cy="481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0CB5F4A-C28A-1F50-0424-E502B8F13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r="29263" b="1"/>
          <a:stretch/>
        </p:blipFill>
        <p:spPr>
          <a:xfrm>
            <a:off x="1524003" y="1023945"/>
            <a:ext cx="6686549" cy="4810118"/>
          </a:xfrm>
          <a:prstGeom prst="rect">
            <a:avLst/>
          </a:prstGeom>
          <a:noFill/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67764" y="1023939"/>
            <a:ext cx="5300234" cy="4810125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0350" y="1023937"/>
            <a:ext cx="3771900" cy="133257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pPr marL="9525" algn="l" rtl="0">
              <a:lnSpc>
                <a:spcPct val="90000"/>
              </a:lnSpc>
              <a:spcBef>
                <a:spcPct val="0"/>
              </a:spcBef>
            </a:pPr>
            <a:r>
              <a:rPr lang="en-US" sz="1688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Keystone</a:t>
            </a:r>
            <a:r>
              <a:rPr lang="en-US" sz="1688" b="1" kern="1200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88" b="1" kern="1200" spc="-2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</a:t>
            </a:r>
            <a:r>
              <a:rPr lang="en-US" sz="1688" b="1" kern="1200" spc="-13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88" b="1" kern="12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endParaRPr lang="en-US" sz="1688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0350" y="2228852"/>
            <a:ext cx="3943350" cy="27437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communities and individuals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expertise, training, resources, and finance to support people's goals and aspirations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in securing employment, training, health, volunteering, and enterprise development opportunities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a network of local voluntary sector groups for community sustainability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these groups in areas such as insurance, fundraising, and setting up bank accounts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these groups in voluntary sector </a:t>
            </a:r>
            <a:r>
              <a:rPr lang="en-US" sz="112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rules, goals, and access to small grants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5953F5D1-692D-4906-C3FF-2F0E8A7766C1}"/>
              </a:ext>
            </a:extLst>
          </p:cNvPr>
          <p:cNvGrpSpPr/>
          <p:nvPr/>
        </p:nvGrpSpPr>
        <p:grpSpPr>
          <a:xfrm>
            <a:off x="1831182" y="1200152"/>
            <a:ext cx="628650" cy="573881"/>
            <a:chOff x="6162674" y="533400"/>
            <a:chExt cx="4781550" cy="534352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9DAC35C-7839-D217-AAF3-1CF1C3CC1758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D6E5C354-2939-BAE9-008C-49F39B9A93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1D402D9B-A602-9987-5CEC-F5A8009C452A}"/>
                </a:ext>
              </a:extLst>
            </p:cNvPr>
            <p:cNvSpPr/>
            <p:nvPr/>
          </p:nvSpPr>
          <p:spPr>
            <a:xfrm>
              <a:off x="6162674" y="533400"/>
              <a:ext cx="4781550" cy="5343525"/>
            </a:xfrm>
            <a:custGeom>
              <a:avLst/>
              <a:gdLst/>
              <a:ahLst/>
              <a:cxnLst/>
              <a:rect l="l" t="t" r="r" b="b"/>
              <a:pathLst>
                <a:path w="4781550" h="5343525">
                  <a:moveTo>
                    <a:pt x="4692553" y="5343524"/>
                  </a:moveTo>
                  <a:lnTo>
                    <a:pt x="88995" y="5343524"/>
                  </a:lnTo>
                  <a:lnTo>
                    <a:pt x="82801" y="5342914"/>
                  </a:lnTo>
                  <a:lnTo>
                    <a:pt x="37130" y="5323996"/>
                  </a:lnTo>
                  <a:lnTo>
                    <a:pt x="9643" y="5290502"/>
                  </a:lnTo>
                  <a:lnTo>
                    <a:pt x="0" y="5254528"/>
                  </a:lnTo>
                  <a:lnTo>
                    <a:pt x="0" y="5248274"/>
                  </a:lnTo>
                  <a:lnTo>
                    <a:pt x="0" y="88995"/>
                  </a:lnTo>
                  <a:lnTo>
                    <a:pt x="12576" y="47532"/>
                  </a:lnTo>
                  <a:lnTo>
                    <a:pt x="47531" y="12577"/>
                  </a:lnTo>
                  <a:lnTo>
                    <a:pt x="88995" y="0"/>
                  </a:lnTo>
                  <a:lnTo>
                    <a:pt x="4692553" y="0"/>
                  </a:lnTo>
                  <a:lnTo>
                    <a:pt x="4734017" y="12577"/>
                  </a:lnTo>
                  <a:lnTo>
                    <a:pt x="4768970" y="47532"/>
                  </a:lnTo>
                  <a:lnTo>
                    <a:pt x="4781549" y="88995"/>
                  </a:lnTo>
                  <a:lnTo>
                    <a:pt x="4781549" y="5254528"/>
                  </a:lnTo>
                  <a:lnTo>
                    <a:pt x="4768970" y="5295991"/>
                  </a:lnTo>
                  <a:lnTo>
                    <a:pt x="4734017" y="5330946"/>
                  </a:lnTo>
                  <a:lnTo>
                    <a:pt x="4698748" y="5342914"/>
                  </a:lnTo>
                  <a:lnTo>
                    <a:pt x="4692553" y="5343524"/>
                  </a:lnTo>
                  <a:close/>
                </a:path>
              </a:pathLst>
            </a:custGeom>
            <a:solidFill>
              <a:srgbClr val="FFFEFB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D9F7F66B-0F04-3712-3A7D-AFBF7456B2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674" y="1771650"/>
              <a:ext cx="4781549" cy="2867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Widescreen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Sans</vt:lpstr>
      <vt:lpstr>1_Office Theme</vt:lpstr>
      <vt:lpstr>PowerPoint Presentation</vt:lpstr>
      <vt:lpstr>London Development Trust</vt:lpstr>
      <vt:lpstr>Helping to build places where residents live ‘Happy Lives’  - Our Mission </vt:lpstr>
      <vt:lpstr>Happy places are created through holistic community development</vt:lpstr>
      <vt:lpstr>Keystone 1  - Connection</vt:lpstr>
      <vt:lpstr>Keystone 2 -  Spaces</vt:lpstr>
      <vt:lpstr>Keystone 3 -  Influence</vt:lpstr>
      <vt:lpstr>Keystone 4 - Organisation</vt:lpstr>
      <vt:lpstr>Keystone 5 - Empowerment</vt:lpstr>
      <vt:lpstr>Our Consultancy Offer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McCulloch</dc:creator>
  <cp:lastModifiedBy>Tom McCulloch</cp:lastModifiedBy>
  <cp:revision>1</cp:revision>
  <dcterms:created xsi:type="dcterms:W3CDTF">2023-09-19T06:59:42Z</dcterms:created>
  <dcterms:modified xsi:type="dcterms:W3CDTF">2023-09-19T07:00:33Z</dcterms:modified>
</cp:coreProperties>
</file>