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304" r:id="rId3"/>
    <p:sldId id="305" r:id="rId4"/>
    <p:sldId id="306" r:id="rId5"/>
    <p:sldId id="307" r:id="rId6"/>
    <p:sldId id="308" r:id="rId7"/>
    <p:sldId id="309" r:id="rId8"/>
    <p:sldId id="773" r:id="rId9"/>
    <p:sldId id="808" r:id="rId10"/>
    <p:sldId id="809" r:id="rId11"/>
    <p:sldId id="812" r:id="rId12"/>
    <p:sldId id="794" r:id="rId13"/>
    <p:sldId id="788" r:id="rId14"/>
    <p:sldId id="270" r:id="rId15"/>
    <p:sldId id="285" r:id="rId16"/>
    <p:sldId id="827" r:id="rId17"/>
    <p:sldId id="819" r:id="rId18"/>
    <p:sldId id="823" r:id="rId19"/>
    <p:sldId id="829" r:id="rId20"/>
    <p:sldId id="811" r:id="rId21"/>
    <p:sldId id="831" r:id="rId22"/>
    <p:sldId id="832" r:id="rId23"/>
    <p:sldId id="833" r:id="rId24"/>
    <p:sldId id="835" r:id="rId25"/>
    <p:sldId id="836" r:id="rId26"/>
    <p:sldId id="830" r:id="rId27"/>
    <p:sldId id="822" r:id="rId28"/>
    <p:sldId id="81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88FA-CE7E-40B0-AC80-6D1DD1F16042}"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3E49F-9BBA-4861-AAEA-1C67F7812FC6}" type="slidenum">
              <a:rPr lang="en-GB" smtClean="0"/>
              <a:t>‹#›</a:t>
            </a:fld>
            <a:endParaRPr lang="en-GB"/>
          </a:p>
        </p:txBody>
      </p:sp>
    </p:spTree>
    <p:extLst>
      <p:ext uri="{BB962C8B-B14F-4D97-AF65-F5344CB8AC3E}">
        <p14:creationId xmlns:p14="http://schemas.microsoft.com/office/powerpoint/2010/main" val="167265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uwg.org.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ouwg.org.u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45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8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3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77027-D55A-4367-8ADB-A6DA9FED30C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35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90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66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963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09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49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811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0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7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6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50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u="none" strike="noStrike" dirty="0">
                <a:solidFill>
                  <a:srgbClr val="719440"/>
                </a:solidFill>
                <a:effectLst/>
                <a:latin typeface="Arial" panose="020B0604020202020204" pitchFamily="34" charset="0"/>
                <a:hlinkClick r:id="rId3"/>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78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22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u="none" strike="noStrike" dirty="0">
                <a:solidFill>
                  <a:srgbClr val="719440"/>
                </a:solidFill>
                <a:effectLst/>
                <a:latin typeface="Arial" panose="020B0604020202020204" pitchFamily="34" charset="0"/>
                <a:hlinkClick r:id="rId3"/>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04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9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4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69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5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1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4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F984-00E1-4866-BCE1-69412E878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7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77027-D55A-4367-8ADB-A6DA9FED30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837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13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C930-45EE-6449-8C29-24413AD1C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90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B329-AD4F-4509-8C11-714F484A509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4B001E8-9AF2-49C0-8697-5C8C59DDFA9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C91288-07F3-48A8-84F7-37FD5058DDAD}"/>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315A7D3B-FB7A-4B5D-B42C-9014A2752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1433CC-5867-4418-B69E-816598CA3C55}"/>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325859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2730-1B6D-483F-A5C3-5F0DF68CE8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E737EE-F5E0-4084-8E79-385C8ED218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663007-B77C-4077-A9AD-4793244ADF33}"/>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19321CCD-C838-48E3-B3B4-D575243713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41193-B586-4BDC-811A-B692077D4C96}"/>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78208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998DC3-2183-49CF-B96B-A8A0F1BCEE49}"/>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164977-EF3F-4579-AF28-012D6E701DEC}"/>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0D02F4-D8A9-4FF0-9465-AFF268C670A5}"/>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A13BB7A2-8C6D-4837-9FB5-BAA2A3EED0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16B8EE-7346-424A-9ABB-4DC4181A87A5}"/>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287505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E85">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2531"/>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013"/>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41B5E1-7328-4E19-89BA-9F415238533A}"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302014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41B5E1-7328-4E19-89BA-9F415238533A}"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47399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2531"/>
            </a:lvl1pPr>
          </a:lstStyle>
          <a:p>
            <a:r>
              <a:rPr lang="en-US"/>
              <a:t>Click to edit Master title style</a:t>
            </a:r>
            <a:endParaRPr lang="en-GB"/>
          </a:p>
        </p:txBody>
      </p:sp>
      <p:sp>
        <p:nvSpPr>
          <p:cNvPr id="3" name="Text Placeholder 2"/>
          <p:cNvSpPr>
            <a:spLocks noGrp="1"/>
          </p:cNvSpPr>
          <p:nvPr>
            <p:ph type="body" idx="1"/>
          </p:nvPr>
        </p:nvSpPr>
        <p:spPr>
          <a:xfrm>
            <a:off x="831851" y="4589469"/>
            <a:ext cx="10515600" cy="1500187"/>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41B5E1-7328-4E19-89BA-9F415238533A}"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2581127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41B5E1-7328-4E19-89BA-9F415238533A}"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1722970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41B5E1-7328-4E19-89BA-9F415238533A}" type="datetimeFigureOut">
              <a:rPr lang="en-GB" smtClean="0"/>
              <a:t>19/09/2023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1628177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41B5E1-7328-4E19-89BA-9F415238533A}" type="datetimeFigureOut">
              <a:rPr lang="en-GB" smtClean="0"/>
              <a:t>19/09/2023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4017531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1B5E1-7328-4E19-89BA-9F415238533A}" type="datetimeFigureOut">
              <a:rPr lang="en-GB" smtClean="0"/>
              <a:t>19/09/2023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973818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350"/>
            </a:lvl1pPr>
          </a:lstStyle>
          <a:p>
            <a:r>
              <a:rPr lang="en-US"/>
              <a:t>Click to edit Master title style</a:t>
            </a:r>
            <a:endParaRPr lang="en-GB"/>
          </a:p>
        </p:txBody>
      </p:sp>
      <p:sp>
        <p:nvSpPr>
          <p:cNvPr id="3" name="Content Placeholder 2"/>
          <p:cNvSpPr>
            <a:spLocks noGrp="1"/>
          </p:cNvSpPr>
          <p:nvPr>
            <p:ph idx="1"/>
          </p:nvPr>
        </p:nvSpPr>
        <p:spPr>
          <a:xfrm>
            <a:off x="5183188" y="987431"/>
            <a:ext cx="6172200" cy="4873625"/>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Edit Master text styles</a:t>
            </a:r>
          </a:p>
        </p:txBody>
      </p:sp>
      <p:sp>
        <p:nvSpPr>
          <p:cNvPr id="5" name="Date Placeholder 4"/>
          <p:cNvSpPr>
            <a:spLocks noGrp="1"/>
          </p:cNvSpPr>
          <p:nvPr>
            <p:ph type="dt" sz="half" idx="10"/>
          </p:nvPr>
        </p:nvSpPr>
        <p:spPr/>
        <p:txBody>
          <a:bodyPr/>
          <a:lstStyle/>
          <a:p>
            <a:fld id="{9141B5E1-7328-4E19-89BA-9F415238533A}"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386233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23C4-C1C1-4C48-A3F0-C0E42519C5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2E09F-B6F0-41DB-9B29-0F6D2E6F01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6F30E-6F6B-437F-9021-222C1A1877E3}"/>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87638744-B962-4D2F-B63D-99C4FD9584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11795-570D-404A-BCC6-270A1CB30677}"/>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318717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350"/>
            </a:lvl1pPr>
          </a:lstStyle>
          <a:p>
            <a:r>
              <a:rPr lang="en-US"/>
              <a:t>Click to edit Master title style</a:t>
            </a:r>
            <a:endParaRPr lang="en-GB"/>
          </a:p>
        </p:txBody>
      </p:sp>
      <p:sp>
        <p:nvSpPr>
          <p:cNvPr id="3" name="Picture Placeholder 2"/>
          <p:cNvSpPr>
            <a:spLocks noGrp="1"/>
          </p:cNvSpPr>
          <p:nvPr>
            <p:ph type="pic" idx="1"/>
          </p:nvPr>
        </p:nvSpPr>
        <p:spPr>
          <a:xfrm>
            <a:off x="5183188" y="987431"/>
            <a:ext cx="6172200" cy="4873625"/>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Edit Master text styles</a:t>
            </a:r>
          </a:p>
        </p:txBody>
      </p:sp>
      <p:sp>
        <p:nvSpPr>
          <p:cNvPr id="5" name="Date Placeholder 4"/>
          <p:cNvSpPr>
            <a:spLocks noGrp="1"/>
          </p:cNvSpPr>
          <p:nvPr>
            <p:ph type="dt" sz="half" idx="10"/>
          </p:nvPr>
        </p:nvSpPr>
        <p:spPr/>
        <p:txBody>
          <a:bodyPr/>
          <a:lstStyle/>
          <a:p>
            <a:fld id="{9141B5E1-7328-4E19-89BA-9F415238533A}"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2651201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41B5E1-7328-4E19-89BA-9F415238533A}"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3654609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41B5E1-7328-4E19-89BA-9F415238533A}"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865D14-C59A-4ACD-BA0D-8EBC0B46D881}" type="slidenum">
              <a:rPr lang="en-GB" smtClean="0"/>
              <a:t>‹#›</a:t>
            </a:fld>
            <a:endParaRPr lang="en-GB"/>
          </a:p>
        </p:txBody>
      </p:sp>
    </p:spTree>
    <p:extLst>
      <p:ext uri="{BB962C8B-B14F-4D97-AF65-F5344CB8AC3E}">
        <p14:creationId xmlns:p14="http://schemas.microsoft.com/office/powerpoint/2010/main" val="97662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4539-AEF9-45E0-970C-B9880CA4D30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845DC-BD15-45AE-AD22-E17988DAEA7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E8B78B-784E-4145-A20F-994919E21CD3}"/>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CFD4E49E-9AF5-4F49-8C8E-E62EA2B1C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7FC98-CE60-487C-B93E-26603FE4DFD8}"/>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214093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94FF-9E78-41B5-AB29-0C3EB5F8BA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5B9C2A-3C9B-4ADE-BA74-68A85C6FD1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661A91-1159-45BA-BAA4-796DC71B2A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388963-5E90-41DF-8309-383C86DF75F8}"/>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6" name="Footer Placeholder 5">
            <a:extLst>
              <a:ext uri="{FF2B5EF4-FFF2-40B4-BE49-F238E27FC236}">
                <a16:creationId xmlns:a16="http://schemas.microsoft.com/office/drawing/2014/main" id="{F801AF76-BBBC-4897-99B5-2D3B3486D1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786CA4-F025-470A-978B-292E59ADA15A}"/>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12094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B156-DAE6-46A4-BC18-FE4D2343370F}"/>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A4E739-67A3-48B8-9DED-495DEA247A9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3692EC6-7349-47A7-9C43-1DA22D6FCE3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BCF4D2-58A0-44B4-93FD-94922EB1A71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491B951-4003-4161-A12A-DC6CDC9E29D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EE00BE-5521-42CA-9D73-523BEF7794B1}"/>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8" name="Footer Placeholder 7">
            <a:extLst>
              <a:ext uri="{FF2B5EF4-FFF2-40B4-BE49-F238E27FC236}">
                <a16:creationId xmlns:a16="http://schemas.microsoft.com/office/drawing/2014/main" id="{651F8136-C28A-4997-B7F3-84EDB97C34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DAE701-940D-4015-A3CF-B25806277B9E}"/>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358634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C669-B157-4796-88A9-10F981B68B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051A06-5614-466F-B26E-4D800B2EF8B4}"/>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4" name="Footer Placeholder 3">
            <a:extLst>
              <a:ext uri="{FF2B5EF4-FFF2-40B4-BE49-F238E27FC236}">
                <a16:creationId xmlns:a16="http://schemas.microsoft.com/office/drawing/2014/main" id="{C563684B-7611-4530-8589-CFFF4F53CC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7DF9E8-3AB3-4025-91A4-D743AC966C3A}"/>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167760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557DF7-9B57-4AFB-9B1F-D1773E6E24DF}"/>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3" name="Footer Placeholder 2">
            <a:extLst>
              <a:ext uri="{FF2B5EF4-FFF2-40B4-BE49-F238E27FC236}">
                <a16:creationId xmlns:a16="http://schemas.microsoft.com/office/drawing/2014/main" id="{D2B446A7-8C4E-48B0-96DF-80FE262D02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6A7AD7-0061-4C4F-9F2F-8A02C78ADC42}"/>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46528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5A1-3884-47A6-B02B-4CDEDCF5F9A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E336B2-F93B-436F-8D4C-F864328253B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AF818D-9F97-4A2B-BFA0-9EB79C92CD1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378F063-297C-42FF-A443-93C7387376C5}"/>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6" name="Footer Placeholder 5">
            <a:extLst>
              <a:ext uri="{FF2B5EF4-FFF2-40B4-BE49-F238E27FC236}">
                <a16:creationId xmlns:a16="http://schemas.microsoft.com/office/drawing/2014/main" id="{E4F67B3E-D859-4FEE-B5AD-79356B4A18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036C50-4A34-443E-A0FF-25B62EAAB234}"/>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134774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B97B-7A62-406C-87BB-8F7CB930007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D70551-07E5-496D-9D63-991988FE5C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392AA06-B1FD-495F-AAC7-CE99E9A1A4F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0D5D75B-5DC9-4335-8A92-3F5710489BD6}"/>
              </a:ext>
            </a:extLst>
          </p:cNvPr>
          <p:cNvSpPr>
            <a:spLocks noGrp="1"/>
          </p:cNvSpPr>
          <p:nvPr>
            <p:ph type="dt" sz="half" idx="10"/>
          </p:nvPr>
        </p:nvSpPr>
        <p:spPr/>
        <p:txBody>
          <a:bodyPr/>
          <a:lstStyle/>
          <a:p>
            <a:fld id="{178A27F5-04D7-4F77-B21C-FE04488A9BF8}" type="datetimeFigureOut">
              <a:rPr lang="en-GB" smtClean="0"/>
              <a:t>19/09/2023</a:t>
            </a:fld>
            <a:endParaRPr lang="en-GB"/>
          </a:p>
        </p:txBody>
      </p:sp>
      <p:sp>
        <p:nvSpPr>
          <p:cNvPr id="6" name="Footer Placeholder 5">
            <a:extLst>
              <a:ext uri="{FF2B5EF4-FFF2-40B4-BE49-F238E27FC236}">
                <a16:creationId xmlns:a16="http://schemas.microsoft.com/office/drawing/2014/main" id="{4BD85BF0-EF2F-4A6B-AAE4-A703B88800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87A077-1DFF-45DB-955B-5977DD0D89D2}"/>
              </a:ext>
            </a:extLst>
          </p:cNvPr>
          <p:cNvSpPr>
            <a:spLocks noGrp="1"/>
          </p:cNvSpPr>
          <p:nvPr>
            <p:ph type="sldNum" sz="quarter" idx="12"/>
          </p:nvPr>
        </p:nvSpPr>
        <p:spPr/>
        <p:txBody>
          <a:bodyPr/>
          <a:lstStyle/>
          <a:p>
            <a:fld id="{8B09C4EC-DD8F-48E1-B690-2DF8D2AC7E8E}" type="slidenum">
              <a:rPr lang="en-GB" smtClean="0"/>
              <a:t>‹#›</a:t>
            </a:fld>
            <a:endParaRPr lang="en-GB"/>
          </a:p>
        </p:txBody>
      </p:sp>
    </p:spTree>
    <p:extLst>
      <p:ext uri="{BB962C8B-B14F-4D97-AF65-F5344CB8AC3E}">
        <p14:creationId xmlns:p14="http://schemas.microsoft.com/office/powerpoint/2010/main" val="2106575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3FEBF5-0500-450F-99A9-3510535FB82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CC9761-8F08-494D-947A-E453C6679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5F1834-231E-498D-9F3C-2A4897E0A3F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8A27F5-04D7-4F77-B21C-FE04488A9BF8}" type="datetimeFigureOut">
              <a:rPr lang="en-GB" smtClean="0"/>
              <a:t>19/09/2023</a:t>
            </a:fld>
            <a:endParaRPr lang="en-GB"/>
          </a:p>
        </p:txBody>
      </p:sp>
      <p:sp>
        <p:nvSpPr>
          <p:cNvPr id="5" name="Footer Placeholder 4">
            <a:extLst>
              <a:ext uri="{FF2B5EF4-FFF2-40B4-BE49-F238E27FC236}">
                <a16:creationId xmlns:a16="http://schemas.microsoft.com/office/drawing/2014/main" id="{27A701DF-0BB2-4EFD-BE5B-260E736E589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409E8E-9D6D-4418-9528-D7B9495E92D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09C4EC-DD8F-48E1-B690-2DF8D2AC7E8E}" type="slidenum">
              <a:rPr lang="en-GB" smtClean="0"/>
              <a:t>‹#›</a:t>
            </a:fld>
            <a:endParaRPr lang="en-GB"/>
          </a:p>
        </p:txBody>
      </p:sp>
    </p:spTree>
    <p:extLst>
      <p:ext uri="{BB962C8B-B14F-4D97-AF65-F5344CB8AC3E}">
        <p14:creationId xmlns:p14="http://schemas.microsoft.com/office/powerpoint/2010/main" val="550545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E85">
            <a:alpha val="2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8713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175657"/>
            <a:ext cx="10515600" cy="50013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9141B5E1-7328-4E19-89BA-9F415238533A}" type="datetimeFigureOut">
              <a:rPr lang="en-GB" smtClean="0"/>
              <a:t>19/09/2023</a:t>
            </a:fld>
            <a:endParaRPr lang="en-GB"/>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C4865D14-C59A-4ACD-BA0D-8EBC0B46D881}" type="slidenum">
              <a:rPr lang="en-GB" smtClean="0"/>
              <a:t>‹#›</a:t>
            </a:fld>
            <a:endParaRPr lang="en-GB"/>
          </a:p>
        </p:txBody>
      </p:sp>
      <p:sp>
        <p:nvSpPr>
          <p:cNvPr id="7" name="TextBox 6"/>
          <p:cNvSpPr txBox="1"/>
          <p:nvPr/>
        </p:nvSpPr>
        <p:spPr>
          <a:xfrm>
            <a:off x="0" y="5852160"/>
            <a:ext cx="12192000" cy="1005840"/>
          </a:xfrm>
          <a:prstGeom prst="rect">
            <a:avLst/>
          </a:prstGeom>
          <a:solidFill>
            <a:srgbClr val="007E85"/>
          </a:solidFill>
        </p:spPr>
        <p:txBody>
          <a:bodyPr wrap="square" lIns="318938" tIns="106313" rIns="334125" rtlCol="0">
            <a:noAutofit/>
          </a:bodyPr>
          <a:lstStyle/>
          <a:p>
            <a:pPr algn="r"/>
            <a:r>
              <a:rPr lang="en-GB" sz="1350" b="1" i="1" dirty="0">
                <a:solidFill>
                  <a:schemeClr val="bg1"/>
                </a:solidFill>
                <a:latin typeface="+mn-lt"/>
              </a:rPr>
              <a:t>State</a:t>
            </a:r>
            <a:r>
              <a:rPr lang="en-GB" sz="1350" b="1" i="1" baseline="0" dirty="0">
                <a:solidFill>
                  <a:schemeClr val="bg1"/>
                </a:solidFill>
                <a:latin typeface="+mn-lt"/>
              </a:rPr>
              <a:t> of Nature in Oxfordshire 2017</a:t>
            </a:r>
            <a:endParaRPr lang="en-GB" sz="1350" dirty="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401" y="6007271"/>
            <a:ext cx="1904123" cy="672043"/>
          </a:xfrm>
          <a:prstGeom prst="rect">
            <a:avLst/>
          </a:prstGeom>
        </p:spPr>
      </p:pic>
      <p:cxnSp>
        <p:nvCxnSpPr>
          <p:cNvPr id="10" name="Straight Connector 9"/>
          <p:cNvCxnSpPr/>
          <p:nvPr/>
        </p:nvCxnSpPr>
        <p:spPr>
          <a:xfrm>
            <a:off x="0" y="5826035"/>
            <a:ext cx="12192000" cy="0"/>
          </a:xfrm>
          <a:prstGeom prst="line">
            <a:avLst/>
          </a:prstGeom>
          <a:ln w="44450">
            <a:solidFill>
              <a:srgbClr val="C96B28"/>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0" y="5852160"/>
            <a:ext cx="12192000" cy="1005840"/>
          </a:xfrm>
          <a:prstGeom prst="rect">
            <a:avLst/>
          </a:prstGeom>
          <a:solidFill>
            <a:srgbClr val="007E85"/>
          </a:solidFill>
        </p:spPr>
        <p:txBody>
          <a:bodyPr wrap="square" lIns="318938" tIns="106313" rIns="334125" rtlCol="0">
            <a:noAutofit/>
          </a:bodyPr>
          <a:lstStyle/>
          <a:p>
            <a:pPr algn="r"/>
            <a:r>
              <a:rPr lang="en-GB" sz="1350" b="1" i="1" dirty="0">
                <a:solidFill>
                  <a:schemeClr val="bg1"/>
                </a:solidFill>
                <a:latin typeface="+mn-lt"/>
              </a:rPr>
              <a:t>State</a:t>
            </a:r>
            <a:r>
              <a:rPr lang="en-GB" sz="1350" b="1" i="1" baseline="0" dirty="0">
                <a:solidFill>
                  <a:schemeClr val="bg1"/>
                </a:solidFill>
                <a:latin typeface="+mn-lt"/>
              </a:rPr>
              <a:t> of Nature in Oxfordshire 2017</a:t>
            </a:r>
            <a:endParaRPr lang="en-GB" sz="1350" dirty="0"/>
          </a:p>
        </p:txBody>
      </p:sp>
      <p:pic>
        <p:nvPicPr>
          <p:cNvPr id="12" name="Picture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5401" y="6091271"/>
            <a:ext cx="1904123" cy="504032"/>
          </a:xfrm>
          <a:prstGeom prst="rect">
            <a:avLst/>
          </a:prstGeom>
        </p:spPr>
      </p:pic>
      <p:cxnSp>
        <p:nvCxnSpPr>
          <p:cNvPr id="13" name="Straight Connector 12"/>
          <p:cNvCxnSpPr/>
          <p:nvPr userDrawn="1"/>
        </p:nvCxnSpPr>
        <p:spPr>
          <a:xfrm>
            <a:off x="0" y="5826035"/>
            <a:ext cx="12192000" cy="0"/>
          </a:xfrm>
          <a:prstGeom prst="line">
            <a:avLst/>
          </a:prstGeom>
          <a:ln w="44450">
            <a:solidFill>
              <a:srgbClr val="C96B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05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5763" rtl="0" eaLnBrk="1" latinLnBrk="0" hangingPunct="1">
        <a:lnSpc>
          <a:spcPct val="90000"/>
        </a:lnSpc>
        <a:spcBef>
          <a:spcPct val="0"/>
        </a:spcBef>
        <a:buNone/>
        <a:defRPr sz="1856" kern="1200">
          <a:solidFill>
            <a:srgbClr val="C96B28"/>
          </a:solidFill>
          <a:latin typeface="+mn-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uploads-ssl.webflow.com/62602eef03c83769e0539df4/6396e34ba9308907a25ca0c8_Wychwoods-Suck-Seed-Sow.pdf" TargetMode="External"/><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https://uploads-ssl.webflow.com/62602eef03c83769e0539df4/6396e37610c5825da4eedad6_SS-Mary-John-Churchyard.pdf" TargetMode="External"/><Relationship Id="rId5" Type="http://schemas.openxmlformats.org/officeDocument/2006/relationships/image" Target="../media/image2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uploads-ssl.webflow.com/62602eef03c83769e0539df4/6396e3a27fe0e500ffa2162f_Horspath-Conservation-Area.pdf" TargetMode="External"/><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hyperlink" Target="https://uploads-ssl.webflow.com/62602eef03c83769e0539df4/6396e3ca08e3e64a2e5c2a4f_Friends-of-Lye-Valley.pdf"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uploads-ssl.webflow.com/62602eef03c83769e0539df4/6396e4eeeaa1f2eb0433c70d_Friends-of-Barton-Fields.pdf" TargetMode="External"/><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hyperlink" Target="https://uploads-ssl.webflow.com/62602eef03c83769e0539df4/6396e52167bb259f5c02dc0f_Friends-of-Astons-Eyot.pdf"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uploads-ssl.webflow.com/62602eef03c83769e0539df4/6396e551d987ca33301d6e5f_Chipping-Norton-Medical-Centre.pdf" TargetMode="External"/><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hyperlink" Target="https://uploads-ssl.webflow.com/62602eef03c83769e0539df4/6396e663cf4afb5e413db7d5_Langford-Community-Orchard.pdf" TargetMode="Externa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uploads-ssl.webflow.com/62602eef03c83769e0539df4/6396e7796204a048a1ae0b16_Watlington-Environment-Group.pdf" TargetMode="External"/><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youtube.com/watch?v=f18hU9L_AY8" TargetMode="External"/><Relationship Id="rId11" Type="http://schemas.openxmlformats.org/officeDocument/2006/relationships/image" Target="../media/image35.png"/><Relationship Id="rId5" Type="http://schemas.openxmlformats.org/officeDocument/2006/relationships/hyperlink" Target="https://youtu.be/TQrtjVAHEdY" TargetMode="External"/><Relationship Id="rId10" Type="http://schemas.openxmlformats.org/officeDocument/2006/relationships/hyperlink" Target="http://www.ouwg.org.uk/" TargetMode="External"/><Relationship Id="rId4" Type="http://schemas.openxmlformats.org/officeDocument/2006/relationships/hyperlink" Target="https://www.watlington-environment-group.org.uk/watercourses-project/" TargetMode="External"/><Relationship Id="rId9" Type="http://schemas.openxmlformats.org/officeDocument/2006/relationships/hyperlink" Target="https://www.hurst-water-meadow.org.uk/hom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43ADE056-50A5-4507-89F5-0A7F0F1A1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90977" y="1337835"/>
            <a:ext cx="3428570" cy="915774"/>
          </a:xfrm>
          <a:prstGeom prst="rect">
            <a:avLst/>
          </a:prstGeom>
          <a:noFill/>
        </p:spPr>
      </p:pic>
      <p:sp>
        <p:nvSpPr>
          <p:cNvPr id="144" name="Right Triangle 14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46" name="Rectangle 14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44FF733-B9D0-4EA1-AFDA-93634732783F}"/>
              </a:ext>
            </a:extLst>
          </p:cNvPr>
          <p:cNvSpPr>
            <a:spLocks noGrp="1"/>
          </p:cNvSpPr>
          <p:nvPr>
            <p:ph type="ctrTitle"/>
          </p:nvPr>
        </p:nvSpPr>
        <p:spPr>
          <a:xfrm>
            <a:off x="2490977" y="2600613"/>
            <a:ext cx="6691254" cy="2525156"/>
          </a:xfrm>
        </p:spPr>
        <p:txBody>
          <a:bodyPr anchor="b">
            <a:normAutofit fontScale="90000"/>
          </a:bodyPr>
          <a:lstStyle/>
          <a:p>
            <a:pPr algn="r"/>
            <a:r>
              <a:rPr lang="en-GB" sz="4200" dirty="0">
                <a:ln>
                  <a:solidFill>
                    <a:schemeClr val="tx1"/>
                  </a:solidFill>
                </a:ln>
              </a:rPr>
              <a:t>Citizens in the lead: sustainable community-led projects and initiatives</a:t>
            </a:r>
            <a:br>
              <a:rPr lang="en-GB" sz="4200" b="1" dirty="0">
                <a:ln>
                  <a:solidFill>
                    <a:schemeClr val="tx1"/>
                  </a:solidFill>
                </a:ln>
              </a:rPr>
            </a:br>
            <a:br>
              <a:rPr lang="en-GB" sz="825" b="1" dirty="0">
                <a:ln>
                  <a:solidFill>
                    <a:schemeClr val="tx1"/>
                  </a:solidFill>
                </a:ln>
              </a:rPr>
            </a:br>
            <a:r>
              <a:rPr lang="en-GB" sz="2700" dirty="0">
                <a:ln>
                  <a:solidFill>
                    <a:schemeClr val="tx1"/>
                  </a:solidFill>
                </a:ln>
              </a:rPr>
              <a:t>Emily Lewis-Edwards co-CEO, CFO</a:t>
            </a:r>
            <a:br>
              <a:rPr lang="en-GB" sz="4200" b="1" dirty="0">
                <a:ln>
                  <a:solidFill>
                    <a:schemeClr val="tx1"/>
                  </a:solidFill>
                </a:ln>
              </a:rPr>
            </a:br>
            <a:endParaRPr lang="en-GB" sz="4200" b="1" dirty="0">
              <a:ln>
                <a:solidFill>
                  <a:schemeClr val="tx1"/>
                </a:solidFill>
              </a:ln>
            </a:endParaRPr>
          </a:p>
        </p:txBody>
      </p:sp>
      <p:sp>
        <p:nvSpPr>
          <p:cNvPr id="3" name="Subtitle 2">
            <a:extLst>
              <a:ext uri="{FF2B5EF4-FFF2-40B4-BE49-F238E27FC236}">
                <a16:creationId xmlns:a16="http://schemas.microsoft.com/office/drawing/2014/main" id="{EAF92187-BD51-4EDC-BC79-C274CD79BF58}"/>
              </a:ext>
            </a:extLst>
          </p:cNvPr>
          <p:cNvSpPr>
            <a:spLocks noGrp="1"/>
          </p:cNvSpPr>
          <p:nvPr>
            <p:ph type="subTitle" idx="1"/>
          </p:nvPr>
        </p:nvSpPr>
        <p:spPr>
          <a:xfrm>
            <a:off x="2490977" y="4713979"/>
            <a:ext cx="5490974" cy="564874"/>
          </a:xfrm>
        </p:spPr>
        <p:txBody>
          <a:bodyPr anchor="t">
            <a:normAutofit fontScale="92500" lnSpcReduction="20000"/>
          </a:bodyPr>
          <a:lstStyle/>
          <a:p>
            <a:pPr algn="l"/>
            <a:endParaRPr lang="en-GB" b="1" dirty="0"/>
          </a:p>
          <a:p>
            <a:pPr algn="l"/>
            <a:r>
              <a:rPr lang="en-GB" b="1" dirty="0"/>
              <a:t>September 15, 2023</a:t>
            </a:r>
          </a:p>
          <a:p>
            <a:pPr algn="l"/>
            <a:endParaRPr lang="en-GB" dirty="0"/>
          </a:p>
        </p:txBody>
      </p:sp>
    </p:spTree>
    <p:extLst>
      <p:ext uri="{BB962C8B-B14F-4D97-AF65-F5344CB8AC3E}">
        <p14:creationId xmlns:p14="http://schemas.microsoft.com/office/powerpoint/2010/main" val="4933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ADCD-8535-4772-AED8-7BB631D4FDBC}"/>
              </a:ext>
            </a:extLst>
          </p:cNvPr>
          <p:cNvSpPr>
            <a:spLocks noGrp="1"/>
          </p:cNvSpPr>
          <p:nvPr>
            <p:ph type="title"/>
          </p:nvPr>
        </p:nvSpPr>
        <p:spPr/>
        <p:txBody>
          <a:bodyPr>
            <a:normAutofit/>
          </a:bodyPr>
          <a:lstStyle/>
          <a:p>
            <a:r>
              <a:rPr lang="en-GB" sz="3200" dirty="0"/>
              <a:t>Wild Oxfordshire – what we do</a:t>
            </a:r>
          </a:p>
        </p:txBody>
      </p:sp>
      <p:pic>
        <p:nvPicPr>
          <p:cNvPr id="3" name="Picture 2">
            <a:extLst>
              <a:ext uri="{FF2B5EF4-FFF2-40B4-BE49-F238E27FC236}">
                <a16:creationId xmlns:a16="http://schemas.microsoft.com/office/drawing/2014/main" id="{A59D874F-2E52-4762-8749-3EC90DCBD2F6}"/>
              </a:ext>
            </a:extLst>
          </p:cNvPr>
          <p:cNvPicPr>
            <a:picLocks noChangeAspect="1"/>
          </p:cNvPicPr>
          <p:nvPr/>
        </p:nvPicPr>
        <p:blipFill>
          <a:blip r:embed="rId3"/>
          <a:stretch>
            <a:fillRect/>
          </a:stretch>
        </p:blipFill>
        <p:spPr>
          <a:xfrm>
            <a:off x="1524000" y="1133856"/>
            <a:ext cx="9144000" cy="4590288"/>
          </a:xfrm>
          <a:prstGeom prst="rect">
            <a:avLst/>
          </a:prstGeom>
        </p:spPr>
      </p:pic>
      <p:pic>
        <p:nvPicPr>
          <p:cNvPr id="4" name="Picture 3">
            <a:extLst>
              <a:ext uri="{FF2B5EF4-FFF2-40B4-BE49-F238E27FC236}">
                <a16:creationId xmlns:a16="http://schemas.microsoft.com/office/drawing/2014/main" id="{C02D9681-E459-A6F5-24FB-5D575ADAFC23}"/>
              </a:ext>
            </a:extLst>
          </p:cNvPr>
          <p:cNvPicPr>
            <a:picLocks noChangeAspect="1"/>
          </p:cNvPicPr>
          <p:nvPr/>
        </p:nvPicPr>
        <p:blipFill>
          <a:blip r:embed="rId4"/>
          <a:stretch>
            <a:fillRect/>
          </a:stretch>
        </p:blipFill>
        <p:spPr>
          <a:xfrm>
            <a:off x="5798940" y="5999135"/>
            <a:ext cx="4663844" cy="371888"/>
          </a:xfrm>
          <a:prstGeom prst="rect">
            <a:avLst/>
          </a:prstGeom>
        </p:spPr>
      </p:pic>
    </p:spTree>
    <p:extLst>
      <p:ext uri="{BB962C8B-B14F-4D97-AF65-F5344CB8AC3E}">
        <p14:creationId xmlns:p14="http://schemas.microsoft.com/office/powerpoint/2010/main" val="196044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86868-86E6-4206-BE14-DE5C35935139}"/>
              </a:ext>
            </a:extLst>
          </p:cNvPr>
          <p:cNvPicPr>
            <a:picLocks noChangeAspect="1"/>
          </p:cNvPicPr>
          <p:nvPr/>
        </p:nvPicPr>
        <p:blipFill rotWithShape="1">
          <a:blip r:embed="rId3"/>
          <a:srcRect l="22060" r="6700" b="-3"/>
          <a:stretch/>
        </p:blipFill>
        <p:spPr>
          <a:xfrm>
            <a:off x="5548156" y="654370"/>
            <a:ext cx="4629150" cy="4873625"/>
          </a:xfrm>
          <a:prstGeom prst="rect">
            <a:avLst/>
          </a:prstGeom>
          <a:noFill/>
        </p:spPr>
      </p:pic>
      <p:sp>
        <p:nvSpPr>
          <p:cNvPr id="4" name="TextBox 3">
            <a:extLst>
              <a:ext uri="{FF2B5EF4-FFF2-40B4-BE49-F238E27FC236}">
                <a16:creationId xmlns:a16="http://schemas.microsoft.com/office/drawing/2014/main" id="{AFEF33D1-082B-4562-AB70-48959D74F52F}"/>
              </a:ext>
            </a:extLst>
          </p:cNvPr>
          <p:cNvSpPr txBox="1"/>
          <p:nvPr/>
        </p:nvSpPr>
        <p:spPr>
          <a:xfrm>
            <a:off x="1762539" y="2057400"/>
            <a:ext cx="3538331" cy="3811588"/>
          </a:xfrm>
          <a:prstGeom prst="rect">
            <a:avLst/>
          </a:prstGeom>
        </p:spPr>
        <p:txBody>
          <a:bodyPr vert="horz" lIns="91440" tIns="45720" rIns="91440" bIns="45720" rtlCol="0">
            <a:normAutofit/>
          </a:bodyPr>
          <a:lstStyle/>
          <a:p>
            <a:pPr defTabSz="385763">
              <a:lnSpc>
                <a:spcPct val="90000"/>
              </a:lnSpc>
              <a:spcBef>
                <a:spcPts val="422"/>
              </a:spcBef>
            </a:pPr>
            <a:r>
              <a:rPr lang="en-US" sz="2000" dirty="0">
                <a:solidFill>
                  <a:srgbClr val="008080"/>
                </a:solidFill>
                <a:latin typeface="Calibri"/>
              </a:rPr>
              <a:t>Biodiversity refers the great variety of life: the plants and animals that live in the air, on the land, and in wetlands, rivers and seas.</a:t>
            </a:r>
          </a:p>
          <a:p>
            <a:pPr defTabSz="385763">
              <a:lnSpc>
                <a:spcPct val="90000"/>
              </a:lnSpc>
              <a:spcBef>
                <a:spcPts val="422"/>
              </a:spcBef>
            </a:pPr>
            <a:endParaRPr lang="en-US" sz="2000" dirty="0">
              <a:solidFill>
                <a:srgbClr val="008080"/>
              </a:solidFill>
              <a:latin typeface="Calibri"/>
            </a:endParaRPr>
          </a:p>
          <a:p>
            <a:pPr defTabSz="385763">
              <a:lnSpc>
                <a:spcPct val="90000"/>
              </a:lnSpc>
              <a:spcBef>
                <a:spcPts val="422"/>
              </a:spcBef>
            </a:pPr>
            <a:r>
              <a:rPr lang="en-US" sz="2000" dirty="0">
                <a:solidFill>
                  <a:srgbClr val="008080"/>
                </a:solidFill>
                <a:latin typeface="Calibri"/>
              </a:rPr>
              <a:t>Conserving biodiversity is key to achieving sustainable development and intimately connected to environmental issues such as climate change, pollution and disposal of waste.</a:t>
            </a:r>
          </a:p>
        </p:txBody>
      </p:sp>
      <p:sp>
        <p:nvSpPr>
          <p:cNvPr id="2" name="Title 1">
            <a:extLst>
              <a:ext uri="{FF2B5EF4-FFF2-40B4-BE49-F238E27FC236}">
                <a16:creationId xmlns:a16="http://schemas.microsoft.com/office/drawing/2014/main" id="{A4B959B5-EFAD-494D-9C0B-03981BF6622C}"/>
              </a:ext>
            </a:extLst>
          </p:cNvPr>
          <p:cNvSpPr>
            <a:spLocks noGrp="1"/>
          </p:cNvSpPr>
          <p:nvPr>
            <p:ph type="title"/>
          </p:nvPr>
        </p:nvSpPr>
        <p:spPr>
          <a:xfrm>
            <a:off x="2014694" y="149580"/>
            <a:ext cx="3642586" cy="1600200"/>
          </a:xfrm>
        </p:spPr>
        <p:txBody>
          <a:bodyPr vert="horz" lIns="91440" tIns="45720" rIns="91440" bIns="45720" rtlCol="0" anchor="b">
            <a:noAutofit/>
          </a:bodyPr>
          <a:lstStyle/>
          <a:p>
            <a:r>
              <a:rPr lang="en-GB" sz="2800" dirty="0"/>
              <a:t>What is Nature?</a:t>
            </a:r>
            <a:br>
              <a:rPr lang="en-GB" sz="2800" dirty="0"/>
            </a:br>
            <a:br>
              <a:rPr lang="en-GB" sz="2800" dirty="0"/>
            </a:br>
            <a:r>
              <a:rPr lang="en-GB" sz="2800" dirty="0"/>
              <a:t>Nature = Biodiversity</a:t>
            </a:r>
          </a:p>
        </p:txBody>
      </p:sp>
      <p:pic>
        <p:nvPicPr>
          <p:cNvPr id="6" name="Picture 5">
            <a:extLst>
              <a:ext uri="{FF2B5EF4-FFF2-40B4-BE49-F238E27FC236}">
                <a16:creationId xmlns:a16="http://schemas.microsoft.com/office/drawing/2014/main" id="{E4826535-76B5-4751-BAB2-68BC37981E60}"/>
              </a:ext>
            </a:extLst>
          </p:cNvPr>
          <p:cNvPicPr>
            <a:picLocks noChangeAspect="1"/>
          </p:cNvPicPr>
          <p:nvPr/>
        </p:nvPicPr>
        <p:blipFill>
          <a:blip r:embed="rId4"/>
          <a:stretch>
            <a:fillRect/>
          </a:stretch>
        </p:blipFill>
        <p:spPr>
          <a:xfrm>
            <a:off x="5796427" y="5898805"/>
            <a:ext cx="4773582" cy="304826"/>
          </a:xfrm>
          <a:prstGeom prst="rect">
            <a:avLst/>
          </a:prstGeom>
        </p:spPr>
      </p:pic>
    </p:spTree>
    <p:extLst>
      <p:ext uri="{BB962C8B-B14F-4D97-AF65-F5344CB8AC3E}">
        <p14:creationId xmlns:p14="http://schemas.microsoft.com/office/powerpoint/2010/main" val="3673541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6FCA4-9D7C-3643-85AD-F05FA4D47DA7}"/>
              </a:ext>
            </a:extLst>
          </p:cNvPr>
          <p:cNvSpPr>
            <a:spLocks noGrp="1"/>
          </p:cNvSpPr>
          <p:nvPr>
            <p:ph idx="1"/>
          </p:nvPr>
        </p:nvSpPr>
        <p:spPr>
          <a:xfrm>
            <a:off x="1927760" y="4435230"/>
            <a:ext cx="8294764" cy="1428742"/>
          </a:xfrm>
        </p:spPr>
        <p:txBody>
          <a:bodyPr>
            <a:noAutofit/>
          </a:bodyPr>
          <a:lstStyle/>
          <a:p>
            <a:pPr marL="0" indent="0">
              <a:buNone/>
            </a:pPr>
            <a:r>
              <a:rPr lang="en-US" sz="1800" b="1" dirty="0">
                <a:solidFill>
                  <a:srgbClr val="31878D"/>
                </a:solidFill>
              </a:rPr>
              <a:t>Biodiversity Intactness Index: </a:t>
            </a:r>
            <a:r>
              <a:rPr lang="en-US" sz="1800" i="1" dirty="0">
                <a:solidFill>
                  <a:srgbClr val="31878D"/>
                </a:solidFill>
              </a:rPr>
              <a:t>values &lt;90% indicate biodiversity has fallen below a threshold beyond which ecosystems may no longer reliably meet society’s needs</a:t>
            </a:r>
            <a:r>
              <a:rPr lang="en-US" sz="1800" dirty="0">
                <a:solidFill>
                  <a:srgbClr val="31878D"/>
                </a:solidFill>
              </a:rPr>
              <a:t>.</a:t>
            </a:r>
          </a:p>
          <a:p>
            <a:r>
              <a:rPr lang="en-US" sz="1800" dirty="0">
                <a:solidFill>
                  <a:srgbClr val="31878D"/>
                </a:solidFill>
              </a:rPr>
              <a:t> Global average: 85% ‘intact’ UK 81% ‘intact’</a:t>
            </a:r>
          </a:p>
          <a:p>
            <a:r>
              <a:rPr lang="en-US" sz="1800" dirty="0">
                <a:solidFill>
                  <a:srgbClr val="31878D"/>
                </a:solidFill>
              </a:rPr>
              <a:t> UK rated 189</a:t>
            </a:r>
            <a:r>
              <a:rPr lang="en-US" sz="1800" baseline="30000" dirty="0">
                <a:solidFill>
                  <a:srgbClr val="31878D"/>
                </a:solidFill>
              </a:rPr>
              <a:t>th</a:t>
            </a:r>
            <a:r>
              <a:rPr lang="en-US" sz="1800" dirty="0">
                <a:solidFill>
                  <a:srgbClr val="31878D"/>
                </a:solidFill>
              </a:rPr>
              <a:t> out of 218 countries assessed</a:t>
            </a:r>
          </a:p>
          <a:p>
            <a:endParaRPr lang="en-US" sz="2000" dirty="0">
              <a:solidFill>
                <a:srgbClr val="31878D"/>
              </a:solidFill>
            </a:endParaRPr>
          </a:p>
          <a:p>
            <a:endParaRPr lang="en-US" sz="2000" dirty="0">
              <a:solidFill>
                <a:srgbClr val="31878D"/>
              </a:solidFill>
            </a:endParaRPr>
          </a:p>
          <a:p>
            <a:endParaRPr lang="en-US" sz="2000" dirty="0">
              <a:solidFill>
                <a:srgbClr val="31878D"/>
              </a:solidFill>
            </a:endParaRPr>
          </a:p>
          <a:p>
            <a:endParaRPr lang="en-US" sz="2000" dirty="0">
              <a:solidFill>
                <a:srgbClr val="31878D"/>
              </a:solidFill>
            </a:endParaRPr>
          </a:p>
        </p:txBody>
      </p:sp>
      <p:sp>
        <p:nvSpPr>
          <p:cNvPr id="7" name="TextBox 6">
            <a:extLst>
              <a:ext uri="{FF2B5EF4-FFF2-40B4-BE49-F238E27FC236}">
                <a16:creationId xmlns:a16="http://schemas.microsoft.com/office/drawing/2014/main" id="{43A60001-382D-F342-8D8A-6C09441C258C}"/>
              </a:ext>
            </a:extLst>
          </p:cNvPr>
          <p:cNvSpPr txBox="1"/>
          <p:nvPr/>
        </p:nvSpPr>
        <p:spPr>
          <a:xfrm>
            <a:off x="5640788" y="5990934"/>
            <a:ext cx="4771226" cy="308674"/>
          </a:xfrm>
          <a:prstGeom prst="rect">
            <a:avLst/>
          </a:prstGeom>
          <a:solidFill>
            <a:srgbClr val="007E85"/>
          </a:solidFill>
        </p:spPr>
        <p:txBody>
          <a:bodyPr wrap="square" rtlCol="0">
            <a:spAutoFit/>
          </a:bodyPr>
          <a:lstStyle/>
          <a:p>
            <a:pPr algn="r">
              <a:defRPr/>
            </a:pPr>
            <a:endParaRPr lang="en-GB" altLang="en-US" sz="1406" dirty="0">
              <a:solidFill>
                <a:prstClr val="white"/>
              </a:solidFill>
              <a:latin typeface="Tahoma" pitchFamily="34" charset="0"/>
            </a:endParaRPr>
          </a:p>
        </p:txBody>
      </p:sp>
      <p:sp>
        <p:nvSpPr>
          <p:cNvPr id="9" name="Title 8">
            <a:extLst>
              <a:ext uri="{FF2B5EF4-FFF2-40B4-BE49-F238E27FC236}">
                <a16:creationId xmlns:a16="http://schemas.microsoft.com/office/drawing/2014/main" id="{3D8EA073-F6C5-BB47-872C-DBF294271A52}"/>
              </a:ext>
            </a:extLst>
          </p:cNvPr>
          <p:cNvSpPr>
            <a:spLocks noGrp="1"/>
          </p:cNvSpPr>
          <p:nvPr>
            <p:ph type="title"/>
          </p:nvPr>
        </p:nvSpPr>
        <p:spPr>
          <a:xfrm>
            <a:off x="4754087" y="83527"/>
            <a:ext cx="5011388" cy="687130"/>
          </a:xfrm>
        </p:spPr>
        <p:txBody>
          <a:bodyPr>
            <a:noAutofit/>
          </a:bodyPr>
          <a:lstStyle/>
          <a:p>
            <a:pPr algn="ctr"/>
            <a:r>
              <a:rPr lang="en-US" sz="2800" dirty="0"/>
              <a:t>Why is action needed?</a:t>
            </a:r>
          </a:p>
        </p:txBody>
      </p:sp>
      <p:pic>
        <p:nvPicPr>
          <p:cNvPr id="4" name="Picture 3" descr="A picture containing text, flower, plant, colorful&#10;&#10;Description automatically generated">
            <a:extLst>
              <a:ext uri="{FF2B5EF4-FFF2-40B4-BE49-F238E27FC236}">
                <a16:creationId xmlns:a16="http://schemas.microsoft.com/office/drawing/2014/main" id="{B8138431-EBE7-3F4F-8067-AB8476047359}"/>
              </a:ext>
            </a:extLst>
          </p:cNvPr>
          <p:cNvPicPr>
            <a:picLocks noChangeAspect="1"/>
          </p:cNvPicPr>
          <p:nvPr/>
        </p:nvPicPr>
        <p:blipFill>
          <a:blip r:embed="rId3"/>
          <a:stretch>
            <a:fillRect/>
          </a:stretch>
        </p:blipFill>
        <p:spPr>
          <a:xfrm>
            <a:off x="2068436" y="388302"/>
            <a:ext cx="2576946" cy="3657599"/>
          </a:xfrm>
          <a:prstGeom prst="rect">
            <a:avLst/>
          </a:prstGeom>
        </p:spPr>
      </p:pic>
      <p:sp>
        <p:nvSpPr>
          <p:cNvPr id="2" name="TextBox 1">
            <a:extLst>
              <a:ext uri="{FF2B5EF4-FFF2-40B4-BE49-F238E27FC236}">
                <a16:creationId xmlns:a16="http://schemas.microsoft.com/office/drawing/2014/main" id="{0ADE40D1-F68D-C148-B137-DD45168A7D96}"/>
              </a:ext>
            </a:extLst>
          </p:cNvPr>
          <p:cNvSpPr txBox="1"/>
          <p:nvPr/>
        </p:nvSpPr>
        <p:spPr>
          <a:xfrm>
            <a:off x="5110802" y="711134"/>
            <a:ext cx="5301212" cy="3724096"/>
          </a:xfrm>
          <a:prstGeom prst="rect">
            <a:avLst/>
          </a:prstGeom>
          <a:noFill/>
        </p:spPr>
        <p:txBody>
          <a:bodyPr wrap="square" rtlCol="0">
            <a:spAutoFit/>
          </a:bodyPr>
          <a:lstStyle/>
          <a:p>
            <a:r>
              <a:rPr lang="en-US" b="1" dirty="0">
                <a:solidFill>
                  <a:srgbClr val="008080"/>
                </a:solidFill>
                <a:latin typeface="Calibri"/>
              </a:rPr>
              <a:t>UK State of Nature Report 2019</a:t>
            </a:r>
          </a:p>
          <a:p>
            <a:r>
              <a:rPr lang="en-US" b="1" dirty="0">
                <a:solidFill>
                  <a:srgbClr val="008080"/>
                </a:solidFill>
                <a:latin typeface="Calibri"/>
              </a:rPr>
              <a:t>Since 1500 in UK:</a:t>
            </a:r>
          </a:p>
          <a:p>
            <a:pPr marL="285750" indent="-285750">
              <a:buFont typeface="Arial" panose="020B0604020202020204" pitchFamily="34" charset="0"/>
              <a:buChar char="•"/>
            </a:pPr>
            <a:r>
              <a:rPr lang="en-US" sz="2000" dirty="0">
                <a:solidFill>
                  <a:srgbClr val="008080"/>
                </a:solidFill>
                <a:latin typeface="Calibri"/>
              </a:rPr>
              <a:t>133 species have become extinct</a:t>
            </a:r>
          </a:p>
          <a:p>
            <a:endParaRPr lang="en-GB" sz="2000" b="1" dirty="0">
              <a:solidFill>
                <a:srgbClr val="008080"/>
              </a:solidFill>
              <a:latin typeface="Calibri"/>
            </a:endParaRPr>
          </a:p>
          <a:p>
            <a:r>
              <a:rPr lang="en-GB" sz="2000" b="1" dirty="0">
                <a:solidFill>
                  <a:srgbClr val="008080"/>
                </a:solidFill>
                <a:latin typeface="Calibri"/>
              </a:rPr>
              <a:t>Since 1970 </a:t>
            </a:r>
            <a:r>
              <a:rPr lang="en-GB" sz="2000" dirty="0">
                <a:solidFill>
                  <a:srgbClr val="008080"/>
                </a:solidFill>
                <a:latin typeface="Calibri"/>
              </a:rPr>
              <a:t>in the UK:</a:t>
            </a:r>
          </a:p>
          <a:p>
            <a:pPr marL="342900" indent="-342900">
              <a:buFont typeface="Arial" panose="020B0604020202020204" pitchFamily="34" charset="0"/>
              <a:buChar char="•"/>
            </a:pPr>
            <a:r>
              <a:rPr lang="en-GB" sz="2000" dirty="0">
                <a:solidFill>
                  <a:srgbClr val="008080"/>
                </a:solidFill>
                <a:latin typeface="Calibri"/>
              </a:rPr>
              <a:t> &gt; 50% of our species have experienced population declined</a:t>
            </a:r>
            <a:endParaRPr lang="en-US" sz="2000" dirty="0">
              <a:solidFill>
                <a:srgbClr val="008080"/>
              </a:solidFill>
              <a:latin typeface="Calibri"/>
            </a:endParaRPr>
          </a:p>
          <a:p>
            <a:pPr marL="285750" indent="-285750">
              <a:buFont typeface="Arial" panose="020B0604020202020204" pitchFamily="34" charset="0"/>
              <a:buChar char="•"/>
            </a:pPr>
            <a:r>
              <a:rPr lang="en-US" sz="2000" dirty="0">
                <a:solidFill>
                  <a:srgbClr val="008080"/>
                </a:solidFill>
                <a:latin typeface="Calibri"/>
              </a:rPr>
              <a:t>15% currently threatened with extinction</a:t>
            </a:r>
          </a:p>
          <a:p>
            <a:endParaRPr lang="en-US" sz="2000" dirty="0">
              <a:solidFill>
                <a:srgbClr val="008080"/>
              </a:solidFill>
              <a:latin typeface="Calibri"/>
            </a:endParaRPr>
          </a:p>
          <a:p>
            <a:r>
              <a:rPr lang="en-US" sz="2000" b="1" dirty="0">
                <a:solidFill>
                  <a:srgbClr val="008080"/>
                </a:solidFill>
                <a:latin typeface="Calibri"/>
              </a:rPr>
              <a:t> Since 2008</a:t>
            </a:r>
          </a:p>
          <a:p>
            <a:pPr marL="342900" indent="-342900">
              <a:buFont typeface="Arial" panose="020B0604020202020204" pitchFamily="34" charset="0"/>
              <a:buChar char="•"/>
            </a:pPr>
            <a:r>
              <a:rPr lang="en-US" sz="2000" dirty="0">
                <a:solidFill>
                  <a:srgbClr val="008080"/>
                </a:solidFill>
                <a:latin typeface="Calibri"/>
              </a:rPr>
              <a:t>Public expenditure on biodiversity as a proportion of GDP has fallen by 42%</a:t>
            </a:r>
            <a:endParaRPr lang="en-US" dirty="0">
              <a:solidFill>
                <a:srgbClr val="008080"/>
              </a:solidFill>
              <a:latin typeface="Calibri"/>
            </a:endParaRPr>
          </a:p>
        </p:txBody>
      </p:sp>
    </p:spTree>
    <p:extLst>
      <p:ext uri="{BB962C8B-B14F-4D97-AF65-F5344CB8AC3E}">
        <p14:creationId xmlns:p14="http://schemas.microsoft.com/office/powerpoint/2010/main" val="212589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8529" y="412018"/>
            <a:ext cx="4004651" cy="800556"/>
          </a:xfrm>
        </p:spPr>
        <p:txBody>
          <a:bodyPr>
            <a:normAutofit fontScale="90000"/>
          </a:bodyPr>
          <a:lstStyle/>
          <a:p>
            <a:r>
              <a:rPr lang="en-GB" sz="3000" dirty="0"/>
              <a:t>Oxfordshire</a:t>
            </a:r>
            <a:br>
              <a:rPr lang="en-GB" sz="3000" dirty="0"/>
            </a:br>
            <a:br>
              <a:rPr lang="en-GB" sz="3000" dirty="0"/>
            </a:br>
            <a:r>
              <a:rPr lang="en-GB" sz="2400" dirty="0"/>
              <a:t>Key Findings</a:t>
            </a:r>
          </a:p>
        </p:txBody>
      </p:sp>
      <p:sp>
        <p:nvSpPr>
          <p:cNvPr id="4" name="Content Placeholder 3"/>
          <p:cNvSpPr>
            <a:spLocks noGrp="1"/>
          </p:cNvSpPr>
          <p:nvPr>
            <p:ph sz="half" idx="1"/>
          </p:nvPr>
        </p:nvSpPr>
        <p:spPr>
          <a:xfrm>
            <a:off x="1969770" y="4185138"/>
            <a:ext cx="4094084" cy="1629508"/>
          </a:xfrm>
        </p:spPr>
        <p:txBody>
          <a:bodyPr>
            <a:noAutofit/>
          </a:bodyPr>
          <a:lstStyle/>
          <a:p>
            <a:pPr marL="0" indent="0">
              <a:buNone/>
            </a:pPr>
            <a:endParaRPr lang="en-GB" sz="2400" dirty="0">
              <a:solidFill>
                <a:srgbClr val="007E85"/>
              </a:solidFill>
            </a:endParaRPr>
          </a:p>
          <a:p>
            <a:pPr>
              <a:buFont typeface="Wingdings" panose="05000000000000000000" pitchFamily="2" charset="2"/>
              <a:buChar char="Ø"/>
            </a:pPr>
            <a:r>
              <a:rPr lang="en-GB" sz="2200" dirty="0"/>
              <a:t> Urgently create larger and more connected areas of high quality habitats</a:t>
            </a:r>
          </a:p>
        </p:txBody>
      </p:sp>
      <p:pic>
        <p:nvPicPr>
          <p:cNvPr id="5" name="Content Placeholder 4" descr="A picture containing text, outdoor, mammal, rodent&#10;&#10;Description automatically generated">
            <a:extLst>
              <a:ext uri="{FF2B5EF4-FFF2-40B4-BE49-F238E27FC236}">
                <a16:creationId xmlns:a16="http://schemas.microsoft.com/office/drawing/2014/main" id="{A06C95C0-52AB-4042-AFA2-9725EBD97B49}"/>
              </a:ext>
            </a:extLst>
          </p:cNvPr>
          <p:cNvPicPr>
            <a:picLocks noGrp="1" noChangeAspect="1"/>
          </p:cNvPicPr>
          <p:nvPr>
            <p:ph sz="half" idx="2"/>
          </p:nvPr>
        </p:nvPicPr>
        <p:blipFill>
          <a:blip r:embed="rId3"/>
          <a:stretch>
            <a:fillRect/>
          </a:stretch>
        </p:blipFill>
        <p:spPr>
          <a:xfrm>
            <a:off x="6727760" y="483705"/>
            <a:ext cx="3746284" cy="5276257"/>
          </a:xfrm>
        </p:spPr>
      </p:pic>
      <p:sp>
        <p:nvSpPr>
          <p:cNvPr id="9" name="Content Placeholder 3">
            <a:extLst>
              <a:ext uri="{FF2B5EF4-FFF2-40B4-BE49-F238E27FC236}">
                <a16:creationId xmlns:a16="http://schemas.microsoft.com/office/drawing/2014/main" id="{2D3C3C54-1165-3C48-9AB2-DB48C349A4F4}"/>
              </a:ext>
            </a:extLst>
          </p:cNvPr>
          <p:cNvSpPr txBox="1">
            <a:spLocks/>
          </p:cNvSpPr>
          <p:nvPr/>
        </p:nvSpPr>
        <p:spPr>
          <a:xfrm>
            <a:off x="1899095" y="1410153"/>
            <a:ext cx="4094084" cy="2774985"/>
          </a:xfrm>
          <a:prstGeom prst="rect">
            <a:avLst/>
          </a:prstGeom>
        </p:spPr>
        <p:txBody>
          <a:bodyPr vert="horz" lIns="91440" tIns="45720" rIns="91440" bIns="45720" rtlCol="0">
            <a:normAutofit fontScale="92500" lnSpcReduction="10000"/>
          </a:bodyPr>
          <a:lst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buFont typeface="Wingdings" panose="05000000000000000000" pitchFamily="2" charset="2"/>
              <a:buChar char="Ø"/>
            </a:pPr>
            <a:r>
              <a:rPr lang="en-GB" sz="2400" dirty="0">
                <a:solidFill>
                  <a:srgbClr val="007E85"/>
                </a:solidFill>
                <a:latin typeface="Calibri"/>
              </a:rPr>
              <a:t>  Widespread recent historical loss of species-rich semi-natural grasslands</a:t>
            </a:r>
          </a:p>
          <a:p>
            <a:pPr>
              <a:buFont typeface="Wingdings" panose="05000000000000000000" pitchFamily="2" charset="2"/>
              <a:buChar char="Ø"/>
            </a:pPr>
            <a:endParaRPr lang="en-GB" sz="2400" dirty="0">
              <a:solidFill>
                <a:srgbClr val="007E85"/>
              </a:solidFill>
              <a:latin typeface="Calibri"/>
            </a:endParaRPr>
          </a:p>
          <a:p>
            <a:pPr>
              <a:buFont typeface="Wingdings" panose="05000000000000000000" pitchFamily="2" charset="2"/>
              <a:buChar char="Ø"/>
            </a:pPr>
            <a:r>
              <a:rPr lang="en-GB" sz="2400" dirty="0">
                <a:solidFill>
                  <a:srgbClr val="008080"/>
                </a:solidFill>
                <a:latin typeface="Calibri"/>
              </a:rPr>
              <a:t>There is a continued fragmentation </a:t>
            </a:r>
            <a:r>
              <a:rPr lang="en-GB" sz="2400" dirty="0">
                <a:solidFill>
                  <a:srgbClr val="007E85"/>
                </a:solidFill>
                <a:latin typeface="Calibri"/>
              </a:rPr>
              <a:t>and loss of connectivity across the county’s landscapes, affecting the future viability of habitats and species.</a:t>
            </a:r>
          </a:p>
          <a:p>
            <a:pPr>
              <a:buFont typeface="Wingdings" panose="05000000000000000000" pitchFamily="2" charset="2"/>
              <a:buChar char="Ø"/>
            </a:pPr>
            <a:endParaRPr lang="en-GB" sz="2000" dirty="0">
              <a:solidFill>
                <a:srgbClr val="007E85"/>
              </a:solidFill>
              <a:latin typeface="Calibri"/>
            </a:endParaRPr>
          </a:p>
          <a:p>
            <a:pPr>
              <a:buFont typeface="Wingdings" panose="05000000000000000000" pitchFamily="2" charset="2"/>
              <a:buChar char="Ø"/>
            </a:pPr>
            <a:endParaRPr lang="en-GB" sz="2000" dirty="0">
              <a:solidFill>
                <a:srgbClr val="007E85"/>
              </a:solidFill>
              <a:latin typeface="Calibri"/>
            </a:endParaRPr>
          </a:p>
        </p:txBody>
      </p:sp>
      <p:sp>
        <p:nvSpPr>
          <p:cNvPr id="10" name="Title 2">
            <a:extLst>
              <a:ext uri="{FF2B5EF4-FFF2-40B4-BE49-F238E27FC236}">
                <a16:creationId xmlns:a16="http://schemas.microsoft.com/office/drawing/2014/main" id="{9AF871EF-5AAD-B242-80CB-3F4D6C16AA39}"/>
              </a:ext>
            </a:extLst>
          </p:cNvPr>
          <p:cNvSpPr txBox="1">
            <a:spLocks/>
          </p:cNvSpPr>
          <p:nvPr/>
        </p:nvSpPr>
        <p:spPr>
          <a:xfrm>
            <a:off x="1988530" y="3987559"/>
            <a:ext cx="2278673" cy="687130"/>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1856" kern="1200">
                <a:solidFill>
                  <a:srgbClr val="C96B28"/>
                </a:solidFill>
                <a:latin typeface="+mn-lt"/>
                <a:ea typeface="+mj-ea"/>
                <a:cs typeface="+mj-cs"/>
              </a:defRPr>
            </a:lvl1pPr>
          </a:lstStyle>
          <a:p>
            <a:r>
              <a:rPr lang="en-GB" sz="2200" dirty="0">
                <a:latin typeface="Calibri"/>
              </a:rPr>
              <a:t>Key Action</a:t>
            </a:r>
          </a:p>
        </p:txBody>
      </p:sp>
      <p:pic>
        <p:nvPicPr>
          <p:cNvPr id="2" name="Picture 1">
            <a:extLst>
              <a:ext uri="{FF2B5EF4-FFF2-40B4-BE49-F238E27FC236}">
                <a16:creationId xmlns:a16="http://schemas.microsoft.com/office/drawing/2014/main" id="{596ADD28-14BF-F0E6-3081-05254A5E6A48}"/>
              </a:ext>
            </a:extLst>
          </p:cNvPr>
          <p:cNvPicPr>
            <a:picLocks noChangeAspect="1"/>
          </p:cNvPicPr>
          <p:nvPr/>
        </p:nvPicPr>
        <p:blipFill>
          <a:blip r:embed="rId4"/>
          <a:stretch>
            <a:fillRect/>
          </a:stretch>
        </p:blipFill>
        <p:spPr>
          <a:xfrm>
            <a:off x="5700462" y="5957539"/>
            <a:ext cx="4773582" cy="304826"/>
          </a:xfrm>
          <a:prstGeom prst="rect">
            <a:avLst/>
          </a:prstGeom>
        </p:spPr>
      </p:pic>
      <p:sp>
        <p:nvSpPr>
          <p:cNvPr id="11" name="TextBox 10">
            <a:extLst>
              <a:ext uri="{FF2B5EF4-FFF2-40B4-BE49-F238E27FC236}">
                <a16:creationId xmlns:a16="http://schemas.microsoft.com/office/drawing/2014/main" id="{CCB3F407-71DF-A4FD-5322-ACEA355954FD}"/>
              </a:ext>
            </a:extLst>
          </p:cNvPr>
          <p:cNvSpPr txBox="1"/>
          <p:nvPr/>
        </p:nvSpPr>
        <p:spPr>
          <a:xfrm>
            <a:off x="4769478" y="6189630"/>
            <a:ext cx="5306096" cy="369332"/>
          </a:xfrm>
          <a:prstGeom prst="rect">
            <a:avLst/>
          </a:prstGeom>
          <a:noFill/>
        </p:spPr>
        <p:txBody>
          <a:bodyPr wrap="square">
            <a:spAutoFit/>
          </a:bodyPr>
          <a:lstStyle/>
          <a:p>
            <a:r>
              <a:rPr lang="en-GB" dirty="0">
                <a:solidFill>
                  <a:prstClr val="white"/>
                </a:solidFill>
                <a:latin typeface="Calibri"/>
              </a:rPr>
              <a:t>https://www.wildoxfordshire.org.uk/stateofnature/</a:t>
            </a:r>
          </a:p>
        </p:txBody>
      </p:sp>
    </p:spTree>
    <p:extLst>
      <p:ext uri="{BB962C8B-B14F-4D97-AF65-F5344CB8AC3E}">
        <p14:creationId xmlns:p14="http://schemas.microsoft.com/office/powerpoint/2010/main" val="396561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93178-12C9-9349-96CF-B725E527E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815" y="1024128"/>
            <a:ext cx="7655433" cy="4413504"/>
          </a:xfrm>
          <a:prstGeom prst="rect">
            <a:avLst/>
          </a:prstGeom>
        </p:spPr>
      </p:pic>
      <p:sp>
        <p:nvSpPr>
          <p:cNvPr id="4" name="Title 3">
            <a:extLst>
              <a:ext uri="{FF2B5EF4-FFF2-40B4-BE49-F238E27FC236}">
                <a16:creationId xmlns:a16="http://schemas.microsoft.com/office/drawing/2014/main" id="{44495A9D-AA53-654F-9FD5-4AADC2B6FF43}"/>
              </a:ext>
            </a:extLst>
          </p:cNvPr>
          <p:cNvSpPr>
            <a:spLocks noGrp="1"/>
          </p:cNvSpPr>
          <p:nvPr>
            <p:ph type="title"/>
          </p:nvPr>
        </p:nvSpPr>
        <p:spPr>
          <a:xfrm>
            <a:off x="2266238" y="506374"/>
            <a:ext cx="4436269" cy="386511"/>
          </a:xfrm>
        </p:spPr>
        <p:txBody>
          <a:bodyPr>
            <a:noAutofit/>
          </a:bodyPr>
          <a:lstStyle/>
          <a:p>
            <a:r>
              <a:rPr lang="en-US" sz="4000" dirty="0"/>
              <a:t>Catalyst for Action</a:t>
            </a:r>
          </a:p>
        </p:txBody>
      </p:sp>
      <p:sp>
        <p:nvSpPr>
          <p:cNvPr id="5" name="TextBox 4">
            <a:extLst>
              <a:ext uri="{FF2B5EF4-FFF2-40B4-BE49-F238E27FC236}">
                <a16:creationId xmlns:a16="http://schemas.microsoft.com/office/drawing/2014/main" id="{9E88E55B-76D1-804A-B060-D4C7154A6C31}"/>
              </a:ext>
            </a:extLst>
          </p:cNvPr>
          <p:cNvSpPr txBox="1"/>
          <p:nvPr/>
        </p:nvSpPr>
        <p:spPr>
          <a:xfrm>
            <a:off x="6270144" y="5938257"/>
            <a:ext cx="4224879" cy="248209"/>
          </a:xfrm>
          <a:prstGeom prst="rect">
            <a:avLst/>
          </a:prstGeom>
          <a:solidFill>
            <a:srgbClr val="007E85"/>
          </a:solidFill>
        </p:spPr>
        <p:txBody>
          <a:bodyPr wrap="square" rtlCol="0">
            <a:spAutoFit/>
          </a:bodyPr>
          <a:lstStyle/>
          <a:p>
            <a:endParaRPr lang="en-US" sz="1013" dirty="0">
              <a:solidFill>
                <a:prstClr val="black"/>
              </a:solidFill>
              <a:latin typeface="Calibri"/>
            </a:endParaRPr>
          </a:p>
        </p:txBody>
      </p:sp>
    </p:spTree>
    <p:extLst>
      <p:ext uri="{BB962C8B-B14F-4D97-AF65-F5344CB8AC3E}">
        <p14:creationId xmlns:p14="http://schemas.microsoft.com/office/powerpoint/2010/main" val="311319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B82F66-66E7-8570-E9AC-37F9229BF297}"/>
              </a:ext>
            </a:extLst>
          </p:cNvPr>
          <p:cNvPicPr>
            <a:picLocks noChangeAspect="1"/>
          </p:cNvPicPr>
          <p:nvPr/>
        </p:nvPicPr>
        <p:blipFill rotWithShape="1">
          <a:blip r:embed="rId3"/>
          <a:srcRect r="551"/>
          <a:stretch/>
        </p:blipFill>
        <p:spPr>
          <a:xfrm>
            <a:off x="1524000" y="0"/>
            <a:ext cx="9156880" cy="6858000"/>
          </a:xfrm>
          <a:prstGeom prst="rect">
            <a:avLst/>
          </a:prstGeom>
        </p:spPr>
      </p:pic>
    </p:spTree>
    <p:extLst>
      <p:ext uri="{BB962C8B-B14F-4D97-AF65-F5344CB8AC3E}">
        <p14:creationId xmlns:p14="http://schemas.microsoft.com/office/powerpoint/2010/main" val="357821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5A93-53A3-106B-4FC1-E3091BA6C160}"/>
              </a:ext>
            </a:extLst>
          </p:cNvPr>
          <p:cNvSpPr>
            <a:spLocks noGrp="1"/>
          </p:cNvSpPr>
          <p:nvPr>
            <p:ph type="title"/>
          </p:nvPr>
        </p:nvSpPr>
        <p:spPr>
          <a:xfrm>
            <a:off x="2152650" y="136715"/>
            <a:ext cx="7886700" cy="687130"/>
          </a:xfrm>
        </p:spPr>
        <p:txBody>
          <a:bodyPr>
            <a:normAutofit/>
          </a:bodyPr>
          <a:lstStyle/>
          <a:p>
            <a:r>
              <a:rPr lang="en-GB" sz="2800" dirty="0"/>
              <a:t>Why Community-Led Nature Recovery?</a:t>
            </a:r>
          </a:p>
        </p:txBody>
      </p:sp>
      <p:pic>
        <p:nvPicPr>
          <p:cNvPr id="3" name="Picture 2">
            <a:extLst>
              <a:ext uri="{FF2B5EF4-FFF2-40B4-BE49-F238E27FC236}">
                <a16:creationId xmlns:a16="http://schemas.microsoft.com/office/drawing/2014/main" id="{91A4E90E-9342-687C-C996-82C32590CDDF}"/>
              </a:ext>
            </a:extLst>
          </p:cNvPr>
          <p:cNvPicPr>
            <a:picLocks noChangeAspect="1"/>
          </p:cNvPicPr>
          <p:nvPr/>
        </p:nvPicPr>
        <p:blipFill>
          <a:blip r:embed="rId3"/>
          <a:stretch>
            <a:fillRect/>
          </a:stretch>
        </p:blipFill>
        <p:spPr>
          <a:xfrm>
            <a:off x="6269553" y="5906544"/>
            <a:ext cx="4224894" cy="249958"/>
          </a:xfrm>
          <a:prstGeom prst="rect">
            <a:avLst/>
          </a:prstGeom>
        </p:spPr>
      </p:pic>
      <p:pic>
        <p:nvPicPr>
          <p:cNvPr id="6" name="Content Placeholder 5">
            <a:extLst>
              <a:ext uri="{FF2B5EF4-FFF2-40B4-BE49-F238E27FC236}">
                <a16:creationId xmlns:a16="http://schemas.microsoft.com/office/drawing/2014/main" id="{4B957208-4A60-1236-753E-FE89832F40B6}"/>
              </a:ext>
            </a:extLst>
          </p:cNvPr>
          <p:cNvPicPr>
            <a:picLocks noGrp="1" noChangeAspect="1"/>
          </p:cNvPicPr>
          <p:nvPr>
            <p:ph sz="half" idx="1"/>
          </p:nvPr>
        </p:nvPicPr>
        <p:blipFill rotWithShape="1">
          <a:blip r:embed="rId4"/>
          <a:srcRect l="20965" t="23429" r="25915" b="11958"/>
          <a:stretch/>
        </p:blipFill>
        <p:spPr>
          <a:xfrm>
            <a:off x="3475300" y="927280"/>
            <a:ext cx="5588506" cy="4726545"/>
          </a:xfrm>
          <a:prstGeom prst="rect">
            <a:avLst/>
          </a:prstGeom>
        </p:spPr>
      </p:pic>
    </p:spTree>
    <p:extLst>
      <p:ext uri="{BB962C8B-B14F-4D97-AF65-F5344CB8AC3E}">
        <p14:creationId xmlns:p14="http://schemas.microsoft.com/office/powerpoint/2010/main" val="358158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83DB-F5C6-40D1-D48D-89C04C6716A3}"/>
              </a:ext>
            </a:extLst>
          </p:cNvPr>
          <p:cNvSpPr>
            <a:spLocks noGrp="1"/>
          </p:cNvSpPr>
          <p:nvPr>
            <p:ph type="title"/>
          </p:nvPr>
        </p:nvSpPr>
        <p:spPr>
          <a:xfrm>
            <a:off x="1816097" y="275903"/>
            <a:ext cx="8723115" cy="687130"/>
          </a:xfrm>
        </p:spPr>
        <p:txBody>
          <a:bodyPr anchor="ctr">
            <a:noAutofit/>
          </a:bodyPr>
          <a:lstStyle/>
          <a:p>
            <a:r>
              <a:rPr lang="en-GB" sz="2800" dirty="0"/>
              <a:t>How do we achieve community-led nature recovery?</a:t>
            </a:r>
          </a:p>
        </p:txBody>
      </p:sp>
      <p:pic>
        <p:nvPicPr>
          <p:cNvPr id="4" name="Picture 3">
            <a:extLst>
              <a:ext uri="{FF2B5EF4-FFF2-40B4-BE49-F238E27FC236}">
                <a16:creationId xmlns:a16="http://schemas.microsoft.com/office/drawing/2014/main" id="{74709519-33A2-735C-8ABE-B3A649C76858}"/>
              </a:ext>
            </a:extLst>
          </p:cNvPr>
          <p:cNvPicPr>
            <a:picLocks noChangeAspect="1"/>
          </p:cNvPicPr>
          <p:nvPr/>
        </p:nvPicPr>
        <p:blipFill rotWithShape="1">
          <a:blip r:embed="rId3"/>
          <a:srcRect t="1322" b="5198"/>
          <a:stretch/>
        </p:blipFill>
        <p:spPr>
          <a:xfrm>
            <a:off x="6714185" y="1038078"/>
            <a:ext cx="3661720" cy="4570410"/>
          </a:xfrm>
          <a:prstGeom prst="rect">
            <a:avLst/>
          </a:prstGeom>
        </p:spPr>
      </p:pic>
      <p:pic>
        <p:nvPicPr>
          <p:cNvPr id="5" name="Picture 4">
            <a:extLst>
              <a:ext uri="{FF2B5EF4-FFF2-40B4-BE49-F238E27FC236}">
                <a16:creationId xmlns:a16="http://schemas.microsoft.com/office/drawing/2014/main" id="{DBFE77FA-19B5-1EE6-ACC0-E004F8EF09A8}"/>
              </a:ext>
            </a:extLst>
          </p:cNvPr>
          <p:cNvPicPr>
            <a:picLocks noChangeAspect="1"/>
          </p:cNvPicPr>
          <p:nvPr/>
        </p:nvPicPr>
        <p:blipFill>
          <a:blip r:embed="rId4"/>
          <a:stretch>
            <a:fillRect/>
          </a:stretch>
        </p:blipFill>
        <p:spPr>
          <a:xfrm>
            <a:off x="1816096" y="1013508"/>
            <a:ext cx="3481414" cy="4645580"/>
          </a:xfrm>
          <a:prstGeom prst="rect">
            <a:avLst/>
          </a:prstGeom>
        </p:spPr>
      </p:pic>
      <p:pic>
        <p:nvPicPr>
          <p:cNvPr id="6" name="Picture 5">
            <a:extLst>
              <a:ext uri="{FF2B5EF4-FFF2-40B4-BE49-F238E27FC236}">
                <a16:creationId xmlns:a16="http://schemas.microsoft.com/office/drawing/2014/main" id="{7582F932-D994-D839-5F46-46921E6A833D}"/>
              </a:ext>
            </a:extLst>
          </p:cNvPr>
          <p:cNvPicPr>
            <a:picLocks noChangeAspect="1"/>
          </p:cNvPicPr>
          <p:nvPr/>
        </p:nvPicPr>
        <p:blipFill>
          <a:blip r:embed="rId5"/>
          <a:stretch>
            <a:fillRect/>
          </a:stretch>
        </p:blipFill>
        <p:spPr>
          <a:xfrm>
            <a:off x="6144914" y="5949993"/>
            <a:ext cx="4230991" cy="249958"/>
          </a:xfrm>
          <a:prstGeom prst="rect">
            <a:avLst/>
          </a:prstGeom>
        </p:spPr>
      </p:pic>
    </p:spTree>
    <p:extLst>
      <p:ext uri="{BB962C8B-B14F-4D97-AF65-F5344CB8AC3E}">
        <p14:creationId xmlns:p14="http://schemas.microsoft.com/office/powerpoint/2010/main" val="38897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1704-33F6-1EED-8A99-1665643A5880}"/>
              </a:ext>
            </a:extLst>
          </p:cNvPr>
          <p:cNvSpPr>
            <a:spLocks noGrp="1"/>
          </p:cNvSpPr>
          <p:nvPr>
            <p:ph type="title"/>
          </p:nvPr>
        </p:nvSpPr>
        <p:spPr/>
        <p:txBody>
          <a:bodyPr>
            <a:normAutofit/>
          </a:bodyPr>
          <a:lstStyle/>
          <a:p>
            <a:r>
              <a:rPr lang="en-GB" sz="2800" dirty="0"/>
              <a:t>How do we achieve community-led nature recovery?</a:t>
            </a:r>
          </a:p>
        </p:txBody>
      </p:sp>
      <p:sp>
        <p:nvSpPr>
          <p:cNvPr id="3" name="Content Placeholder 2">
            <a:extLst>
              <a:ext uri="{FF2B5EF4-FFF2-40B4-BE49-F238E27FC236}">
                <a16:creationId xmlns:a16="http://schemas.microsoft.com/office/drawing/2014/main" id="{ED8C0156-27CD-132C-3863-E3EAB7CC31D9}"/>
              </a:ext>
            </a:extLst>
          </p:cNvPr>
          <p:cNvSpPr>
            <a:spLocks noGrp="1"/>
          </p:cNvSpPr>
          <p:nvPr>
            <p:ph sz="half" idx="1"/>
          </p:nvPr>
        </p:nvSpPr>
        <p:spPr>
          <a:xfrm>
            <a:off x="1817799" y="953036"/>
            <a:ext cx="8312648" cy="4649274"/>
          </a:xfrm>
        </p:spPr>
        <p:txBody>
          <a:bodyPr>
            <a:noAutofit/>
          </a:bodyPr>
          <a:lstStyle/>
          <a:p>
            <a:pPr>
              <a:lnSpc>
                <a:spcPct val="150000"/>
              </a:lnSpc>
              <a:spcBef>
                <a:spcPts val="0"/>
              </a:spcBef>
            </a:pPr>
            <a:r>
              <a:rPr lang="en-US" sz="1900" b="1" dirty="0"/>
              <a:t> Bespoke ecology advice </a:t>
            </a:r>
            <a:r>
              <a:rPr lang="en-US" sz="1900" dirty="0"/>
              <a:t>to parish &amp; town councils and community groups to improve their patch for Oxfordshire’s habitats and species</a:t>
            </a:r>
          </a:p>
          <a:p>
            <a:pPr>
              <a:lnSpc>
                <a:spcPct val="150000"/>
              </a:lnSpc>
              <a:spcBef>
                <a:spcPts val="0"/>
              </a:spcBef>
            </a:pPr>
            <a:r>
              <a:rPr lang="en-US" sz="1900" b="1" dirty="0"/>
              <a:t> Site visits </a:t>
            </a:r>
            <a:r>
              <a:rPr lang="en-US" sz="1900" dirty="0"/>
              <a:t>by our Community Ecologist to do ecological surveys and create management plans, and link groups into county-wide initiatives, such as the Nature Recovery Strategy, Conservation Target Areas, river catchment partnerships, biological recording, and citizen science projects.</a:t>
            </a:r>
          </a:p>
          <a:p>
            <a:pPr>
              <a:lnSpc>
                <a:spcPct val="150000"/>
              </a:lnSpc>
              <a:spcBef>
                <a:spcPts val="0"/>
              </a:spcBef>
            </a:pPr>
            <a:r>
              <a:rPr lang="en-US" sz="1900" dirty="0"/>
              <a:t> </a:t>
            </a:r>
            <a:r>
              <a:rPr lang="en-US" sz="1900" b="1" dirty="0"/>
              <a:t>Talks</a:t>
            </a:r>
            <a:r>
              <a:rPr lang="en-US" sz="1900" dirty="0"/>
              <a:t> on Nature’s Recovery and what councils and groups can do to help</a:t>
            </a:r>
          </a:p>
          <a:p>
            <a:pPr>
              <a:lnSpc>
                <a:spcPct val="150000"/>
              </a:lnSpc>
              <a:spcBef>
                <a:spcPts val="0"/>
              </a:spcBef>
            </a:pPr>
            <a:r>
              <a:rPr lang="en-US" sz="1900" b="1" dirty="0"/>
              <a:t> Information</a:t>
            </a:r>
            <a:r>
              <a:rPr lang="en-US" sz="1900" dirty="0"/>
              <a:t> on training, advice, and funding through our Environmental Email Bulletin and social media channels</a:t>
            </a:r>
          </a:p>
          <a:p>
            <a:pPr>
              <a:lnSpc>
                <a:spcPct val="150000"/>
              </a:lnSpc>
              <a:spcBef>
                <a:spcPts val="0"/>
              </a:spcBef>
            </a:pPr>
            <a:r>
              <a:rPr lang="en-US" sz="1900" dirty="0"/>
              <a:t> </a:t>
            </a:r>
            <a:r>
              <a:rPr lang="en-US" sz="1900" b="1" dirty="0"/>
              <a:t>Events and conferences </a:t>
            </a:r>
            <a:r>
              <a:rPr lang="en-US" sz="1900" dirty="0"/>
              <a:t>for councils and groups</a:t>
            </a:r>
          </a:p>
        </p:txBody>
      </p:sp>
      <p:pic>
        <p:nvPicPr>
          <p:cNvPr id="5" name="Picture 4">
            <a:extLst>
              <a:ext uri="{FF2B5EF4-FFF2-40B4-BE49-F238E27FC236}">
                <a16:creationId xmlns:a16="http://schemas.microsoft.com/office/drawing/2014/main" id="{8711ECF2-8C79-BEB0-34C5-7CB06CD988CE}"/>
              </a:ext>
            </a:extLst>
          </p:cNvPr>
          <p:cNvPicPr>
            <a:picLocks noChangeAspect="1"/>
          </p:cNvPicPr>
          <p:nvPr/>
        </p:nvPicPr>
        <p:blipFill>
          <a:blip r:embed="rId3"/>
          <a:stretch>
            <a:fillRect/>
          </a:stretch>
        </p:blipFill>
        <p:spPr>
          <a:xfrm>
            <a:off x="6234308" y="5969948"/>
            <a:ext cx="4230991" cy="249958"/>
          </a:xfrm>
          <a:prstGeom prst="rect">
            <a:avLst/>
          </a:prstGeom>
        </p:spPr>
      </p:pic>
    </p:spTree>
    <p:extLst>
      <p:ext uri="{BB962C8B-B14F-4D97-AF65-F5344CB8AC3E}">
        <p14:creationId xmlns:p14="http://schemas.microsoft.com/office/powerpoint/2010/main" val="343734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2E21BB-279D-4138-8930-CAB503ED5E80}"/>
              </a:ext>
            </a:extLst>
          </p:cNvPr>
          <p:cNvPicPr>
            <a:picLocks noChangeAspect="1"/>
          </p:cNvPicPr>
          <p:nvPr/>
        </p:nvPicPr>
        <p:blipFill>
          <a:blip r:embed="rId3"/>
          <a:stretch>
            <a:fillRect/>
          </a:stretch>
        </p:blipFill>
        <p:spPr>
          <a:xfrm>
            <a:off x="6131030" y="5928937"/>
            <a:ext cx="4224894" cy="249958"/>
          </a:xfrm>
          <a:prstGeom prst="rect">
            <a:avLst/>
          </a:prstGeom>
        </p:spPr>
      </p:pic>
      <p:sp>
        <p:nvSpPr>
          <p:cNvPr id="2" name="Title 1">
            <a:extLst>
              <a:ext uri="{FF2B5EF4-FFF2-40B4-BE49-F238E27FC236}">
                <a16:creationId xmlns:a16="http://schemas.microsoft.com/office/drawing/2014/main" id="{0703783E-541B-46C6-9038-1C7D203CA1CD}"/>
              </a:ext>
            </a:extLst>
          </p:cNvPr>
          <p:cNvSpPr>
            <a:spLocks noGrp="1"/>
          </p:cNvSpPr>
          <p:nvPr>
            <p:ph type="title"/>
          </p:nvPr>
        </p:nvSpPr>
        <p:spPr>
          <a:xfrm>
            <a:off x="2152650" y="247653"/>
            <a:ext cx="7886700" cy="687130"/>
          </a:xfrm>
        </p:spPr>
        <p:txBody>
          <a:bodyPr>
            <a:normAutofit/>
          </a:bodyPr>
          <a:lstStyle/>
          <a:p>
            <a:r>
              <a:rPr lang="en-GB" sz="2800" dirty="0"/>
              <a:t>Resources for Communities</a:t>
            </a:r>
          </a:p>
        </p:txBody>
      </p:sp>
      <p:sp>
        <p:nvSpPr>
          <p:cNvPr id="3" name="Content Placeholder 2">
            <a:extLst>
              <a:ext uri="{FF2B5EF4-FFF2-40B4-BE49-F238E27FC236}">
                <a16:creationId xmlns:a16="http://schemas.microsoft.com/office/drawing/2014/main" id="{7245D4D9-1CA7-49C0-8A52-3B16E57378B9}"/>
              </a:ext>
            </a:extLst>
          </p:cNvPr>
          <p:cNvSpPr>
            <a:spLocks noGrp="1"/>
          </p:cNvSpPr>
          <p:nvPr>
            <p:ph sz="half" idx="1"/>
          </p:nvPr>
        </p:nvSpPr>
        <p:spPr>
          <a:xfrm>
            <a:off x="1626960" y="1036674"/>
            <a:ext cx="4313883" cy="4552413"/>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8" name="Picture 7">
            <a:extLst>
              <a:ext uri="{FF2B5EF4-FFF2-40B4-BE49-F238E27FC236}">
                <a16:creationId xmlns:a16="http://schemas.microsoft.com/office/drawing/2014/main" id="{81F0C04B-98C1-46EF-B54A-8D79136FC23B}"/>
              </a:ext>
            </a:extLst>
          </p:cNvPr>
          <p:cNvPicPr>
            <a:picLocks noChangeAspect="1"/>
          </p:cNvPicPr>
          <p:nvPr/>
        </p:nvPicPr>
        <p:blipFill rotWithShape="1">
          <a:blip r:embed="rId4"/>
          <a:srcRect t="-5915" r="27908" b="5915"/>
          <a:stretch/>
        </p:blipFill>
        <p:spPr>
          <a:xfrm>
            <a:off x="1913802" y="683700"/>
            <a:ext cx="4322324" cy="4431959"/>
          </a:xfrm>
          <a:prstGeom prst="rect">
            <a:avLst/>
          </a:prstGeom>
        </p:spPr>
      </p:pic>
      <p:pic>
        <p:nvPicPr>
          <p:cNvPr id="10" name="Picture 9">
            <a:extLst>
              <a:ext uri="{FF2B5EF4-FFF2-40B4-BE49-F238E27FC236}">
                <a16:creationId xmlns:a16="http://schemas.microsoft.com/office/drawing/2014/main" id="{1CAB8F80-7049-41F2-BD9A-A4FA5F7EBCD7}"/>
              </a:ext>
            </a:extLst>
          </p:cNvPr>
          <p:cNvPicPr>
            <a:picLocks noChangeAspect="1"/>
          </p:cNvPicPr>
          <p:nvPr/>
        </p:nvPicPr>
        <p:blipFill>
          <a:blip r:embed="rId5"/>
          <a:stretch>
            <a:fillRect/>
          </a:stretch>
        </p:blipFill>
        <p:spPr>
          <a:xfrm>
            <a:off x="6531410" y="752844"/>
            <a:ext cx="3788629" cy="1132910"/>
          </a:xfrm>
          <a:prstGeom prst="rect">
            <a:avLst/>
          </a:prstGeom>
        </p:spPr>
      </p:pic>
      <p:pic>
        <p:nvPicPr>
          <p:cNvPr id="12" name="Picture 11">
            <a:extLst>
              <a:ext uri="{FF2B5EF4-FFF2-40B4-BE49-F238E27FC236}">
                <a16:creationId xmlns:a16="http://schemas.microsoft.com/office/drawing/2014/main" id="{A9048CCD-11E8-45B1-B2AC-129769BA5379}"/>
              </a:ext>
            </a:extLst>
          </p:cNvPr>
          <p:cNvPicPr>
            <a:picLocks noChangeAspect="1"/>
          </p:cNvPicPr>
          <p:nvPr/>
        </p:nvPicPr>
        <p:blipFill>
          <a:blip r:embed="rId6"/>
          <a:stretch>
            <a:fillRect/>
          </a:stretch>
        </p:blipFill>
        <p:spPr>
          <a:xfrm>
            <a:off x="6531410" y="1933743"/>
            <a:ext cx="3824515" cy="2030298"/>
          </a:xfrm>
          <a:prstGeom prst="rect">
            <a:avLst/>
          </a:prstGeom>
        </p:spPr>
      </p:pic>
      <p:pic>
        <p:nvPicPr>
          <p:cNvPr id="14" name="Picture 13">
            <a:extLst>
              <a:ext uri="{FF2B5EF4-FFF2-40B4-BE49-F238E27FC236}">
                <a16:creationId xmlns:a16="http://schemas.microsoft.com/office/drawing/2014/main" id="{5D9616E9-1453-4302-B8B5-E13760E0A14D}"/>
              </a:ext>
            </a:extLst>
          </p:cNvPr>
          <p:cNvPicPr>
            <a:picLocks noChangeAspect="1"/>
          </p:cNvPicPr>
          <p:nvPr/>
        </p:nvPicPr>
        <p:blipFill>
          <a:blip r:embed="rId7"/>
          <a:stretch>
            <a:fillRect/>
          </a:stretch>
        </p:blipFill>
        <p:spPr>
          <a:xfrm>
            <a:off x="6531410" y="4048615"/>
            <a:ext cx="3824515" cy="1503430"/>
          </a:xfrm>
          <a:prstGeom prst="rect">
            <a:avLst/>
          </a:prstGeom>
        </p:spPr>
      </p:pic>
      <p:sp>
        <p:nvSpPr>
          <p:cNvPr id="11" name="TextBox 10">
            <a:extLst>
              <a:ext uri="{FF2B5EF4-FFF2-40B4-BE49-F238E27FC236}">
                <a16:creationId xmlns:a16="http://schemas.microsoft.com/office/drawing/2014/main" id="{E0E3276A-9931-0F75-6E7E-84764A6D5DF2}"/>
              </a:ext>
            </a:extLst>
          </p:cNvPr>
          <p:cNvSpPr txBox="1"/>
          <p:nvPr/>
        </p:nvSpPr>
        <p:spPr>
          <a:xfrm>
            <a:off x="4218904" y="6078768"/>
            <a:ext cx="6346137" cy="369332"/>
          </a:xfrm>
          <a:prstGeom prst="rect">
            <a:avLst/>
          </a:prstGeom>
          <a:noFill/>
        </p:spPr>
        <p:txBody>
          <a:bodyPr wrap="square">
            <a:spAutoFit/>
          </a:bodyPr>
          <a:lstStyle/>
          <a:p>
            <a:r>
              <a:rPr lang="en-GB" dirty="0">
                <a:solidFill>
                  <a:prstClr val="white"/>
                </a:solidFill>
                <a:latin typeface="Calibri"/>
              </a:rPr>
              <a:t>https://www.wildoxfordshire.org.uk/communities/resources/</a:t>
            </a:r>
          </a:p>
        </p:txBody>
      </p:sp>
    </p:spTree>
    <p:extLst>
      <p:ext uri="{BB962C8B-B14F-4D97-AF65-F5344CB8AC3E}">
        <p14:creationId xmlns:p14="http://schemas.microsoft.com/office/powerpoint/2010/main" val="208437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28625" indent="-428625">
              <a:buFont typeface="Arial" panose="020B0604020202020204" pitchFamily="34" charset="0"/>
              <a:buChar char="•"/>
            </a:pPr>
            <a:br>
              <a:rPr lang="en-GB" b="1" dirty="0"/>
            </a:br>
            <a:br>
              <a:rPr lang="en-GB" b="1" dirty="0"/>
            </a:br>
            <a:br>
              <a:rPr lang="en-GB" b="1" dirty="0"/>
            </a:br>
            <a:br>
              <a:rPr lang="en-GB" b="1" dirty="0"/>
            </a:br>
            <a:br>
              <a:rPr lang="en-GB" b="1" dirty="0"/>
            </a:br>
            <a:br>
              <a:rPr lang="en-GB" b="1" dirty="0"/>
            </a:br>
            <a:br>
              <a:rPr lang="en-GB" b="1" dirty="0"/>
            </a:br>
            <a:br>
              <a:rPr lang="en-GB" b="1" dirty="0"/>
            </a:br>
            <a:endParaRPr lang="en-GB" dirty="0"/>
          </a:p>
        </p:txBody>
      </p:sp>
      <p:sp>
        <p:nvSpPr>
          <p:cNvPr id="3" name="Content Placeholder 2"/>
          <p:cNvSpPr>
            <a:spLocks noGrp="1"/>
          </p:cNvSpPr>
          <p:nvPr>
            <p:ph type="body" idx="1"/>
          </p:nvPr>
        </p:nvSpPr>
        <p:spPr/>
        <p:txBody>
          <a:bodyPr>
            <a:normAutofit/>
          </a:bodyPr>
          <a:lstStyle/>
          <a:p>
            <a:endParaRPr lang="en-GB" dirty="0"/>
          </a:p>
          <a:p>
            <a:endParaRPr lang="en-GB" dirty="0"/>
          </a:p>
        </p:txBody>
      </p:sp>
      <p:pic>
        <p:nvPicPr>
          <p:cNvPr id="10" name="Content Placeholder 8">
            <a:extLst>
              <a:ext uri="{FF2B5EF4-FFF2-40B4-BE49-F238E27FC236}">
                <a16:creationId xmlns:a16="http://schemas.microsoft.com/office/drawing/2014/main" id="{3016CAF8-93B3-43A3-A510-DA7967B44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623" y="5732856"/>
            <a:ext cx="2499627" cy="667652"/>
          </a:xfrm>
          <a:prstGeom prst="rect">
            <a:avLst/>
          </a:prstGeom>
          <a:noFill/>
        </p:spPr>
      </p:pic>
      <p:sp>
        <p:nvSpPr>
          <p:cNvPr id="7" name="TextBox 6">
            <a:extLst>
              <a:ext uri="{FF2B5EF4-FFF2-40B4-BE49-F238E27FC236}">
                <a16:creationId xmlns:a16="http://schemas.microsoft.com/office/drawing/2014/main" id="{45CDD1F2-9AE3-A40E-AB12-7F3A414ED934}"/>
              </a:ext>
            </a:extLst>
          </p:cNvPr>
          <p:cNvSpPr txBox="1"/>
          <p:nvPr/>
        </p:nvSpPr>
        <p:spPr>
          <a:xfrm>
            <a:off x="2618016" y="315749"/>
            <a:ext cx="6955971" cy="4524315"/>
          </a:xfrm>
          <a:prstGeom prst="rect">
            <a:avLst/>
          </a:prstGeom>
          <a:noFill/>
        </p:spPr>
        <p:txBody>
          <a:bodyPr wrap="square">
            <a:spAutoFit/>
          </a:bodyPr>
          <a:lstStyle/>
          <a:p>
            <a:pPr algn="ctr" defTabSz="685800">
              <a:defRPr/>
            </a:pPr>
            <a:r>
              <a:rPr lang="en-GB" sz="4500" b="1" dirty="0">
                <a:ln w="0">
                  <a:solidFill>
                    <a:srgbClr val="4472C4"/>
                  </a:solidFill>
                </a:ln>
                <a:solidFill>
                  <a:srgbClr val="4472C4"/>
                </a:solidFill>
                <a:effectLst>
                  <a:outerShdw blurRad="38100" dist="25400" dir="5400000" algn="ctr" rotWithShape="0">
                    <a:srgbClr val="6E747A">
                      <a:alpha val="43000"/>
                    </a:srgbClr>
                  </a:outerShdw>
                </a:effectLst>
                <a:latin typeface="Calibri" panose="020F0502020204030204"/>
              </a:rPr>
              <a:t>Community-led stewardship</a:t>
            </a:r>
            <a:endParaRPr lang="en-GB" sz="4500" b="1" dirty="0">
              <a:ln w="0">
                <a:solidFill>
                  <a:srgbClr val="4472C4"/>
                </a:solidFill>
              </a:ln>
              <a:solidFill>
                <a:prstClr val="black"/>
              </a:solidFill>
              <a:latin typeface="Calibri" panose="020F0502020204030204"/>
            </a:endParaRPr>
          </a:p>
          <a:p>
            <a:pPr algn="ctr" defTabSz="685800">
              <a:defRPr/>
            </a:pPr>
            <a:endParaRPr lang="en-GB" sz="3000" b="1" dirty="0">
              <a:solidFill>
                <a:prstClr val="black"/>
              </a:solidFill>
              <a:latin typeface="Calibri" panose="020F0502020204030204"/>
            </a:endParaRPr>
          </a:p>
          <a:p>
            <a:pPr algn="ctr" defTabSz="685800">
              <a:defRPr/>
            </a:pPr>
            <a:r>
              <a:rPr lang="en-GB" sz="2700" b="1" dirty="0">
                <a:solidFill>
                  <a:prstClr val="black"/>
                </a:solidFill>
                <a:latin typeface="Calibri" panose="020F0502020204030204"/>
              </a:rPr>
              <a:t>Why does it need to be community-led? </a:t>
            </a:r>
          </a:p>
          <a:p>
            <a:pPr algn="ctr" defTabSz="685800">
              <a:defRPr/>
            </a:pPr>
            <a:r>
              <a:rPr lang="en-GB" sz="2700" b="1" dirty="0">
                <a:solidFill>
                  <a:prstClr val="black"/>
                </a:solidFill>
                <a:latin typeface="Calibri" panose="020F0502020204030204"/>
              </a:rPr>
              <a:t>Why is it important to us?</a:t>
            </a:r>
          </a:p>
          <a:p>
            <a:pPr algn="ctr" defTabSz="685800">
              <a:defRPr/>
            </a:pPr>
            <a:endParaRPr lang="en-GB" sz="2700" dirty="0">
              <a:solidFill>
                <a:prstClr val="black"/>
              </a:solidFill>
              <a:latin typeface="Calibri" panose="020F0502020204030204"/>
            </a:endParaRPr>
          </a:p>
          <a:p>
            <a:pPr marL="428625" indent="-428625" defTabSz="685800">
              <a:buFont typeface="Arial" panose="020B0604020202020204" pitchFamily="34" charset="0"/>
              <a:buChar char="•"/>
              <a:defRPr/>
            </a:pPr>
            <a:r>
              <a:rPr lang="en-GB" sz="2100" dirty="0">
                <a:solidFill>
                  <a:prstClr val="black"/>
                </a:solidFill>
                <a:latin typeface="Calibri" panose="020F0502020204030204"/>
              </a:rPr>
              <a:t>We have influence on the things that matter to us.</a:t>
            </a:r>
          </a:p>
          <a:p>
            <a:pPr marL="428625" indent="-428625" defTabSz="685800">
              <a:buFont typeface="Arial" panose="020B0604020202020204" pitchFamily="34" charset="0"/>
              <a:buChar char="•"/>
              <a:defRPr/>
            </a:pPr>
            <a:r>
              <a:rPr lang="en-GB" sz="2100" dirty="0">
                <a:solidFill>
                  <a:prstClr val="black"/>
                </a:solidFill>
                <a:latin typeface="Calibri" panose="020F0502020204030204"/>
              </a:rPr>
              <a:t>A greater sense of belonging and ownership – a better chance of sustainability. </a:t>
            </a:r>
          </a:p>
          <a:p>
            <a:pPr marL="428625" indent="-428625" defTabSz="685800">
              <a:buFont typeface="Arial" panose="020B0604020202020204" pitchFamily="34" charset="0"/>
              <a:buChar char="•"/>
              <a:defRPr/>
            </a:pPr>
            <a:r>
              <a:rPr lang="en-GB" sz="2100" dirty="0">
                <a:solidFill>
                  <a:prstClr val="black"/>
                </a:solidFill>
                <a:latin typeface="Calibri" panose="020F0502020204030204"/>
              </a:rPr>
              <a:t>Wider health and wellbeing impacts.</a:t>
            </a:r>
          </a:p>
          <a:p>
            <a:pPr marL="428625" indent="-428625" defTabSz="685800">
              <a:buFont typeface="Arial" panose="020B0604020202020204" pitchFamily="34" charset="0"/>
              <a:buChar char="•"/>
              <a:defRPr/>
            </a:pPr>
            <a:r>
              <a:rPr lang="en-GB" sz="2100" dirty="0">
                <a:solidFill>
                  <a:prstClr val="black"/>
                </a:solidFill>
                <a:latin typeface="Calibri" panose="020F0502020204030204"/>
              </a:rPr>
              <a:t>Stewarding our environment.</a:t>
            </a:r>
            <a:br>
              <a:rPr lang="en-GB" sz="2700" dirty="0">
                <a:solidFill>
                  <a:prstClr val="black"/>
                </a:solidFill>
                <a:latin typeface="Calibri" panose="020F0502020204030204"/>
              </a:rPr>
            </a:br>
            <a:endParaRPr lang="en-GB" sz="27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BAEA0220-9062-7FD7-CFB3-1399FAF03883}"/>
              </a:ext>
            </a:extLst>
          </p:cNvPr>
          <p:cNvPicPr>
            <a:picLocks noChangeAspect="1"/>
          </p:cNvPicPr>
          <p:nvPr/>
        </p:nvPicPr>
        <p:blipFill>
          <a:blip r:embed="rId4"/>
          <a:stretch>
            <a:fillRect/>
          </a:stretch>
        </p:blipFill>
        <p:spPr>
          <a:xfrm>
            <a:off x="6962900" y="4219602"/>
            <a:ext cx="3180407" cy="2180625"/>
          </a:xfrm>
          <a:prstGeom prst="rect">
            <a:avLst/>
          </a:prstGeom>
        </p:spPr>
      </p:pic>
    </p:spTree>
    <p:extLst>
      <p:ext uri="{BB962C8B-B14F-4D97-AF65-F5344CB8AC3E}">
        <p14:creationId xmlns:p14="http://schemas.microsoft.com/office/powerpoint/2010/main" val="1859119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122E-5681-B3C8-7BE9-8D2212EEA002}"/>
              </a:ext>
            </a:extLst>
          </p:cNvPr>
          <p:cNvSpPr>
            <a:spLocks noGrp="1"/>
          </p:cNvSpPr>
          <p:nvPr>
            <p:ph type="title"/>
          </p:nvPr>
        </p:nvSpPr>
        <p:spPr>
          <a:xfrm>
            <a:off x="2152650" y="171969"/>
            <a:ext cx="7886700" cy="687130"/>
          </a:xfrm>
        </p:spPr>
        <p:txBody>
          <a:bodyPr>
            <a:normAutofit/>
          </a:bodyPr>
          <a:lstStyle/>
          <a:p>
            <a:r>
              <a:rPr lang="en-GB" sz="2800" dirty="0"/>
              <a:t>Examples from communities across Oxfordshire…</a:t>
            </a:r>
          </a:p>
        </p:txBody>
      </p:sp>
      <p:sp>
        <p:nvSpPr>
          <p:cNvPr id="3" name="Content Placeholder 2">
            <a:extLst>
              <a:ext uri="{FF2B5EF4-FFF2-40B4-BE49-F238E27FC236}">
                <a16:creationId xmlns:a16="http://schemas.microsoft.com/office/drawing/2014/main" id="{4ECB111A-B6AB-31EB-90FD-6351B3515105}"/>
              </a:ext>
            </a:extLst>
          </p:cNvPr>
          <p:cNvSpPr>
            <a:spLocks noGrp="1"/>
          </p:cNvSpPr>
          <p:nvPr>
            <p:ph sz="half" idx="1"/>
          </p:nvPr>
        </p:nvSpPr>
        <p:spPr>
          <a:xfrm>
            <a:off x="1922159" y="1061960"/>
            <a:ext cx="3886200" cy="2367040"/>
          </a:xfrm>
        </p:spPr>
        <p:txBody>
          <a:bodyPr>
            <a:normAutofit/>
          </a:bodyPr>
          <a:lstStyle/>
          <a:p>
            <a:pPr marL="0" indent="0">
              <a:buNone/>
            </a:pPr>
            <a:r>
              <a:rPr lang="en-US" sz="2000" dirty="0">
                <a:solidFill>
                  <a:srgbClr val="333333"/>
                </a:solidFill>
                <a:latin typeface="Calibri" panose="020F0502020204030204" pitchFamily="34" charset="0"/>
                <a:ea typeface="Calibri" panose="020F0502020204030204" pitchFamily="34" charset="0"/>
                <a:cs typeface="Calibri" panose="020F0502020204030204" pitchFamily="34" charset="0"/>
              </a:rPr>
              <a:t>The floral diversity of nine Road Verge Nature Reserves and green spaces in West Oxfordshire have been enhanced through </a:t>
            </a:r>
            <a:r>
              <a:rPr lang="en-US" sz="2000" dirty="0">
                <a:solidFill>
                  <a:srgbClr val="719440"/>
                </a:solidFill>
                <a:latin typeface="Calibri" panose="020F0502020204030204" pitchFamily="34" charset="0"/>
                <a:ea typeface="Calibri" panose="020F0502020204030204" pitchFamily="34" charset="0"/>
                <a:cs typeface="Calibri" panose="020F0502020204030204" pitchFamily="34" charset="0"/>
                <a:hlinkClick r:id="rId3"/>
              </a:rPr>
              <a:t>Wychwood’s Suck Seed &amp; Sow Project</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1DFBF7-FCD9-8767-45B4-F41C47212F4B}"/>
              </a:ext>
            </a:extLst>
          </p:cNvPr>
          <p:cNvPicPr>
            <a:picLocks noChangeAspect="1"/>
          </p:cNvPicPr>
          <p:nvPr/>
        </p:nvPicPr>
        <p:blipFill>
          <a:blip r:embed="rId4"/>
          <a:stretch>
            <a:fillRect/>
          </a:stretch>
        </p:blipFill>
        <p:spPr>
          <a:xfrm>
            <a:off x="6153151" y="5955982"/>
            <a:ext cx="4230991" cy="249958"/>
          </a:xfrm>
          <a:prstGeom prst="rect">
            <a:avLst/>
          </a:prstGeom>
        </p:spPr>
      </p:pic>
      <p:pic>
        <p:nvPicPr>
          <p:cNvPr id="7" name="Picture 6">
            <a:extLst>
              <a:ext uri="{FF2B5EF4-FFF2-40B4-BE49-F238E27FC236}">
                <a16:creationId xmlns:a16="http://schemas.microsoft.com/office/drawing/2014/main" id="{700D598F-D3AD-1B0A-D0BD-1F925FE90DAE}"/>
              </a:ext>
            </a:extLst>
          </p:cNvPr>
          <p:cNvPicPr>
            <a:picLocks noChangeAspect="1"/>
          </p:cNvPicPr>
          <p:nvPr/>
        </p:nvPicPr>
        <p:blipFill rotWithShape="1">
          <a:blip r:embed="rId5"/>
          <a:srcRect t="5627"/>
          <a:stretch/>
        </p:blipFill>
        <p:spPr>
          <a:xfrm>
            <a:off x="5922659" y="974966"/>
            <a:ext cx="4461482" cy="2529153"/>
          </a:xfrm>
          <a:prstGeom prst="rect">
            <a:avLst/>
          </a:prstGeom>
        </p:spPr>
      </p:pic>
      <p:sp>
        <p:nvSpPr>
          <p:cNvPr id="9" name="TextBox 8">
            <a:extLst>
              <a:ext uri="{FF2B5EF4-FFF2-40B4-BE49-F238E27FC236}">
                <a16:creationId xmlns:a16="http://schemas.microsoft.com/office/drawing/2014/main" id="{626429EF-3B3B-592D-E92D-2A3559F6B043}"/>
              </a:ext>
            </a:extLst>
          </p:cNvPr>
          <p:cNvSpPr txBox="1"/>
          <p:nvPr/>
        </p:nvSpPr>
        <p:spPr>
          <a:xfrm>
            <a:off x="1807858" y="3735851"/>
            <a:ext cx="5151027" cy="1938992"/>
          </a:xfrm>
          <a:prstGeom prst="rect">
            <a:avLst/>
          </a:prstGeom>
          <a:noFill/>
        </p:spPr>
        <p:txBody>
          <a:bodyPr wrap="square">
            <a:spAutoFit/>
          </a:bodyPr>
          <a:lstStyle/>
          <a:p>
            <a:r>
              <a:rPr lang="en-US" sz="2000" dirty="0">
                <a:solidFill>
                  <a:srgbClr val="719440"/>
                </a:solidFill>
                <a:latin typeface="Calibri"/>
                <a:hlinkClick r:id="rId3"/>
              </a:rPr>
              <a:t>‍</a:t>
            </a:r>
            <a:r>
              <a:rPr lang="en-US" sz="2000" dirty="0">
                <a:solidFill>
                  <a:srgbClr val="719440"/>
                </a:solidFill>
                <a:latin typeface="Calibri"/>
                <a:hlinkClick r:id="rId6"/>
              </a:rPr>
              <a:t>SS Mary &amp; John Churchyard</a:t>
            </a:r>
            <a:r>
              <a:rPr lang="en-US" sz="2000" dirty="0">
                <a:solidFill>
                  <a:srgbClr val="333333"/>
                </a:solidFill>
                <a:latin typeface="Calibri"/>
              </a:rPr>
              <a:t> in Cowley is managed for people and wildlife through weekly volunteer working sessions. The churchyard supports a wide range of wildlife, providing it with a stepping-stone across the urban landscape.</a:t>
            </a:r>
            <a:endParaRPr lang="en-GB" sz="2000" dirty="0">
              <a:solidFill>
                <a:prstClr val="black"/>
              </a:solidFill>
              <a:latin typeface="Calibri"/>
            </a:endParaRPr>
          </a:p>
        </p:txBody>
      </p:sp>
      <p:pic>
        <p:nvPicPr>
          <p:cNvPr id="11" name="Picture 10">
            <a:extLst>
              <a:ext uri="{FF2B5EF4-FFF2-40B4-BE49-F238E27FC236}">
                <a16:creationId xmlns:a16="http://schemas.microsoft.com/office/drawing/2014/main" id="{58D94112-54B2-28F5-5664-E3EF45F13615}"/>
              </a:ext>
            </a:extLst>
          </p:cNvPr>
          <p:cNvPicPr>
            <a:picLocks noChangeAspect="1"/>
          </p:cNvPicPr>
          <p:nvPr/>
        </p:nvPicPr>
        <p:blipFill>
          <a:blip r:embed="rId7"/>
          <a:stretch>
            <a:fillRect/>
          </a:stretch>
        </p:blipFill>
        <p:spPr>
          <a:xfrm>
            <a:off x="6958886" y="3785257"/>
            <a:ext cx="2810009" cy="1939198"/>
          </a:xfrm>
          <a:prstGeom prst="rect">
            <a:avLst/>
          </a:prstGeom>
        </p:spPr>
      </p:pic>
    </p:spTree>
    <p:extLst>
      <p:ext uri="{BB962C8B-B14F-4D97-AF65-F5344CB8AC3E}">
        <p14:creationId xmlns:p14="http://schemas.microsoft.com/office/powerpoint/2010/main" val="347530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122E-5681-B3C8-7BE9-8D2212EEA002}"/>
              </a:ext>
            </a:extLst>
          </p:cNvPr>
          <p:cNvSpPr>
            <a:spLocks noGrp="1"/>
          </p:cNvSpPr>
          <p:nvPr>
            <p:ph type="title"/>
          </p:nvPr>
        </p:nvSpPr>
        <p:spPr>
          <a:xfrm>
            <a:off x="2152650" y="246197"/>
            <a:ext cx="7886700" cy="687130"/>
          </a:xfrm>
        </p:spPr>
        <p:txBody>
          <a:bodyPr>
            <a:normAutofit/>
          </a:bodyPr>
          <a:lstStyle/>
          <a:p>
            <a:r>
              <a:rPr lang="en-GB" sz="2800" dirty="0"/>
              <a:t>Examples from communities across Oxfordshire…</a:t>
            </a:r>
          </a:p>
        </p:txBody>
      </p:sp>
      <p:sp>
        <p:nvSpPr>
          <p:cNvPr id="3" name="Content Placeholder 2">
            <a:extLst>
              <a:ext uri="{FF2B5EF4-FFF2-40B4-BE49-F238E27FC236}">
                <a16:creationId xmlns:a16="http://schemas.microsoft.com/office/drawing/2014/main" id="{4ECB111A-B6AB-31EB-90FD-6351B3515105}"/>
              </a:ext>
            </a:extLst>
          </p:cNvPr>
          <p:cNvSpPr>
            <a:spLocks noGrp="1"/>
          </p:cNvSpPr>
          <p:nvPr>
            <p:ph sz="half" idx="1"/>
          </p:nvPr>
        </p:nvSpPr>
        <p:spPr>
          <a:xfrm>
            <a:off x="1922159" y="1061960"/>
            <a:ext cx="3886200" cy="2367040"/>
          </a:xfrm>
        </p:spPr>
        <p:txBody>
          <a:bodyPr>
            <a:normAutofit/>
          </a:bodyPr>
          <a:lstStyle/>
          <a:p>
            <a:pPr marL="0" indent="0">
              <a:buNone/>
            </a:pPr>
            <a:r>
              <a:rPr lang="en-US" sz="2000" dirty="0">
                <a:solidFill>
                  <a:srgbClr val="333333"/>
                </a:solidFill>
              </a:rPr>
              <a:t>‍</a:t>
            </a:r>
            <a:r>
              <a:rPr lang="en-US" sz="2000" dirty="0">
                <a:solidFill>
                  <a:srgbClr val="719440"/>
                </a:solidFill>
                <a:hlinkClick r:id="rId3"/>
              </a:rPr>
              <a:t>Horspath Conservation Area</a:t>
            </a:r>
            <a:r>
              <a:rPr lang="en-US" sz="2000" dirty="0">
                <a:solidFill>
                  <a:srgbClr val="333333"/>
                </a:solidFill>
              </a:rPr>
              <a:t>, is a Local Wildlife Site is established in the disused railway cutting and managed by volunteers.</a:t>
            </a:r>
            <a:endParaRPr lang="en-GB" sz="20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1DFBF7-FCD9-8767-45B4-F41C47212F4B}"/>
              </a:ext>
            </a:extLst>
          </p:cNvPr>
          <p:cNvPicPr>
            <a:picLocks noChangeAspect="1"/>
          </p:cNvPicPr>
          <p:nvPr/>
        </p:nvPicPr>
        <p:blipFill>
          <a:blip r:embed="rId4"/>
          <a:stretch>
            <a:fillRect/>
          </a:stretch>
        </p:blipFill>
        <p:spPr>
          <a:xfrm>
            <a:off x="6153151" y="5955982"/>
            <a:ext cx="4230991" cy="249958"/>
          </a:xfrm>
          <a:prstGeom prst="rect">
            <a:avLst/>
          </a:prstGeom>
        </p:spPr>
      </p:pic>
      <p:sp>
        <p:nvSpPr>
          <p:cNvPr id="9" name="TextBox 8">
            <a:extLst>
              <a:ext uri="{FF2B5EF4-FFF2-40B4-BE49-F238E27FC236}">
                <a16:creationId xmlns:a16="http://schemas.microsoft.com/office/drawing/2014/main" id="{626429EF-3B3B-592D-E92D-2A3559F6B043}"/>
              </a:ext>
            </a:extLst>
          </p:cNvPr>
          <p:cNvSpPr txBox="1"/>
          <p:nvPr/>
        </p:nvSpPr>
        <p:spPr>
          <a:xfrm>
            <a:off x="5548366" y="4373398"/>
            <a:ext cx="4000502" cy="1323439"/>
          </a:xfrm>
          <a:prstGeom prst="rect">
            <a:avLst/>
          </a:prstGeom>
          <a:noFill/>
        </p:spPr>
        <p:txBody>
          <a:bodyPr wrap="square">
            <a:spAutoFit/>
          </a:bodyPr>
          <a:lstStyle/>
          <a:p>
            <a:r>
              <a:rPr lang="en-US" sz="2000" dirty="0">
                <a:solidFill>
                  <a:srgbClr val="333333"/>
                </a:solidFill>
                <a:latin typeface="Calibri"/>
              </a:rPr>
              <a:t>‍</a:t>
            </a:r>
            <a:r>
              <a:rPr lang="en-US" sz="2000" dirty="0">
                <a:solidFill>
                  <a:srgbClr val="719440"/>
                </a:solidFill>
                <a:latin typeface="Calibri"/>
                <a:hlinkClick r:id="rId5"/>
              </a:rPr>
              <a:t>Friends of Lye Valley</a:t>
            </a:r>
            <a:r>
              <a:rPr lang="en-US" sz="2000" dirty="0">
                <a:solidFill>
                  <a:srgbClr val="333333"/>
                </a:solidFill>
                <a:latin typeface="Calibri"/>
              </a:rPr>
              <a:t>, work to protect and preserve this internationally important SSSI for wildlife in the Headington area.</a:t>
            </a:r>
            <a:endParaRPr lang="en-GB" sz="2000" dirty="0">
              <a:solidFill>
                <a:prstClr val="black"/>
              </a:solidFill>
              <a:latin typeface="Calibri"/>
            </a:endParaRPr>
          </a:p>
        </p:txBody>
      </p:sp>
      <p:pic>
        <p:nvPicPr>
          <p:cNvPr id="10" name="Picture 9">
            <a:extLst>
              <a:ext uri="{FF2B5EF4-FFF2-40B4-BE49-F238E27FC236}">
                <a16:creationId xmlns:a16="http://schemas.microsoft.com/office/drawing/2014/main" id="{D3891D17-413E-8F95-9CFF-FF8A1322E1C3}"/>
              </a:ext>
            </a:extLst>
          </p:cNvPr>
          <p:cNvPicPr>
            <a:picLocks noChangeAspect="1"/>
          </p:cNvPicPr>
          <p:nvPr/>
        </p:nvPicPr>
        <p:blipFill rotWithShape="1">
          <a:blip r:embed="rId6"/>
          <a:srcRect t="6658"/>
          <a:stretch/>
        </p:blipFill>
        <p:spPr>
          <a:xfrm>
            <a:off x="1762494" y="3354029"/>
            <a:ext cx="3662241" cy="2367040"/>
          </a:xfrm>
          <a:prstGeom prst="rect">
            <a:avLst/>
          </a:prstGeom>
        </p:spPr>
      </p:pic>
      <p:pic>
        <p:nvPicPr>
          <p:cNvPr id="13" name="Picture 12">
            <a:extLst>
              <a:ext uri="{FF2B5EF4-FFF2-40B4-BE49-F238E27FC236}">
                <a16:creationId xmlns:a16="http://schemas.microsoft.com/office/drawing/2014/main" id="{0A575122-1DF8-2FD3-E6C0-EFAA193A6D26}"/>
              </a:ext>
            </a:extLst>
          </p:cNvPr>
          <p:cNvPicPr>
            <a:picLocks noChangeAspect="1"/>
          </p:cNvPicPr>
          <p:nvPr/>
        </p:nvPicPr>
        <p:blipFill>
          <a:blip r:embed="rId7"/>
          <a:stretch>
            <a:fillRect/>
          </a:stretch>
        </p:blipFill>
        <p:spPr>
          <a:xfrm>
            <a:off x="5754478" y="1007057"/>
            <a:ext cx="4182059" cy="2476846"/>
          </a:xfrm>
          <a:prstGeom prst="rect">
            <a:avLst/>
          </a:prstGeom>
        </p:spPr>
      </p:pic>
    </p:spTree>
    <p:extLst>
      <p:ext uri="{BB962C8B-B14F-4D97-AF65-F5344CB8AC3E}">
        <p14:creationId xmlns:p14="http://schemas.microsoft.com/office/powerpoint/2010/main" val="4027234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122E-5681-B3C8-7BE9-8D2212EEA002}"/>
              </a:ext>
            </a:extLst>
          </p:cNvPr>
          <p:cNvSpPr>
            <a:spLocks noGrp="1"/>
          </p:cNvSpPr>
          <p:nvPr>
            <p:ph type="title"/>
          </p:nvPr>
        </p:nvSpPr>
        <p:spPr>
          <a:xfrm>
            <a:off x="2209800" y="166077"/>
            <a:ext cx="7886700" cy="687130"/>
          </a:xfrm>
        </p:spPr>
        <p:txBody>
          <a:bodyPr>
            <a:normAutofit/>
          </a:bodyPr>
          <a:lstStyle/>
          <a:p>
            <a:r>
              <a:rPr lang="en-GB" sz="2800" dirty="0"/>
              <a:t>Examples from communities across Oxfordshire…</a:t>
            </a:r>
          </a:p>
        </p:txBody>
      </p:sp>
      <p:sp>
        <p:nvSpPr>
          <p:cNvPr id="3" name="Content Placeholder 2">
            <a:extLst>
              <a:ext uri="{FF2B5EF4-FFF2-40B4-BE49-F238E27FC236}">
                <a16:creationId xmlns:a16="http://schemas.microsoft.com/office/drawing/2014/main" id="{4ECB111A-B6AB-31EB-90FD-6351B3515105}"/>
              </a:ext>
            </a:extLst>
          </p:cNvPr>
          <p:cNvSpPr>
            <a:spLocks noGrp="1"/>
          </p:cNvSpPr>
          <p:nvPr>
            <p:ph sz="half" idx="1"/>
          </p:nvPr>
        </p:nvSpPr>
        <p:spPr>
          <a:xfrm>
            <a:off x="1960797" y="983648"/>
            <a:ext cx="3886200" cy="2367040"/>
          </a:xfrm>
        </p:spPr>
        <p:txBody>
          <a:bodyPr>
            <a:noAutofit/>
          </a:bodyPr>
          <a:lstStyle/>
          <a:p>
            <a:pPr marL="0" indent="0">
              <a:buNone/>
            </a:pPr>
            <a:r>
              <a:rPr lang="en-US" sz="2000" dirty="0">
                <a:solidFill>
                  <a:srgbClr val="333333"/>
                </a:solidFill>
              </a:rPr>
              <a:t>‍</a:t>
            </a:r>
            <a:r>
              <a:rPr lang="en-US" sz="2000" dirty="0">
                <a:solidFill>
                  <a:srgbClr val="719440"/>
                </a:solidFill>
                <a:hlinkClick r:id="rId3"/>
              </a:rPr>
              <a:t>Friends of Barton Fields</a:t>
            </a:r>
            <a:r>
              <a:rPr lang="en-US" sz="2000" dirty="0">
                <a:solidFill>
                  <a:srgbClr val="333333"/>
                </a:solidFill>
              </a:rPr>
              <a:t>, manage this grassland and marsh situated next to the Thames in Abingdon and monitor their progress by recording species. A former Oxford City rubbish tip Astons </a:t>
            </a:r>
            <a:r>
              <a:rPr lang="en-US" sz="2000" dirty="0" err="1">
                <a:solidFill>
                  <a:srgbClr val="333333"/>
                </a:solidFill>
              </a:rPr>
              <a:t>Eyot</a:t>
            </a:r>
            <a:r>
              <a:rPr lang="en-US" sz="2000" dirty="0">
                <a:solidFill>
                  <a:srgbClr val="333333"/>
                </a:solidFill>
              </a:rPr>
              <a:t> is now a mosaic of habitats: some woodland (both plantation &amp; self-generated) but most is open or scrubland.</a:t>
            </a:r>
            <a:endParaRPr lang="en-GB" sz="20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1DFBF7-FCD9-8767-45B4-F41C47212F4B}"/>
              </a:ext>
            </a:extLst>
          </p:cNvPr>
          <p:cNvPicPr>
            <a:picLocks noChangeAspect="1"/>
          </p:cNvPicPr>
          <p:nvPr/>
        </p:nvPicPr>
        <p:blipFill>
          <a:blip r:embed="rId4"/>
          <a:stretch>
            <a:fillRect/>
          </a:stretch>
        </p:blipFill>
        <p:spPr>
          <a:xfrm>
            <a:off x="6153151" y="5955982"/>
            <a:ext cx="4230991" cy="249958"/>
          </a:xfrm>
          <a:prstGeom prst="rect">
            <a:avLst/>
          </a:prstGeom>
        </p:spPr>
      </p:pic>
      <p:sp>
        <p:nvSpPr>
          <p:cNvPr id="9" name="TextBox 8">
            <a:extLst>
              <a:ext uri="{FF2B5EF4-FFF2-40B4-BE49-F238E27FC236}">
                <a16:creationId xmlns:a16="http://schemas.microsoft.com/office/drawing/2014/main" id="{626429EF-3B3B-592D-E92D-2A3559F6B043}"/>
              </a:ext>
            </a:extLst>
          </p:cNvPr>
          <p:cNvSpPr txBox="1"/>
          <p:nvPr/>
        </p:nvSpPr>
        <p:spPr>
          <a:xfrm>
            <a:off x="6680904" y="3611571"/>
            <a:ext cx="4000502" cy="2554545"/>
          </a:xfrm>
          <a:prstGeom prst="rect">
            <a:avLst/>
          </a:prstGeom>
          <a:noFill/>
        </p:spPr>
        <p:txBody>
          <a:bodyPr wrap="square">
            <a:spAutoFit/>
          </a:bodyPr>
          <a:lstStyle/>
          <a:p>
            <a:r>
              <a:rPr lang="en-US" sz="2000" dirty="0">
                <a:solidFill>
                  <a:srgbClr val="333333"/>
                </a:solidFill>
                <a:latin typeface="Calibri"/>
              </a:rPr>
              <a:t>‍</a:t>
            </a:r>
            <a:r>
              <a:rPr lang="en-US" sz="2000" dirty="0">
                <a:solidFill>
                  <a:srgbClr val="719440"/>
                </a:solidFill>
                <a:latin typeface="Calibri"/>
                <a:hlinkClick r:id="rId5"/>
              </a:rPr>
              <a:t>Friends of Astons </a:t>
            </a:r>
            <a:r>
              <a:rPr lang="en-US" sz="2000" dirty="0" err="1">
                <a:solidFill>
                  <a:srgbClr val="719440"/>
                </a:solidFill>
                <a:latin typeface="Calibri"/>
                <a:hlinkClick r:id="rId5"/>
              </a:rPr>
              <a:t>Eyot</a:t>
            </a:r>
            <a:r>
              <a:rPr lang="en-US" sz="2000" dirty="0">
                <a:solidFill>
                  <a:srgbClr val="333333"/>
                </a:solidFill>
                <a:latin typeface="Calibri"/>
              </a:rPr>
              <a:t> was formed in 2010 with a view to securing the </a:t>
            </a:r>
            <a:r>
              <a:rPr lang="en-US" sz="2000" dirty="0" err="1">
                <a:solidFill>
                  <a:srgbClr val="333333"/>
                </a:solidFill>
                <a:latin typeface="Calibri"/>
              </a:rPr>
              <a:t>Eyot’s</a:t>
            </a:r>
            <a:r>
              <a:rPr lang="en-US" sz="2000" dirty="0">
                <a:solidFill>
                  <a:srgbClr val="333333"/>
                </a:solidFill>
                <a:latin typeface="Calibri"/>
              </a:rPr>
              <a:t> future and avoiding both unsympathetic management and deterioration of the environment due to lack of any management at all.</a:t>
            </a:r>
            <a:br>
              <a:rPr lang="en-US" sz="1200" dirty="0">
                <a:solidFill>
                  <a:prstClr val="black"/>
                </a:solidFill>
                <a:latin typeface="Calibri" panose="020F0502020204030204"/>
              </a:rPr>
            </a:br>
            <a:endParaRPr lang="en-GB" sz="2000" dirty="0">
              <a:solidFill>
                <a:prstClr val="black"/>
              </a:solidFill>
              <a:latin typeface="Calibri"/>
            </a:endParaRPr>
          </a:p>
        </p:txBody>
      </p:sp>
      <p:pic>
        <p:nvPicPr>
          <p:cNvPr id="6" name="Picture 5">
            <a:extLst>
              <a:ext uri="{FF2B5EF4-FFF2-40B4-BE49-F238E27FC236}">
                <a16:creationId xmlns:a16="http://schemas.microsoft.com/office/drawing/2014/main" id="{BF371E3A-F811-90E9-5D02-9F987469E59C}"/>
              </a:ext>
            </a:extLst>
          </p:cNvPr>
          <p:cNvPicPr>
            <a:picLocks noChangeAspect="1"/>
          </p:cNvPicPr>
          <p:nvPr/>
        </p:nvPicPr>
        <p:blipFill>
          <a:blip r:embed="rId6"/>
          <a:stretch>
            <a:fillRect/>
          </a:stretch>
        </p:blipFill>
        <p:spPr>
          <a:xfrm>
            <a:off x="6096000" y="1092049"/>
            <a:ext cx="3052293" cy="2150241"/>
          </a:xfrm>
          <a:prstGeom prst="rect">
            <a:avLst/>
          </a:prstGeom>
        </p:spPr>
      </p:pic>
      <p:pic>
        <p:nvPicPr>
          <p:cNvPr id="12" name="Picture 11">
            <a:extLst>
              <a:ext uri="{FF2B5EF4-FFF2-40B4-BE49-F238E27FC236}">
                <a16:creationId xmlns:a16="http://schemas.microsoft.com/office/drawing/2014/main" id="{31BF75EC-5B64-5904-3AE4-7856C44F0068}"/>
              </a:ext>
            </a:extLst>
          </p:cNvPr>
          <p:cNvPicPr>
            <a:picLocks noChangeAspect="1"/>
          </p:cNvPicPr>
          <p:nvPr/>
        </p:nvPicPr>
        <p:blipFill>
          <a:blip r:embed="rId7"/>
          <a:stretch>
            <a:fillRect/>
          </a:stretch>
        </p:blipFill>
        <p:spPr>
          <a:xfrm>
            <a:off x="3249918" y="3611570"/>
            <a:ext cx="3430987" cy="2150242"/>
          </a:xfrm>
          <a:prstGeom prst="rect">
            <a:avLst/>
          </a:prstGeom>
        </p:spPr>
      </p:pic>
    </p:spTree>
    <p:extLst>
      <p:ext uri="{BB962C8B-B14F-4D97-AF65-F5344CB8AC3E}">
        <p14:creationId xmlns:p14="http://schemas.microsoft.com/office/powerpoint/2010/main" val="2736388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122E-5681-B3C8-7BE9-8D2212EEA002}"/>
              </a:ext>
            </a:extLst>
          </p:cNvPr>
          <p:cNvSpPr>
            <a:spLocks noGrp="1"/>
          </p:cNvSpPr>
          <p:nvPr>
            <p:ph type="title"/>
          </p:nvPr>
        </p:nvSpPr>
        <p:spPr>
          <a:xfrm>
            <a:off x="2209800" y="195163"/>
            <a:ext cx="7886700" cy="687130"/>
          </a:xfrm>
        </p:spPr>
        <p:txBody>
          <a:bodyPr>
            <a:normAutofit/>
          </a:bodyPr>
          <a:lstStyle/>
          <a:p>
            <a:r>
              <a:rPr lang="en-GB" sz="2800" dirty="0"/>
              <a:t>Examples from communities across Oxfordshire…</a:t>
            </a:r>
          </a:p>
        </p:txBody>
      </p:sp>
      <p:sp>
        <p:nvSpPr>
          <p:cNvPr id="3" name="Content Placeholder 2">
            <a:extLst>
              <a:ext uri="{FF2B5EF4-FFF2-40B4-BE49-F238E27FC236}">
                <a16:creationId xmlns:a16="http://schemas.microsoft.com/office/drawing/2014/main" id="{4ECB111A-B6AB-31EB-90FD-6351B3515105}"/>
              </a:ext>
            </a:extLst>
          </p:cNvPr>
          <p:cNvSpPr>
            <a:spLocks noGrp="1"/>
          </p:cNvSpPr>
          <p:nvPr>
            <p:ph sz="half" idx="1"/>
          </p:nvPr>
        </p:nvSpPr>
        <p:spPr>
          <a:xfrm>
            <a:off x="1960797" y="983648"/>
            <a:ext cx="4840927" cy="2627922"/>
          </a:xfrm>
        </p:spPr>
        <p:txBody>
          <a:bodyPr>
            <a:noAutofit/>
          </a:bodyPr>
          <a:lstStyle/>
          <a:p>
            <a:pPr marL="0" indent="0">
              <a:buNone/>
            </a:pPr>
            <a:r>
              <a:rPr lang="en-US" sz="2000" dirty="0">
                <a:solidFill>
                  <a:srgbClr val="333333"/>
                </a:solidFill>
              </a:rPr>
              <a:t>‍</a:t>
            </a:r>
            <a:r>
              <a:rPr lang="en-US" sz="2000" dirty="0">
                <a:solidFill>
                  <a:srgbClr val="719440"/>
                </a:solidFill>
                <a:hlinkClick r:id="rId3"/>
              </a:rPr>
              <a:t>Chipping Norton Bumblebee Project</a:t>
            </a:r>
            <a:r>
              <a:rPr lang="en-US" sz="2000" dirty="0">
                <a:solidFill>
                  <a:srgbClr val="333333"/>
                </a:solidFill>
              </a:rPr>
              <a:t> A local group identified several potential sites including Chipping Norton School, the cemetery, a garden </a:t>
            </a:r>
            <a:r>
              <a:rPr lang="en-US" sz="2000" dirty="0" err="1">
                <a:solidFill>
                  <a:srgbClr val="333333"/>
                </a:solidFill>
              </a:rPr>
              <a:t>centre</a:t>
            </a:r>
            <a:r>
              <a:rPr lang="en-US" sz="2000" dirty="0">
                <a:solidFill>
                  <a:srgbClr val="333333"/>
                </a:solidFill>
              </a:rPr>
              <a:t> and the recently opened health </a:t>
            </a:r>
            <a:r>
              <a:rPr lang="en-US" sz="2000" dirty="0" err="1">
                <a:solidFill>
                  <a:srgbClr val="333333"/>
                </a:solidFill>
              </a:rPr>
              <a:t>centre</a:t>
            </a:r>
            <a:r>
              <a:rPr lang="en-US" sz="2000" dirty="0">
                <a:solidFill>
                  <a:srgbClr val="333333"/>
                </a:solidFill>
              </a:rPr>
              <a:t> to be ‘improved’ by establishing wildflower grasslands and ‘bee-friendly’ herbaceous borders.</a:t>
            </a:r>
            <a:endParaRPr lang="en-GB" sz="20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1DFBF7-FCD9-8767-45B4-F41C47212F4B}"/>
              </a:ext>
            </a:extLst>
          </p:cNvPr>
          <p:cNvPicPr>
            <a:picLocks noChangeAspect="1"/>
          </p:cNvPicPr>
          <p:nvPr/>
        </p:nvPicPr>
        <p:blipFill>
          <a:blip r:embed="rId4"/>
          <a:stretch>
            <a:fillRect/>
          </a:stretch>
        </p:blipFill>
        <p:spPr>
          <a:xfrm>
            <a:off x="6153151" y="5955982"/>
            <a:ext cx="4230991" cy="249958"/>
          </a:xfrm>
          <a:prstGeom prst="rect">
            <a:avLst/>
          </a:prstGeom>
        </p:spPr>
      </p:pic>
      <p:sp>
        <p:nvSpPr>
          <p:cNvPr id="9" name="TextBox 8">
            <a:extLst>
              <a:ext uri="{FF2B5EF4-FFF2-40B4-BE49-F238E27FC236}">
                <a16:creationId xmlns:a16="http://schemas.microsoft.com/office/drawing/2014/main" id="{626429EF-3B3B-592D-E92D-2A3559F6B043}"/>
              </a:ext>
            </a:extLst>
          </p:cNvPr>
          <p:cNvSpPr txBox="1"/>
          <p:nvPr/>
        </p:nvSpPr>
        <p:spPr>
          <a:xfrm>
            <a:off x="6076961" y="3814280"/>
            <a:ext cx="4436493" cy="1938992"/>
          </a:xfrm>
          <a:prstGeom prst="rect">
            <a:avLst/>
          </a:prstGeom>
          <a:noFill/>
        </p:spPr>
        <p:txBody>
          <a:bodyPr wrap="square">
            <a:spAutoFit/>
          </a:bodyPr>
          <a:lstStyle/>
          <a:p>
            <a:r>
              <a:rPr lang="en-US" sz="2000" dirty="0">
                <a:solidFill>
                  <a:srgbClr val="333333"/>
                </a:solidFill>
                <a:latin typeface="Calibri"/>
              </a:rPr>
              <a:t>‍</a:t>
            </a:r>
            <a:r>
              <a:rPr lang="en-US" sz="2000" dirty="0">
                <a:solidFill>
                  <a:srgbClr val="719440"/>
                </a:solidFill>
                <a:latin typeface="Calibri"/>
                <a:hlinkClick r:id="rId5"/>
              </a:rPr>
              <a:t>Langford Community Orchard</a:t>
            </a:r>
            <a:r>
              <a:rPr lang="en-US" sz="2000" dirty="0">
                <a:solidFill>
                  <a:srgbClr val="333333"/>
                </a:solidFill>
                <a:latin typeface="Calibri"/>
              </a:rPr>
              <a:t> –  nurturing an area of natural beauty and </a:t>
            </a:r>
            <a:r>
              <a:rPr lang="en-US" sz="2000" dirty="0" err="1">
                <a:solidFill>
                  <a:srgbClr val="333333"/>
                </a:solidFill>
                <a:latin typeface="Calibri"/>
              </a:rPr>
              <a:t>tranquillity</a:t>
            </a:r>
            <a:r>
              <a:rPr lang="en-US" sz="2000" dirty="0">
                <a:solidFill>
                  <a:srgbClr val="333333"/>
                </a:solidFill>
                <a:latin typeface="Calibri"/>
              </a:rPr>
              <a:t>, to enhance the range of plants and wildlife so that it’s an enjoyable place to spend time, have fun, learn, and relax.</a:t>
            </a:r>
            <a:endParaRPr lang="en-GB" sz="2000" dirty="0">
              <a:solidFill>
                <a:prstClr val="black"/>
              </a:solidFill>
              <a:latin typeface="Calibri"/>
            </a:endParaRPr>
          </a:p>
        </p:txBody>
      </p:sp>
      <p:pic>
        <p:nvPicPr>
          <p:cNvPr id="10" name="Picture 9">
            <a:extLst>
              <a:ext uri="{FF2B5EF4-FFF2-40B4-BE49-F238E27FC236}">
                <a16:creationId xmlns:a16="http://schemas.microsoft.com/office/drawing/2014/main" id="{34DD7DFA-5B03-DD8A-8D0D-FFE1D39524D9}"/>
              </a:ext>
            </a:extLst>
          </p:cNvPr>
          <p:cNvPicPr>
            <a:picLocks noChangeAspect="1"/>
          </p:cNvPicPr>
          <p:nvPr/>
        </p:nvPicPr>
        <p:blipFill>
          <a:blip r:embed="rId6"/>
          <a:stretch>
            <a:fillRect/>
          </a:stretch>
        </p:blipFill>
        <p:spPr>
          <a:xfrm>
            <a:off x="6993577" y="983649"/>
            <a:ext cx="3237626" cy="2653054"/>
          </a:xfrm>
          <a:prstGeom prst="rect">
            <a:avLst/>
          </a:prstGeom>
        </p:spPr>
      </p:pic>
      <p:pic>
        <p:nvPicPr>
          <p:cNvPr id="15" name="Picture 14">
            <a:extLst>
              <a:ext uri="{FF2B5EF4-FFF2-40B4-BE49-F238E27FC236}">
                <a16:creationId xmlns:a16="http://schemas.microsoft.com/office/drawing/2014/main" id="{3159F166-EDD9-08E9-928E-08962A30E55C}"/>
              </a:ext>
            </a:extLst>
          </p:cNvPr>
          <p:cNvPicPr>
            <a:picLocks noChangeAspect="1"/>
          </p:cNvPicPr>
          <p:nvPr/>
        </p:nvPicPr>
        <p:blipFill>
          <a:blip r:embed="rId7"/>
          <a:stretch>
            <a:fillRect/>
          </a:stretch>
        </p:blipFill>
        <p:spPr>
          <a:xfrm>
            <a:off x="1960795" y="3175730"/>
            <a:ext cx="4039164" cy="2467319"/>
          </a:xfrm>
          <a:prstGeom prst="rect">
            <a:avLst/>
          </a:prstGeom>
        </p:spPr>
      </p:pic>
    </p:spTree>
    <p:extLst>
      <p:ext uri="{BB962C8B-B14F-4D97-AF65-F5344CB8AC3E}">
        <p14:creationId xmlns:p14="http://schemas.microsoft.com/office/powerpoint/2010/main" val="26268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122E-5681-B3C8-7BE9-8D2212EEA002}"/>
              </a:ext>
            </a:extLst>
          </p:cNvPr>
          <p:cNvSpPr>
            <a:spLocks noGrp="1"/>
          </p:cNvSpPr>
          <p:nvPr>
            <p:ph type="title"/>
          </p:nvPr>
        </p:nvSpPr>
        <p:spPr>
          <a:xfrm>
            <a:off x="2209800" y="151678"/>
            <a:ext cx="7886700" cy="687130"/>
          </a:xfrm>
        </p:spPr>
        <p:txBody>
          <a:bodyPr>
            <a:normAutofit/>
          </a:bodyPr>
          <a:lstStyle/>
          <a:p>
            <a:r>
              <a:rPr lang="en-GB" sz="2800" dirty="0"/>
              <a:t>Examples from communities across Oxfordshire…</a:t>
            </a:r>
          </a:p>
        </p:txBody>
      </p:sp>
      <p:sp>
        <p:nvSpPr>
          <p:cNvPr id="3" name="Content Placeholder 2">
            <a:extLst>
              <a:ext uri="{FF2B5EF4-FFF2-40B4-BE49-F238E27FC236}">
                <a16:creationId xmlns:a16="http://schemas.microsoft.com/office/drawing/2014/main" id="{4ECB111A-B6AB-31EB-90FD-6351B3515105}"/>
              </a:ext>
            </a:extLst>
          </p:cNvPr>
          <p:cNvSpPr>
            <a:spLocks noGrp="1"/>
          </p:cNvSpPr>
          <p:nvPr>
            <p:ph sz="half" idx="1"/>
          </p:nvPr>
        </p:nvSpPr>
        <p:spPr>
          <a:xfrm>
            <a:off x="1960797" y="983648"/>
            <a:ext cx="5480791" cy="2367040"/>
          </a:xfrm>
        </p:spPr>
        <p:txBody>
          <a:bodyPr>
            <a:noAutofit/>
          </a:bodyPr>
          <a:lstStyle/>
          <a:p>
            <a:pPr marL="0" indent="0">
              <a:buNone/>
            </a:pPr>
            <a:r>
              <a:rPr lang="en-US" sz="2000" dirty="0">
                <a:solidFill>
                  <a:srgbClr val="333333"/>
                </a:solidFill>
              </a:rPr>
              <a:t>‍</a:t>
            </a:r>
            <a:r>
              <a:rPr lang="en-US" sz="2000" dirty="0">
                <a:solidFill>
                  <a:srgbClr val="719440"/>
                </a:solidFill>
                <a:hlinkClick r:id="rId3"/>
              </a:rPr>
              <a:t>Watlington Environment Group </a:t>
            </a:r>
            <a:r>
              <a:rPr lang="en-US" sz="2000" dirty="0">
                <a:solidFill>
                  <a:srgbClr val="333333"/>
                </a:solidFill>
              </a:rPr>
              <a:t>– undertaking practical work to improve the water quality and support biodiversity and wildlife as well as raising public awareness of precious </a:t>
            </a:r>
            <a:r>
              <a:rPr lang="en-US" sz="2000" dirty="0">
                <a:solidFill>
                  <a:srgbClr val="719440"/>
                </a:solidFill>
                <a:hlinkClick r:id="rId4"/>
              </a:rPr>
              <a:t>chalk streams</a:t>
            </a:r>
            <a:r>
              <a:rPr lang="en-US" sz="2000" dirty="0">
                <a:solidFill>
                  <a:srgbClr val="333333"/>
                </a:solidFill>
              </a:rPr>
              <a:t>. They are also conducting a </a:t>
            </a:r>
            <a:r>
              <a:rPr lang="en-US" sz="2000" dirty="0">
                <a:solidFill>
                  <a:srgbClr val="719440"/>
                </a:solidFill>
                <a:hlinkClick r:id="rId5"/>
              </a:rPr>
              <a:t>parish hedgerow audit</a:t>
            </a:r>
            <a:r>
              <a:rPr lang="en-US" sz="2000" dirty="0">
                <a:solidFill>
                  <a:srgbClr val="333333"/>
                </a:solidFill>
              </a:rPr>
              <a:t> and have made a fantastic </a:t>
            </a:r>
            <a:r>
              <a:rPr lang="en-US" sz="2000" dirty="0">
                <a:solidFill>
                  <a:srgbClr val="719440"/>
                </a:solidFill>
                <a:hlinkClick r:id="rId6"/>
              </a:rPr>
              <a:t>film about it</a:t>
            </a:r>
            <a:r>
              <a:rPr lang="en-US" sz="2000" dirty="0">
                <a:solidFill>
                  <a:srgbClr val="333333"/>
                </a:solidFill>
              </a:rPr>
              <a:t>.</a:t>
            </a:r>
            <a:endParaRPr lang="en-GB" sz="20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1DFBF7-FCD9-8767-45B4-F41C47212F4B}"/>
              </a:ext>
            </a:extLst>
          </p:cNvPr>
          <p:cNvPicPr>
            <a:picLocks noChangeAspect="1"/>
          </p:cNvPicPr>
          <p:nvPr/>
        </p:nvPicPr>
        <p:blipFill>
          <a:blip r:embed="rId7"/>
          <a:stretch>
            <a:fillRect/>
          </a:stretch>
        </p:blipFill>
        <p:spPr>
          <a:xfrm>
            <a:off x="6153151" y="5955982"/>
            <a:ext cx="4230991" cy="249958"/>
          </a:xfrm>
          <a:prstGeom prst="rect">
            <a:avLst/>
          </a:prstGeom>
        </p:spPr>
      </p:pic>
      <p:pic>
        <p:nvPicPr>
          <p:cNvPr id="6" name="Picture 5">
            <a:extLst>
              <a:ext uri="{FF2B5EF4-FFF2-40B4-BE49-F238E27FC236}">
                <a16:creationId xmlns:a16="http://schemas.microsoft.com/office/drawing/2014/main" id="{0B231425-D7C5-C934-C9C8-DC78A024ED9F}"/>
              </a:ext>
            </a:extLst>
          </p:cNvPr>
          <p:cNvPicPr>
            <a:picLocks noChangeAspect="1"/>
          </p:cNvPicPr>
          <p:nvPr/>
        </p:nvPicPr>
        <p:blipFill rotWithShape="1">
          <a:blip r:embed="rId8"/>
          <a:srcRect l="18821" r="16880"/>
          <a:stretch/>
        </p:blipFill>
        <p:spPr>
          <a:xfrm>
            <a:off x="1781578" y="2821217"/>
            <a:ext cx="5022760" cy="2953162"/>
          </a:xfrm>
          <a:prstGeom prst="rect">
            <a:avLst/>
          </a:prstGeom>
        </p:spPr>
      </p:pic>
      <p:sp>
        <p:nvSpPr>
          <p:cNvPr id="8" name="TextBox 7">
            <a:extLst>
              <a:ext uri="{FF2B5EF4-FFF2-40B4-BE49-F238E27FC236}">
                <a16:creationId xmlns:a16="http://schemas.microsoft.com/office/drawing/2014/main" id="{A1761F6B-E553-1EBC-5262-6B840B348562}"/>
              </a:ext>
            </a:extLst>
          </p:cNvPr>
          <p:cNvSpPr txBox="1"/>
          <p:nvPr/>
        </p:nvSpPr>
        <p:spPr>
          <a:xfrm>
            <a:off x="6971764" y="4016721"/>
            <a:ext cx="3438659" cy="1631216"/>
          </a:xfrm>
          <a:prstGeom prst="rect">
            <a:avLst/>
          </a:prstGeom>
          <a:noFill/>
        </p:spPr>
        <p:txBody>
          <a:bodyPr wrap="square">
            <a:spAutoFit/>
          </a:bodyPr>
          <a:lstStyle/>
          <a:p>
            <a:r>
              <a:rPr lang="en-US" sz="2000" dirty="0">
                <a:solidFill>
                  <a:srgbClr val="719440"/>
                </a:solidFill>
                <a:latin typeface="Calibri"/>
                <a:hlinkClick r:id="rId9"/>
              </a:rPr>
              <a:t>‍</a:t>
            </a:r>
            <a:r>
              <a:rPr lang="en-US" sz="2000" dirty="0">
                <a:solidFill>
                  <a:srgbClr val="333333"/>
                </a:solidFill>
                <a:latin typeface="Calibri"/>
              </a:rPr>
              <a:t>Getting outside help for their ambitious conservation project on old allotments off Iffley Road in Oxford – </a:t>
            </a:r>
            <a:r>
              <a:rPr lang="en-US" sz="2000" dirty="0">
                <a:solidFill>
                  <a:srgbClr val="719440"/>
                </a:solidFill>
                <a:latin typeface="Calibri"/>
                <a:hlinkClick r:id="rId10"/>
              </a:rPr>
              <a:t>Oxford Urban Wildlife Group</a:t>
            </a:r>
            <a:endParaRPr lang="en-GB" sz="2000" dirty="0">
              <a:solidFill>
                <a:prstClr val="black"/>
              </a:solidFill>
              <a:latin typeface="Calibri"/>
            </a:endParaRPr>
          </a:p>
        </p:txBody>
      </p:sp>
      <p:pic>
        <p:nvPicPr>
          <p:cNvPr id="14" name="Picture 13">
            <a:extLst>
              <a:ext uri="{FF2B5EF4-FFF2-40B4-BE49-F238E27FC236}">
                <a16:creationId xmlns:a16="http://schemas.microsoft.com/office/drawing/2014/main" id="{7E59AF7F-7C4E-D8E0-6746-26583AB507DC}"/>
              </a:ext>
            </a:extLst>
          </p:cNvPr>
          <p:cNvPicPr>
            <a:picLocks noChangeAspect="1"/>
          </p:cNvPicPr>
          <p:nvPr/>
        </p:nvPicPr>
        <p:blipFill>
          <a:blip r:embed="rId11"/>
          <a:stretch>
            <a:fillRect/>
          </a:stretch>
        </p:blipFill>
        <p:spPr>
          <a:xfrm>
            <a:off x="7441588" y="847618"/>
            <a:ext cx="2654912" cy="2998929"/>
          </a:xfrm>
          <a:prstGeom prst="rect">
            <a:avLst/>
          </a:prstGeom>
        </p:spPr>
      </p:pic>
    </p:spTree>
    <p:extLst>
      <p:ext uri="{BB962C8B-B14F-4D97-AF65-F5344CB8AC3E}">
        <p14:creationId xmlns:p14="http://schemas.microsoft.com/office/powerpoint/2010/main" val="139658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336-949E-CC61-90BE-7543C7EA59F8}"/>
              </a:ext>
            </a:extLst>
          </p:cNvPr>
          <p:cNvSpPr>
            <a:spLocks noGrp="1"/>
          </p:cNvSpPr>
          <p:nvPr>
            <p:ph type="title"/>
          </p:nvPr>
        </p:nvSpPr>
        <p:spPr>
          <a:xfrm>
            <a:off x="1777033" y="214994"/>
            <a:ext cx="7886700" cy="687130"/>
          </a:xfrm>
        </p:spPr>
        <p:txBody>
          <a:bodyPr>
            <a:normAutofit/>
          </a:bodyPr>
          <a:lstStyle/>
          <a:p>
            <a:r>
              <a:rPr lang="en-GB" sz="2800" dirty="0"/>
              <a:t>Does it work?  Yes!          In the last 5 years…</a:t>
            </a:r>
          </a:p>
        </p:txBody>
      </p:sp>
      <p:pic>
        <p:nvPicPr>
          <p:cNvPr id="10" name="Picture 9">
            <a:extLst>
              <a:ext uri="{FF2B5EF4-FFF2-40B4-BE49-F238E27FC236}">
                <a16:creationId xmlns:a16="http://schemas.microsoft.com/office/drawing/2014/main" id="{19C9FE4D-D6EA-ABB8-9967-05F473C8CE29}"/>
              </a:ext>
            </a:extLst>
          </p:cNvPr>
          <p:cNvPicPr>
            <a:picLocks noChangeAspect="1"/>
          </p:cNvPicPr>
          <p:nvPr/>
        </p:nvPicPr>
        <p:blipFill>
          <a:blip r:embed="rId3"/>
          <a:stretch>
            <a:fillRect/>
          </a:stretch>
        </p:blipFill>
        <p:spPr>
          <a:xfrm>
            <a:off x="1539911" y="904044"/>
            <a:ext cx="5734850" cy="5953956"/>
          </a:xfrm>
          <a:prstGeom prst="rect">
            <a:avLst/>
          </a:prstGeom>
        </p:spPr>
      </p:pic>
      <p:pic>
        <p:nvPicPr>
          <p:cNvPr id="11" name="Picture 10">
            <a:extLst>
              <a:ext uri="{FF2B5EF4-FFF2-40B4-BE49-F238E27FC236}">
                <a16:creationId xmlns:a16="http://schemas.microsoft.com/office/drawing/2014/main" id="{A97A6E39-FECE-37E4-5955-AA8BAD6F91EA}"/>
              </a:ext>
            </a:extLst>
          </p:cNvPr>
          <p:cNvPicPr>
            <a:picLocks noChangeAspect="1"/>
          </p:cNvPicPr>
          <p:nvPr/>
        </p:nvPicPr>
        <p:blipFill>
          <a:blip r:embed="rId4"/>
          <a:stretch>
            <a:fillRect/>
          </a:stretch>
        </p:blipFill>
        <p:spPr>
          <a:xfrm>
            <a:off x="3619596" y="5827215"/>
            <a:ext cx="1575481" cy="788241"/>
          </a:xfrm>
          <a:prstGeom prst="rect">
            <a:avLst/>
          </a:prstGeom>
        </p:spPr>
      </p:pic>
      <p:sp>
        <p:nvSpPr>
          <p:cNvPr id="15" name="TextBox 14">
            <a:extLst>
              <a:ext uri="{FF2B5EF4-FFF2-40B4-BE49-F238E27FC236}">
                <a16:creationId xmlns:a16="http://schemas.microsoft.com/office/drawing/2014/main" id="{98888447-B449-2473-061F-6C13A230F244}"/>
              </a:ext>
            </a:extLst>
          </p:cNvPr>
          <p:cNvSpPr txBox="1"/>
          <p:nvPr/>
        </p:nvSpPr>
        <p:spPr>
          <a:xfrm>
            <a:off x="7274761" y="4811552"/>
            <a:ext cx="3272151" cy="2031325"/>
          </a:xfrm>
          <a:prstGeom prst="rect">
            <a:avLst/>
          </a:prstGeom>
          <a:noFill/>
        </p:spPr>
        <p:txBody>
          <a:bodyPr wrap="square">
            <a:spAutoFit/>
          </a:bodyPr>
          <a:lstStyle/>
          <a:p>
            <a:r>
              <a:rPr lang="en-US" i="1" dirty="0">
                <a:solidFill>
                  <a:prstClr val="black"/>
                </a:solidFill>
                <a:latin typeface="Calibri"/>
              </a:rPr>
              <a:t>“Many individuals living with addictions come to the churchyard because they need the peace and tranquility that contact with nature provides.” </a:t>
            </a:r>
            <a:r>
              <a:rPr lang="en-US" dirty="0">
                <a:solidFill>
                  <a:prstClr val="black"/>
                </a:solidFill>
                <a:latin typeface="Calibri"/>
              </a:rPr>
              <a:t>Ruth Ashcroft, SS Mary &amp; John Church</a:t>
            </a:r>
            <a:endParaRPr lang="en-GB" dirty="0">
              <a:solidFill>
                <a:prstClr val="black"/>
              </a:solidFill>
              <a:latin typeface="Calibri"/>
            </a:endParaRPr>
          </a:p>
        </p:txBody>
      </p:sp>
      <p:sp>
        <p:nvSpPr>
          <p:cNvPr id="21" name="TextBox 20">
            <a:extLst>
              <a:ext uri="{FF2B5EF4-FFF2-40B4-BE49-F238E27FC236}">
                <a16:creationId xmlns:a16="http://schemas.microsoft.com/office/drawing/2014/main" id="{9B8F6B2A-2628-19DD-36E1-ECFD170B7E16}"/>
              </a:ext>
            </a:extLst>
          </p:cNvPr>
          <p:cNvSpPr txBox="1"/>
          <p:nvPr/>
        </p:nvSpPr>
        <p:spPr>
          <a:xfrm>
            <a:off x="7388369" y="2165225"/>
            <a:ext cx="2983797" cy="2308324"/>
          </a:xfrm>
          <a:prstGeom prst="rect">
            <a:avLst/>
          </a:prstGeom>
          <a:noFill/>
        </p:spPr>
        <p:txBody>
          <a:bodyPr wrap="square">
            <a:spAutoFit/>
          </a:bodyPr>
          <a:lstStyle/>
          <a:p>
            <a:r>
              <a:rPr lang="en-US" dirty="0">
                <a:solidFill>
                  <a:prstClr val="black"/>
                </a:solidFill>
                <a:latin typeface="Calibri"/>
              </a:rPr>
              <a:t>“</a:t>
            </a:r>
            <a:r>
              <a:rPr lang="en-US" i="1" dirty="0">
                <a:solidFill>
                  <a:prstClr val="black"/>
                </a:solidFill>
                <a:latin typeface="Calibri"/>
              </a:rPr>
              <a:t>By connecting people living in the same place, all dedicated to protecting their local environment, we collectively make informed interventions</a:t>
            </a:r>
            <a:r>
              <a:rPr lang="en-US" dirty="0">
                <a:solidFill>
                  <a:prstClr val="black"/>
                </a:solidFill>
                <a:latin typeface="Calibri"/>
              </a:rPr>
              <a:t>” Catriona Bass and Kevan Martin Long Mead Local Wildlife Site, Eynsham</a:t>
            </a:r>
            <a:endParaRPr lang="en-GB" dirty="0">
              <a:solidFill>
                <a:prstClr val="black"/>
              </a:solidFill>
              <a:latin typeface="Calibri"/>
            </a:endParaRPr>
          </a:p>
        </p:txBody>
      </p:sp>
      <p:sp>
        <p:nvSpPr>
          <p:cNvPr id="23" name="TextBox 22">
            <a:extLst>
              <a:ext uri="{FF2B5EF4-FFF2-40B4-BE49-F238E27FC236}">
                <a16:creationId xmlns:a16="http://schemas.microsoft.com/office/drawing/2014/main" id="{62C8D3CB-92AC-6FE7-EBE1-354D4A7D2E6D}"/>
              </a:ext>
            </a:extLst>
          </p:cNvPr>
          <p:cNvSpPr txBox="1"/>
          <p:nvPr/>
        </p:nvSpPr>
        <p:spPr>
          <a:xfrm>
            <a:off x="7379939" y="904044"/>
            <a:ext cx="3272151" cy="923330"/>
          </a:xfrm>
          <a:prstGeom prst="rect">
            <a:avLst/>
          </a:prstGeom>
          <a:noFill/>
        </p:spPr>
        <p:txBody>
          <a:bodyPr wrap="square">
            <a:spAutoFit/>
          </a:bodyPr>
          <a:lstStyle/>
          <a:p>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GB" i="1" dirty="0">
                <a:solidFill>
                  <a:prstClr val="black"/>
                </a:solidFill>
                <a:latin typeface="Calibri" panose="020F0502020204030204" pitchFamily="34" charset="0"/>
                <a:ea typeface="Calibri" panose="020F0502020204030204" pitchFamily="34" charset="0"/>
                <a:cs typeface="Times New Roman" panose="02020603050405020304" pitchFamily="18" charset="0"/>
              </a:rPr>
              <a:t>Finding Wild Oxfordshire was our Bingo moment” </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Felicity, Green Appleton </a:t>
            </a:r>
          </a:p>
        </p:txBody>
      </p:sp>
    </p:spTree>
    <p:extLst>
      <p:ext uri="{BB962C8B-B14F-4D97-AF65-F5344CB8AC3E}">
        <p14:creationId xmlns:p14="http://schemas.microsoft.com/office/powerpoint/2010/main" val="2564899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30CB-97E6-ECFB-C122-4ECCD2E26533}"/>
              </a:ext>
            </a:extLst>
          </p:cNvPr>
          <p:cNvSpPr>
            <a:spLocks noGrp="1"/>
          </p:cNvSpPr>
          <p:nvPr>
            <p:ph type="title"/>
          </p:nvPr>
        </p:nvSpPr>
        <p:spPr/>
        <p:txBody>
          <a:bodyPr>
            <a:normAutofit/>
          </a:bodyPr>
          <a:lstStyle/>
          <a:p>
            <a:r>
              <a:rPr lang="en-GB" sz="2800" dirty="0"/>
              <a:t>What’s needed?</a:t>
            </a:r>
          </a:p>
        </p:txBody>
      </p:sp>
      <p:sp>
        <p:nvSpPr>
          <p:cNvPr id="3" name="Content Placeholder 2">
            <a:extLst>
              <a:ext uri="{FF2B5EF4-FFF2-40B4-BE49-F238E27FC236}">
                <a16:creationId xmlns:a16="http://schemas.microsoft.com/office/drawing/2014/main" id="{752D4CD1-36F4-5A7A-CCFD-D2F58F21BAED}"/>
              </a:ext>
            </a:extLst>
          </p:cNvPr>
          <p:cNvSpPr>
            <a:spLocks noGrp="1"/>
          </p:cNvSpPr>
          <p:nvPr>
            <p:ph sz="half" idx="1"/>
          </p:nvPr>
        </p:nvSpPr>
        <p:spPr>
          <a:xfrm>
            <a:off x="1999311" y="1038071"/>
            <a:ext cx="8193378" cy="2031325"/>
          </a:xfrm>
        </p:spPr>
        <p:txBody>
          <a:bodyPr>
            <a:normAutofit/>
          </a:bodyPr>
          <a:lstStyle/>
          <a:p>
            <a:pPr marL="457200" indent="-457200">
              <a:lnSpc>
                <a:spcPct val="107000"/>
              </a:lnSpc>
              <a:buAutoNum type="arabicPeriod"/>
            </a:pPr>
            <a:r>
              <a:rPr lang="en-GB" sz="2000" b="1" kern="100" dirty="0">
                <a:latin typeface="Calibri" panose="020F0502020204030204" pitchFamily="34" charset="0"/>
                <a:ea typeface="Calibri" panose="020F0502020204030204" pitchFamily="34" charset="0"/>
                <a:cs typeface="Calibri" panose="020F0502020204030204" pitchFamily="34" charset="0"/>
              </a:rPr>
              <a:t>Time</a:t>
            </a:r>
            <a:r>
              <a:rPr lang="en-GB" sz="2000" kern="100" dirty="0">
                <a:latin typeface="Calibri" panose="020F0502020204030204" pitchFamily="34" charset="0"/>
                <a:ea typeface="Calibri" panose="020F0502020204030204" pitchFamily="34" charset="0"/>
                <a:cs typeface="Calibri" panose="020F0502020204030204" pitchFamily="34" charset="0"/>
              </a:rPr>
              <a:t> - to fully reflect the needs and wants of the community and to find ways for inclusive and well supported actions</a:t>
            </a:r>
          </a:p>
          <a:p>
            <a:pPr marL="457200" indent="-457200">
              <a:lnSpc>
                <a:spcPct val="107000"/>
              </a:lnSpc>
              <a:buAutoNum type="arabicPeriod"/>
            </a:pPr>
            <a:r>
              <a:rPr lang="en-GB" sz="2000" b="1" kern="100" dirty="0">
                <a:latin typeface="Calibri" panose="020F0502020204030204" pitchFamily="34" charset="0"/>
                <a:ea typeface="Calibri" panose="020F0502020204030204" pitchFamily="34" charset="0"/>
                <a:cs typeface="Calibri" panose="020F0502020204030204" pitchFamily="34" charset="0"/>
              </a:rPr>
              <a:t>Support</a:t>
            </a:r>
            <a:r>
              <a:rPr lang="en-GB" sz="2000" kern="100" dirty="0">
                <a:latin typeface="Calibri" panose="020F0502020204030204" pitchFamily="34" charset="0"/>
                <a:ea typeface="Calibri" panose="020F0502020204030204" pitchFamily="34" charset="0"/>
                <a:cs typeface="Calibri" panose="020F0502020204030204" pitchFamily="34" charset="0"/>
              </a:rPr>
              <a:t> from outside agencies at the right times and for the right reasons.</a:t>
            </a: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AutoNum type="arabicPeriod"/>
            </a:pPr>
            <a:r>
              <a:rPr lang="en-GB" sz="2000" b="1" kern="100" dirty="0">
                <a:latin typeface="Calibri" panose="020F0502020204030204" pitchFamily="34" charset="0"/>
                <a:ea typeface="Calibri" panose="020F0502020204030204" pitchFamily="34" charset="0"/>
                <a:cs typeface="Calibri" panose="020F0502020204030204" pitchFamily="34" charset="0"/>
              </a:rPr>
              <a:t>Finance </a:t>
            </a:r>
            <a:r>
              <a:rPr lang="en-GB" sz="2000" kern="100" dirty="0">
                <a:latin typeface="Calibri" panose="020F0502020204030204" pitchFamily="34" charset="0"/>
                <a:ea typeface="Calibri" panose="020F0502020204030204" pitchFamily="34" charset="0"/>
                <a:cs typeface="Calibri" panose="020F0502020204030204" pitchFamily="34" charset="0"/>
              </a:rPr>
              <a:t>to manage assets and provide support.</a:t>
            </a: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FC19654-D806-4D26-3060-A1EDAC9BBE4A}"/>
              </a:ext>
            </a:extLst>
          </p:cNvPr>
          <p:cNvPicPr>
            <a:picLocks noChangeAspect="1"/>
          </p:cNvPicPr>
          <p:nvPr/>
        </p:nvPicPr>
        <p:blipFill>
          <a:blip r:embed="rId3"/>
          <a:stretch>
            <a:fillRect/>
          </a:stretch>
        </p:blipFill>
        <p:spPr>
          <a:xfrm>
            <a:off x="6249340" y="5957069"/>
            <a:ext cx="4230991" cy="249958"/>
          </a:xfrm>
          <a:prstGeom prst="rect">
            <a:avLst/>
          </a:prstGeom>
        </p:spPr>
      </p:pic>
      <p:sp>
        <p:nvSpPr>
          <p:cNvPr id="6" name="TextBox 5">
            <a:extLst>
              <a:ext uri="{FF2B5EF4-FFF2-40B4-BE49-F238E27FC236}">
                <a16:creationId xmlns:a16="http://schemas.microsoft.com/office/drawing/2014/main" id="{50AB8E59-04D9-39D8-ACF8-F0B2BD53170A}"/>
              </a:ext>
            </a:extLst>
          </p:cNvPr>
          <p:cNvSpPr txBox="1"/>
          <p:nvPr/>
        </p:nvSpPr>
        <p:spPr>
          <a:xfrm>
            <a:off x="1853696" y="2957608"/>
            <a:ext cx="4242305" cy="2862322"/>
          </a:xfrm>
          <a:prstGeom prst="rect">
            <a:avLst/>
          </a:prstGeom>
          <a:noFill/>
        </p:spPr>
        <p:txBody>
          <a:bodyPr wrap="square">
            <a:spAutoFit/>
          </a:bodyPr>
          <a:lstStyle/>
          <a:p>
            <a:r>
              <a:rPr lang="en-US" i="1" dirty="0">
                <a:solidFill>
                  <a:prstClr val="black"/>
                </a:solidFill>
                <a:latin typeface="Calibri"/>
              </a:rPr>
              <a:t>“Community Ecologists are at their best when they have the capacity to invest in getting to know the local politics, the personalities, and what’s happening on the ground. It’s why there isn’t really a ‘manual’ that can replace the role.</a:t>
            </a:r>
            <a:br>
              <a:rPr lang="en-US" i="1" dirty="0">
                <a:solidFill>
                  <a:prstClr val="black"/>
                </a:solidFill>
                <a:latin typeface="Calibri"/>
              </a:rPr>
            </a:br>
            <a:r>
              <a:rPr lang="en-US" i="1" dirty="0">
                <a:solidFill>
                  <a:prstClr val="black"/>
                </a:solidFill>
                <a:latin typeface="Calibri"/>
              </a:rPr>
              <a:t>Building up knowledge over time so there is longevity in understanding and relationships is one of the significant benefits.”  </a:t>
            </a:r>
            <a:r>
              <a:rPr lang="en-US" dirty="0" err="1">
                <a:solidFill>
                  <a:prstClr val="black"/>
                </a:solidFill>
                <a:latin typeface="Calibri"/>
              </a:rPr>
              <a:t>Edel</a:t>
            </a:r>
            <a:r>
              <a:rPr lang="en-US" dirty="0">
                <a:solidFill>
                  <a:prstClr val="black"/>
                </a:solidFill>
                <a:latin typeface="Calibri"/>
              </a:rPr>
              <a:t>, Benson Nature Group</a:t>
            </a:r>
            <a:endParaRPr lang="en-GB" dirty="0">
              <a:solidFill>
                <a:prstClr val="black"/>
              </a:solidFill>
              <a:latin typeface="Calibri"/>
            </a:endParaRPr>
          </a:p>
        </p:txBody>
      </p:sp>
      <p:sp>
        <p:nvSpPr>
          <p:cNvPr id="7" name="TextBox 6">
            <a:extLst>
              <a:ext uri="{FF2B5EF4-FFF2-40B4-BE49-F238E27FC236}">
                <a16:creationId xmlns:a16="http://schemas.microsoft.com/office/drawing/2014/main" id="{078B5B7D-402D-6728-412F-3BBE9CBBA810}"/>
              </a:ext>
            </a:extLst>
          </p:cNvPr>
          <p:cNvSpPr txBox="1"/>
          <p:nvPr/>
        </p:nvSpPr>
        <p:spPr>
          <a:xfrm>
            <a:off x="6437008" y="3222248"/>
            <a:ext cx="4230992" cy="2308324"/>
          </a:xfrm>
          <a:prstGeom prst="rect">
            <a:avLst/>
          </a:prstGeom>
          <a:noFill/>
        </p:spPr>
        <p:txBody>
          <a:bodyPr wrap="square">
            <a:spAutoFit/>
          </a:bodyPr>
          <a:lstStyle/>
          <a:p>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GB" i="1" dirty="0">
                <a:solidFill>
                  <a:prstClr val="black"/>
                </a:solidFill>
                <a:latin typeface="Calibri" panose="020F0502020204030204" pitchFamily="34" charset="0"/>
                <a:ea typeface="Calibri" panose="020F0502020204030204" pitchFamily="34" charset="0"/>
                <a:cs typeface="Calibri" panose="020F0502020204030204" pitchFamily="34" charset="0"/>
              </a:rPr>
              <a:t>Wild Oxfordshire is one of our key biodiversity partners. The delivery of the Council’s Community Nature Plan, which demonstrates that it is fulfilling its NERC Act duty, relies heavily on partnership work with this local, trusted and highly competent organisation</a:t>
            </a:r>
            <a:r>
              <a:rPr lang="en-GB" dirty="0">
                <a:solidFill>
                  <a:prstClr val="black"/>
                </a:solidFill>
                <a:latin typeface="Calibri" panose="020F0502020204030204" pitchFamily="34" charset="0"/>
                <a:ea typeface="Calibri" panose="020F0502020204030204" pitchFamily="34" charset="0"/>
                <a:cs typeface="Calibri" panose="020F0502020204030204" pitchFamily="34" charset="0"/>
              </a:rPr>
              <a:t>.”</a:t>
            </a:r>
            <a:br>
              <a:rPr lang="en-GB"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GB" dirty="0">
                <a:solidFill>
                  <a:prstClr val="black"/>
                </a:solidFill>
                <a:latin typeface="Calibri" panose="020F0502020204030204" pitchFamily="34" charset="0"/>
                <a:ea typeface="Calibri" panose="020F0502020204030204" pitchFamily="34" charset="0"/>
                <a:cs typeface="Calibri" panose="020F0502020204030204" pitchFamily="34" charset="0"/>
              </a:rPr>
              <a:t>Cherwell District Council</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3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521699" y="5940563"/>
            <a:ext cx="4877512" cy="369332"/>
          </a:xfrm>
          <a:prstGeom prst="rect">
            <a:avLst/>
          </a:prstGeom>
          <a:solidFill>
            <a:srgbClr val="007E85"/>
          </a:solidFill>
        </p:spPr>
        <p:txBody>
          <a:bodyPr wrap="square" rtlCol="0">
            <a:spAutoFit/>
          </a:bodyPr>
          <a:lstStyle/>
          <a:p>
            <a:endParaRPr lang="en-US">
              <a:solidFill>
                <a:prstClr val="black"/>
              </a:solidFill>
              <a:latin typeface="Calibri"/>
            </a:endParaRPr>
          </a:p>
        </p:txBody>
      </p:sp>
      <p:sp>
        <p:nvSpPr>
          <p:cNvPr id="2" name="AutoShape 2">
            <a:extLst>
              <a:ext uri="{FF2B5EF4-FFF2-40B4-BE49-F238E27FC236}">
                <a16:creationId xmlns:a16="http://schemas.microsoft.com/office/drawing/2014/main" id="{9B515864-41CD-445E-ADF6-AC6003E5AC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3" name="AutoShape 4">
            <a:extLst>
              <a:ext uri="{FF2B5EF4-FFF2-40B4-BE49-F238E27FC236}">
                <a16:creationId xmlns:a16="http://schemas.microsoft.com/office/drawing/2014/main" id="{B490D8BC-4C0F-477A-8CE0-71869B5FBEF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7" name="Picture 6">
            <a:extLst>
              <a:ext uri="{FF2B5EF4-FFF2-40B4-BE49-F238E27FC236}">
                <a16:creationId xmlns:a16="http://schemas.microsoft.com/office/drawing/2014/main" id="{1CBC976B-E43D-4AAA-86E1-1E13EB4E3C2E}"/>
              </a:ext>
            </a:extLst>
          </p:cNvPr>
          <p:cNvPicPr>
            <a:picLocks noChangeAspect="1"/>
          </p:cNvPicPr>
          <p:nvPr/>
        </p:nvPicPr>
        <p:blipFill rotWithShape="1">
          <a:blip r:embed="rId3">
            <a:extLst>
              <a:ext uri="{28A0092B-C50C-407E-A947-70E740481C1C}">
                <a14:useLocalDpi xmlns:a14="http://schemas.microsoft.com/office/drawing/2010/main" val="0"/>
              </a:ext>
            </a:extLst>
          </a:blip>
          <a:srcRect l="75780" t="26361" r="11743" b="51784"/>
          <a:stretch/>
        </p:blipFill>
        <p:spPr>
          <a:xfrm>
            <a:off x="9155640" y="6216766"/>
            <a:ext cx="219224" cy="181782"/>
          </a:xfrm>
          <a:prstGeom prst="rect">
            <a:avLst/>
          </a:prstGeom>
        </p:spPr>
      </p:pic>
      <p:pic>
        <p:nvPicPr>
          <p:cNvPr id="8" name="Picture 7">
            <a:extLst>
              <a:ext uri="{FF2B5EF4-FFF2-40B4-BE49-F238E27FC236}">
                <a16:creationId xmlns:a16="http://schemas.microsoft.com/office/drawing/2014/main" id="{26D4A94A-03EF-4CEC-9D6C-AC4912B9FB0E}"/>
              </a:ext>
            </a:extLst>
          </p:cNvPr>
          <p:cNvPicPr>
            <a:picLocks noChangeAspect="1"/>
          </p:cNvPicPr>
          <p:nvPr/>
        </p:nvPicPr>
        <p:blipFill rotWithShape="1">
          <a:blip r:embed="rId3">
            <a:extLst>
              <a:ext uri="{28A0092B-C50C-407E-A947-70E740481C1C}">
                <a14:useLocalDpi xmlns:a14="http://schemas.microsoft.com/office/drawing/2010/main" val="0"/>
              </a:ext>
            </a:extLst>
          </a:blip>
          <a:srcRect l="50276" t="48247" r="37798" b="30632"/>
          <a:stretch/>
        </p:blipFill>
        <p:spPr>
          <a:xfrm>
            <a:off x="9155640" y="6455271"/>
            <a:ext cx="216834" cy="216000"/>
          </a:xfrm>
          <a:prstGeom prst="rect">
            <a:avLst/>
          </a:prstGeom>
        </p:spPr>
      </p:pic>
      <p:pic>
        <p:nvPicPr>
          <p:cNvPr id="9" name="Picture 8">
            <a:extLst>
              <a:ext uri="{FF2B5EF4-FFF2-40B4-BE49-F238E27FC236}">
                <a16:creationId xmlns:a16="http://schemas.microsoft.com/office/drawing/2014/main" id="{7C4A4626-6A10-4054-948D-0E5214C36DA5}"/>
              </a:ext>
            </a:extLst>
          </p:cNvPr>
          <p:cNvPicPr>
            <a:picLocks noChangeAspect="1"/>
          </p:cNvPicPr>
          <p:nvPr/>
        </p:nvPicPr>
        <p:blipFill rotWithShape="1">
          <a:blip r:embed="rId3">
            <a:extLst>
              <a:ext uri="{28A0092B-C50C-407E-A947-70E740481C1C}">
                <a14:useLocalDpi xmlns:a14="http://schemas.microsoft.com/office/drawing/2010/main" val="0"/>
              </a:ext>
            </a:extLst>
          </a:blip>
          <a:srcRect l="50735" t="26555" r="37339" b="52324"/>
          <a:stretch/>
        </p:blipFill>
        <p:spPr>
          <a:xfrm>
            <a:off x="9155643" y="5954196"/>
            <a:ext cx="216833" cy="216000"/>
          </a:xfrm>
          <a:prstGeom prst="rect">
            <a:avLst/>
          </a:prstGeom>
        </p:spPr>
      </p:pic>
      <p:sp>
        <p:nvSpPr>
          <p:cNvPr id="10" name="TextBox 9">
            <a:extLst>
              <a:ext uri="{FF2B5EF4-FFF2-40B4-BE49-F238E27FC236}">
                <a16:creationId xmlns:a16="http://schemas.microsoft.com/office/drawing/2014/main" id="{602AB3FB-75A6-44A8-B753-D220802745E8}"/>
              </a:ext>
            </a:extLst>
          </p:cNvPr>
          <p:cNvSpPr txBox="1"/>
          <p:nvPr/>
        </p:nvSpPr>
        <p:spPr>
          <a:xfrm flipH="1">
            <a:off x="9372476" y="5988362"/>
            <a:ext cx="1749087" cy="246221"/>
          </a:xfrm>
          <a:prstGeom prst="rect">
            <a:avLst/>
          </a:prstGeom>
          <a:noFill/>
        </p:spPr>
        <p:txBody>
          <a:bodyPr wrap="square" rtlCol="0">
            <a:spAutoFit/>
          </a:bodyPr>
          <a:lstStyle/>
          <a:p>
            <a:r>
              <a:rPr lang="en-GB" sz="1000" dirty="0">
                <a:solidFill>
                  <a:prstClr val="white"/>
                </a:solidFill>
                <a:latin typeface="Calibri"/>
              </a:rPr>
              <a:t>@wild_oxfordshire</a:t>
            </a:r>
          </a:p>
        </p:txBody>
      </p:sp>
      <p:sp>
        <p:nvSpPr>
          <p:cNvPr id="12" name="TextBox 11">
            <a:extLst>
              <a:ext uri="{FF2B5EF4-FFF2-40B4-BE49-F238E27FC236}">
                <a16:creationId xmlns:a16="http://schemas.microsoft.com/office/drawing/2014/main" id="{B809428A-CDCB-46F1-8EF6-FA7CD4BC4A88}"/>
              </a:ext>
            </a:extLst>
          </p:cNvPr>
          <p:cNvSpPr txBox="1"/>
          <p:nvPr/>
        </p:nvSpPr>
        <p:spPr>
          <a:xfrm flipH="1">
            <a:off x="9372476" y="6204362"/>
            <a:ext cx="3360211" cy="246221"/>
          </a:xfrm>
          <a:prstGeom prst="rect">
            <a:avLst/>
          </a:prstGeom>
          <a:noFill/>
        </p:spPr>
        <p:txBody>
          <a:bodyPr wrap="square" rtlCol="0">
            <a:spAutoFit/>
          </a:bodyPr>
          <a:lstStyle/>
          <a:p>
            <a:r>
              <a:rPr lang="en-GB" sz="1000" dirty="0">
                <a:solidFill>
                  <a:prstClr val="white"/>
                </a:solidFill>
                <a:latin typeface="Calibri"/>
              </a:rPr>
              <a:t>@WildOxfordshire</a:t>
            </a:r>
          </a:p>
        </p:txBody>
      </p:sp>
      <p:sp>
        <p:nvSpPr>
          <p:cNvPr id="13" name="TextBox 12">
            <a:extLst>
              <a:ext uri="{FF2B5EF4-FFF2-40B4-BE49-F238E27FC236}">
                <a16:creationId xmlns:a16="http://schemas.microsoft.com/office/drawing/2014/main" id="{641F6FA1-40AE-4F31-8A3F-6E5D8B95CE35}"/>
              </a:ext>
            </a:extLst>
          </p:cNvPr>
          <p:cNvSpPr txBox="1"/>
          <p:nvPr/>
        </p:nvSpPr>
        <p:spPr>
          <a:xfrm flipH="1">
            <a:off x="9374865" y="6395236"/>
            <a:ext cx="3360211" cy="246221"/>
          </a:xfrm>
          <a:prstGeom prst="rect">
            <a:avLst/>
          </a:prstGeom>
          <a:noFill/>
        </p:spPr>
        <p:txBody>
          <a:bodyPr wrap="square" rtlCol="0">
            <a:spAutoFit/>
          </a:bodyPr>
          <a:lstStyle/>
          <a:p>
            <a:r>
              <a:rPr lang="en-GB" sz="1000" dirty="0">
                <a:solidFill>
                  <a:prstClr val="white"/>
                </a:solidFill>
                <a:latin typeface="Calibri"/>
              </a:rPr>
              <a:t>@wildoxfordshire</a:t>
            </a:r>
          </a:p>
        </p:txBody>
      </p:sp>
      <p:sp>
        <p:nvSpPr>
          <p:cNvPr id="14" name="TextBox 13">
            <a:extLst>
              <a:ext uri="{FF2B5EF4-FFF2-40B4-BE49-F238E27FC236}">
                <a16:creationId xmlns:a16="http://schemas.microsoft.com/office/drawing/2014/main" id="{276ECBF9-9DEB-412B-AF8A-6D08F577083A}"/>
              </a:ext>
            </a:extLst>
          </p:cNvPr>
          <p:cNvSpPr txBox="1"/>
          <p:nvPr/>
        </p:nvSpPr>
        <p:spPr>
          <a:xfrm flipH="1">
            <a:off x="4845527" y="6142805"/>
            <a:ext cx="3360211" cy="369332"/>
          </a:xfrm>
          <a:prstGeom prst="rect">
            <a:avLst/>
          </a:prstGeom>
          <a:noFill/>
        </p:spPr>
        <p:txBody>
          <a:bodyPr wrap="square" rtlCol="0">
            <a:spAutoFit/>
          </a:bodyPr>
          <a:lstStyle/>
          <a:p>
            <a:r>
              <a:rPr lang="en-GB" dirty="0">
                <a:solidFill>
                  <a:prstClr val="white"/>
                </a:solidFill>
                <a:latin typeface="Calibri"/>
              </a:rPr>
              <a:t>www.wildoxfordshire.org.uk</a:t>
            </a:r>
          </a:p>
        </p:txBody>
      </p:sp>
      <p:pic>
        <p:nvPicPr>
          <p:cNvPr id="6" name="Picture 5" descr="Qr code&#10;&#10;Description automatically generated">
            <a:extLst>
              <a:ext uri="{FF2B5EF4-FFF2-40B4-BE49-F238E27FC236}">
                <a16:creationId xmlns:a16="http://schemas.microsoft.com/office/drawing/2014/main" id="{83DA4C93-D1EE-4CAF-8F1F-27B6809F6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002" y="1021991"/>
            <a:ext cx="1554111" cy="1554111"/>
          </a:xfrm>
          <a:prstGeom prst="rect">
            <a:avLst/>
          </a:prstGeom>
        </p:spPr>
      </p:pic>
      <p:sp>
        <p:nvSpPr>
          <p:cNvPr id="15" name="Title 3">
            <a:extLst>
              <a:ext uri="{FF2B5EF4-FFF2-40B4-BE49-F238E27FC236}">
                <a16:creationId xmlns:a16="http://schemas.microsoft.com/office/drawing/2014/main" id="{BD1B1681-C6BA-4F78-B525-47CC0FB6453E}"/>
              </a:ext>
            </a:extLst>
          </p:cNvPr>
          <p:cNvSpPr>
            <a:spLocks noGrp="1"/>
          </p:cNvSpPr>
          <p:nvPr>
            <p:ph type="ctrTitle"/>
          </p:nvPr>
        </p:nvSpPr>
        <p:spPr>
          <a:xfrm>
            <a:off x="2667000" y="155105"/>
            <a:ext cx="6858000" cy="810162"/>
          </a:xfrm>
        </p:spPr>
        <p:txBody>
          <a:bodyPr>
            <a:normAutofit/>
          </a:bodyPr>
          <a:lstStyle/>
          <a:p>
            <a:r>
              <a:rPr lang="en-GB" sz="2800" dirty="0"/>
              <a:t>Let’s keep in touch</a:t>
            </a:r>
          </a:p>
        </p:txBody>
      </p:sp>
      <p:sp>
        <p:nvSpPr>
          <p:cNvPr id="18" name="Subtitle 2">
            <a:extLst>
              <a:ext uri="{FF2B5EF4-FFF2-40B4-BE49-F238E27FC236}">
                <a16:creationId xmlns:a16="http://schemas.microsoft.com/office/drawing/2014/main" id="{48898801-4F74-4BD8-BBA6-7CCA135CAE62}"/>
              </a:ext>
            </a:extLst>
          </p:cNvPr>
          <p:cNvSpPr>
            <a:spLocks noGrp="1"/>
          </p:cNvSpPr>
          <p:nvPr>
            <p:ph type="subTitle" idx="1"/>
          </p:nvPr>
        </p:nvSpPr>
        <p:spPr>
          <a:xfrm>
            <a:off x="1865644" y="1286190"/>
            <a:ext cx="7243814" cy="4219260"/>
          </a:xfrm>
        </p:spPr>
        <p:txBody>
          <a:bodyPr vert="horz" lIns="91440" tIns="45720" rIns="91440" bIns="45720" rtlCol="0" anchor="t">
            <a:normAutofit/>
          </a:bodyPr>
          <a:lstStyle/>
          <a:p>
            <a:pPr marL="285750" indent="-285750" algn="l">
              <a:buFont typeface="Arial" panose="020B0604020202020204" pitchFamily="34" charset="0"/>
              <a:buChar char="•"/>
            </a:pPr>
            <a:r>
              <a:rPr lang="en-GB" sz="2400" dirty="0">
                <a:solidFill>
                  <a:srgbClr val="008080"/>
                </a:solidFill>
              </a:rPr>
              <a:t>Stay up to date with Wild Oxfordshire: </a:t>
            </a:r>
          </a:p>
          <a:p>
            <a:pPr marL="628650" lvl="1" indent="-285750" algn="l">
              <a:buFont typeface="Arial" panose="020B0604020202020204" pitchFamily="34" charset="0"/>
              <a:buChar char="•"/>
            </a:pPr>
            <a:r>
              <a:rPr lang="en-GB" sz="1800" dirty="0">
                <a:solidFill>
                  <a:srgbClr val="008080"/>
                </a:solidFill>
              </a:rPr>
              <a:t>Website: </a:t>
            </a:r>
            <a:r>
              <a:rPr lang="en-GB" sz="1800" b="1" dirty="0">
                <a:solidFill>
                  <a:srgbClr val="008080"/>
                </a:solidFill>
              </a:rPr>
              <a:t>www.wildoxfordshire.org.uk </a:t>
            </a:r>
            <a:endParaRPr lang="en-GB" sz="1800" dirty="0">
              <a:solidFill>
                <a:srgbClr val="008080"/>
              </a:solidFill>
            </a:endParaRPr>
          </a:p>
          <a:p>
            <a:pPr marL="628650" lvl="1" indent="-285750" algn="l">
              <a:buFont typeface="Arial" panose="020B0604020202020204" pitchFamily="34" charset="0"/>
              <a:buChar char="•"/>
            </a:pPr>
            <a:r>
              <a:rPr lang="en-GB" sz="1800" dirty="0">
                <a:solidFill>
                  <a:srgbClr val="008080"/>
                </a:solidFill>
              </a:rPr>
              <a:t>Twitter: </a:t>
            </a:r>
            <a:r>
              <a:rPr lang="en-GB" sz="1800" b="1" dirty="0">
                <a:solidFill>
                  <a:srgbClr val="008080"/>
                </a:solidFill>
              </a:rPr>
              <a:t>@WildOxfordshire</a:t>
            </a:r>
          </a:p>
          <a:p>
            <a:pPr marL="628650" lvl="1" indent="-285750" algn="l">
              <a:buFont typeface="Arial" panose="020B0604020202020204" pitchFamily="34" charset="0"/>
              <a:buChar char="•"/>
            </a:pPr>
            <a:r>
              <a:rPr lang="en-GB" sz="1800" dirty="0">
                <a:solidFill>
                  <a:srgbClr val="008080"/>
                </a:solidFill>
              </a:rPr>
              <a:t>Facebook: </a:t>
            </a:r>
            <a:r>
              <a:rPr lang="en-GB" sz="1800" b="1" dirty="0">
                <a:solidFill>
                  <a:srgbClr val="008080"/>
                </a:solidFill>
              </a:rPr>
              <a:t>@wildoxfordshire</a:t>
            </a:r>
          </a:p>
          <a:p>
            <a:pPr marL="628650" lvl="1" indent="-285750" algn="l">
              <a:buFont typeface="Arial" panose="020B0604020202020204" pitchFamily="34" charset="0"/>
              <a:buChar char="•"/>
            </a:pPr>
            <a:r>
              <a:rPr lang="en-GB" sz="1800" dirty="0">
                <a:solidFill>
                  <a:srgbClr val="008080"/>
                </a:solidFill>
              </a:rPr>
              <a:t>Instagram: </a:t>
            </a:r>
            <a:r>
              <a:rPr lang="en-GB" sz="1800" b="1" dirty="0">
                <a:solidFill>
                  <a:srgbClr val="008080"/>
                </a:solidFill>
              </a:rPr>
              <a:t>@wild_oxfordshire</a:t>
            </a:r>
          </a:p>
          <a:p>
            <a:pPr marL="628650" lvl="1" indent="-285750" algn="l">
              <a:buFont typeface="Arial" panose="020B0604020202020204" pitchFamily="34" charset="0"/>
              <a:buChar char="•"/>
            </a:pPr>
            <a:r>
              <a:rPr lang="en-GB" sz="1800" dirty="0">
                <a:solidFill>
                  <a:srgbClr val="008080"/>
                </a:solidFill>
              </a:rPr>
              <a:t>Sign up for our </a:t>
            </a:r>
            <a:r>
              <a:rPr lang="en-GB" sz="1800" b="1" dirty="0">
                <a:solidFill>
                  <a:srgbClr val="008080"/>
                </a:solidFill>
              </a:rPr>
              <a:t>monthly bulletin </a:t>
            </a:r>
            <a:r>
              <a:rPr lang="en-GB" sz="1800" dirty="0">
                <a:solidFill>
                  <a:srgbClr val="008080"/>
                </a:solidFill>
              </a:rPr>
              <a:t>via our website or scan the QR code.</a:t>
            </a:r>
          </a:p>
          <a:p>
            <a:pPr lvl="1" algn="l"/>
            <a:endParaRPr lang="en-GB" sz="1800" b="1" dirty="0">
              <a:solidFill>
                <a:srgbClr val="008080"/>
              </a:solidFill>
            </a:endParaRPr>
          </a:p>
          <a:p>
            <a:pPr marL="285750" indent="-285750" algn="l">
              <a:buFont typeface="Arial" panose="020B0604020202020204" pitchFamily="34" charset="0"/>
              <a:buChar char="•"/>
            </a:pPr>
            <a:r>
              <a:rPr lang="en-GB" sz="2400" dirty="0">
                <a:solidFill>
                  <a:srgbClr val="008080"/>
                </a:solidFill>
              </a:rPr>
              <a:t>Support our work: </a:t>
            </a:r>
          </a:p>
          <a:p>
            <a:pPr marL="628650" lvl="1" indent="-285750" algn="l">
              <a:buFont typeface="Arial" panose="020B0604020202020204" pitchFamily="34" charset="0"/>
              <a:buChar char="•"/>
            </a:pPr>
            <a:r>
              <a:rPr lang="en-GB" sz="1800" b="1" dirty="0">
                <a:solidFill>
                  <a:srgbClr val="008080"/>
                </a:solidFill>
              </a:rPr>
              <a:t>Donate </a:t>
            </a:r>
            <a:r>
              <a:rPr lang="en-GB" sz="1800" dirty="0">
                <a:solidFill>
                  <a:srgbClr val="008080"/>
                </a:solidFill>
              </a:rPr>
              <a:t>any time on our website</a:t>
            </a:r>
          </a:p>
          <a:p>
            <a:pPr marL="628650" lvl="1" indent="-285750" algn="l">
              <a:buFont typeface="Arial" panose="020B0604020202020204" pitchFamily="34" charset="0"/>
              <a:buChar char="•"/>
            </a:pPr>
            <a:r>
              <a:rPr lang="en-GB" sz="1800" dirty="0">
                <a:solidFill>
                  <a:srgbClr val="008080"/>
                </a:solidFill>
              </a:rPr>
              <a:t>Sign up to </a:t>
            </a:r>
            <a:r>
              <a:rPr lang="en-GB" sz="1800" b="1" dirty="0">
                <a:solidFill>
                  <a:srgbClr val="008080"/>
                </a:solidFill>
              </a:rPr>
              <a:t>Give as You Life</a:t>
            </a:r>
            <a:r>
              <a:rPr lang="en-GB" sz="1800" dirty="0">
                <a:solidFill>
                  <a:srgbClr val="008080"/>
                </a:solidFill>
              </a:rPr>
              <a:t> to raise funds whilst you shop</a:t>
            </a:r>
            <a:endParaRPr lang="en-GB" sz="1800" dirty="0">
              <a:solidFill>
                <a:srgbClr val="008080"/>
              </a:solidFill>
              <a:cs typeface="Calibri"/>
            </a:endParaRPr>
          </a:p>
          <a:p>
            <a:pPr marL="628650" lvl="1" indent="-285750" algn="l">
              <a:buFont typeface="Arial" panose="020B0604020202020204" pitchFamily="34" charset="0"/>
              <a:buChar char="•"/>
            </a:pPr>
            <a:r>
              <a:rPr lang="en-GB" sz="1800" b="1" dirty="0">
                <a:solidFill>
                  <a:srgbClr val="008080"/>
                </a:solidFill>
              </a:rPr>
              <a:t>Volunteer </a:t>
            </a:r>
            <a:r>
              <a:rPr lang="en-GB" sz="1800" dirty="0">
                <a:solidFill>
                  <a:srgbClr val="008080"/>
                </a:solidFill>
              </a:rPr>
              <a:t>with us </a:t>
            </a:r>
          </a:p>
          <a:p>
            <a:pPr marL="628650" lvl="1" indent="-285750" algn="l">
              <a:buFont typeface="Arial" panose="020B0604020202020204" pitchFamily="34" charset="0"/>
              <a:buChar char="•"/>
            </a:pPr>
            <a:r>
              <a:rPr lang="en-GB" sz="1800" b="1" dirty="0">
                <a:solidFill>
                  <a:srgbClr val="008080"/>
                </a:solidFill>
              </a:rPr>
              <a:t>Spread the word </a:t>
            </a:r>
            <a:r>
              <a:rPr lang="en-GB" sz="1800" dirty="0">
                <a:solidFill>
                  <a:srgbClr val="008080"/>
                </a:solidFill>
              </a:rPr>
              <a:t>of our work </a:t>
            </a:r>
          </a:p>
          <a:p>
            <a:pPr marL="628650" lvl="1" indent="-285750" algn="l">
              <a:buFont typeface="Arial" panose="020B0604020202020204" pitchFamily="34" charset="0"/>
              <a:buChar char="•"/>
            </a:pPr>
            <a:r>
              <a:rPr lang="en-GB" sz="1800" dirty="0">
                <a:solidFill>
                  <a:srgbClr val="008080"/>
                </a:solidFill>
              </a:rPr>
              <a:t>For other ways to support us, visit our website. </a:t>
            </a:r>
          </a:p>
          <a:p>
            <a:endParaRPr lang="en-US" dirty="0"/>
          </a:p>
        </p:txBody>
      </p:sp>
      <p:pic>
        <p:nvPicPr>
          <p:cNvPr id="1030" name="Picture 6" descr="Give as you Live Online">
            <a:extLst>
              <a:ext uri="{FF2B5EF4-FFF2-40B4-BE49-F238E27FC236}">
                <a16:creationId xmlns:a16="http://schemas.microsoft.com/office/drawing/2014/main" id="{17FAA07A-5A45-4DE8-A908-63A03896F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956" y="3510659"/>
            <a:ext cx="2971800"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6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6499" y="857248"/>
            <a:ext cx="3052452" cy="5143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A3A33C8-E938-4B15-8B35-820D1B141ECA}"/>
              </a:ext>
            </a:extLst>
          </p:cNvPr>
          <p:cNvSpPr>
            <a:spLocks noGrp="1"/>
          </p:cNvSpPr>
          <p:nvPr>
            <p:ph type="title"/>
          </p:nvPr>
        </p:nvSpPr>
        <p:spPr>
          <a:xfrm>
            <a:off x="1720813" y="1337311"/>
            <a:ext cx="2568202" cy="4209927"/>
          </a:xfrm>
        </p:spPr>
        <p:txBody>
          <a:bodyPr vert="horz" lIns="68580" tIns="34290" rIns="68580" bIns="34290" rtlCol="0" anchor="ctr">
            <a:normAutofit/>
          </a:bodyPr>
          <a:lstStyle/>
          <a:p>
            <a:pPr algn="ctr"/>
            <a:r>
              <a:rPr lang="en-GB" sz="3600" b="1" dirty="0">
                <a:ln>
                  <a:solidFill>
                    <a:schemeClr val="bg1"/>
                  </a:solidFill>
                </a:ln>
                <a:solidFill>
                  <a:schemeClr val="bg1"/>
                </a:solidFill>
              </a:rPr>
              <a:t>What examples do we have in Oxfordshire?</a:t>
            </a:r>
            <a:endParaRPr lang="en-US" sz="3600" b="1" dirty="0">
              <a:ln>
                <a:solidFill>
                  <a:schemeClr val="bg1"/>
                </a:solidFill>
              </a:ln>
              <a:solidFill>
                <a:schemeClr val="bg1"/>
              </a:solidFill>
            </a:endParaRPr>
          </a:p>
        </p:txBody>
      </p:sp>
      <p:sp>
        <p:nvSpPr>
          <p:cNvPr id="4" name="TextBox 3">
            <a:extLst>
              <a:ext uri="{FF2B5EF4-FFF2-40B4-BE49-F238E27FC236}">
                <a16:creationId xmlns:a16="http://schemas.microsoft.com/office/drawing/2014/main" id="{CE6F55B7-C2D5-4A95-A27D-52D1677BE2A7}"/>
              </a:ext>
            </a:extLst>
          </p:cNvPr>
          <p:cNvSpPr txBox="1"/>
          <p:nvPr/>
        </p:nvSpPr>
        <p:spPr>
          <a:xfrm>
            <a:off x="4919799" y="621077"/>
            <a:ext cx="5526664" cy="3085130"/>
          </a:xfrm>
          <a:prstGeom prst="rect">
            <a:avLst/>
          </a:prstGeom>
        </p:spPr>
        <p:txBody>
          <a:bodyPr vert="horz" lIns="68580" tIns="34290" rIns="68580" bIns="34290" rtlCol="0" anchor="ctr">
            <a:noAutofit/>
          </a:bodyPr>
          <a:lstStyle/>
          <a:p>
            <a:pPr marL="214313" indent="-214313"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Know your community, know your assets: community mapping.</a:t>
            </a:r>
          </a:p>
          <a:p>
            <a:pPr marL="214313" indent="-214313"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Community-led housing.</a:t>
            </a:r>
          </a:p>
          <a:p>
            <a:pPr marL="214313" indent="-214313"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Placemaking/ place-shaping initiatives.</a:t>
            </a:r>
          </a:p>
          <a:p>
            <a:pPr marL="214313" indent="-214313"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Green spaces/ environmental initiatives.</a:t>
            </a:r>
          </a:p>
          <a:p>
            <a:pPr indent="-171450" defTabSz="685800">
              <a:lnSpc>
                <a:spcPct val="90000"/>
              </a:lnSpc>
              <a:spcAft>
                <a:spcPts val="450"/>
              </a:spcAft>
              <a:buFont typeface="Arial" panose="020B0604020202020204" pitchFamily="34" charset="0"/>
              <a:buChar char="•"/>
              <a:defRPr/>
            </a:pPr>
            <a:endParaRPr lang="en-US" sz="135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35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35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DECF6972-5ED9-4F70-AC43-86A68FE57F49}"/>
              </a:ext>
            </a:extLst>
          </p:cNvPr>
          <p:cNvSpPr txBox="1"/>
          <p:nvPr/>
        </p:nvSpPr>
        <p:spPr>
          <a:xfrm>
            <a:off x="2376322" y="2565880"/>
            <a:ext cx="4850900" cy="2587960"/>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defRPr/>
            </a:pPr>
            <a:endParaRPr lang="en-US" dirty="0">
              <a:solidFill>
                <a:prstClr val="black"/>
              </a:solidFill>
              <a:latin typeface="Calibri" panose="020F0502020204030204"/>
            </a:endParaRPr>
          </a:p>
        </p:txBody>
      </p:sp>
      <p:pic>
        <p:nvPicPr>
          <p:cNvPr id="9" name="Content Placeholder 8">
            <a:extLst>
              <a:ext uri="{FF2B5EF4-FFF2-40B4-BE49-F238E27FC236}">
                <a16:creationId xmlns:a16="http://schemas.microsoft.com/office/drawing/2014/main" id="{437DFEA8-880D-4E14-AB19-A7A20EF7C79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08696" y="5651209"/>
            <a:ext cx="2192857" cy="585714"/>
          </a:xfrm>
          <a:prstGeom prst="rect">
            <a:avLst/>
          </a:prstGeom>
          <a:noFill/>
        </p:spPr>
      </p:pic>
      <p:pic>
        <p:nvPicPr>
          <p:cNvPr id="5" name="Picture 4">
            <a:extLst>
              <a:ext uri="{FF2B5EF4-FFF2-40B4-BE49-F238E27FC236}">
                <a16:creationId xmlns:a16="http://schemas.microsoft.com/office/drawing/2014/main" id="{6DB5A7B4-57A7-F24C-3BC3-8A156CA71E60}"/>
              </a:ext>
            </a:extLst>
          </p:cNvPr>
          <p:cNvPicPr>
            <a:picLocks noChangeAspect="1"/>
          </p:cNvPicPr>
          <p:nvPr/>
        </p:nvPicPr>
        <p:blipFill rotWithShape="1">
          <a:blip r:embed="rId4"/>
          <a:srcRect t="6426" b="22892"/>
          <a:stretch/>
        </p:blipFill>
        <p:spPr>
          <a:xfrm>
            <a:off x="5204660" y="3019049"/>
            <a:ext cx="2146922" cy="2024084"/>
          </a:xfrm>
          <a:prstGeom prst="rect">
            <a:avLst/>
          </a:prstGeom>
        </p:spPr>
      </p:pic>
      <p:pic>
        <p:nvPicPr>
          <p:cNvPr id="6" name="Picture 5">
            <a:extLst>
              <a:ext uri="{FF2B5EF4-FFF2-40B4-BE49-F238E27FC236}">
                <a16:creationId xmlns:a16="http://schemas.microsoft.com/office/drawing/2014/main" id="{FAA7A72B-3466-800C-C22E-204AE392669C}"/>
              </a:ext>
            </a:extLst>
          </p:cNvPr>
          <p:cNvPicPr>
            <a:picLocks noChangeAspect="1"/>
          </p:cNvPicPr>
          <p:nvPr/>
        </p:nvPicPr>
        <p:blipFill>
          <a:blip r:embed="rId5"/>
          <a:stretch>
            <a:fillRect/>
          </a:stretch>
        </p:blipFill>
        <p:spPr>
          <a:xfrm rot="20798134">
            <a:off x="7746485" y="3694557"/>
            <a:ext cx="2502840" cy="1750453"/>
          </a:xfrm>
          <a:prstGeom prst="rect">
            <a:avLst/>
          </a:prstGeom>
        </p:spPr>
      </p:pic>
    </p:spTree>
    <p:extLst>
      <p:ext uri="{BB962C8B-B14F-4D97-AF65-F5344CB8AC3E}">
        <p14:creationId xmlns:p14="http://schemas.microsoft.com/office/powerpoint/2010/main" val="420343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6499" y="857248"/>
            <a:ext cx="3052452" cy="5143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A3A33C8-E938-4B15-8B35-820D1B141ECA}"/>
              </a:ext>
            </a:extLst>
          </p:cNvPr>
          <p:cNvSpPr>
            <a:spLocks noGrp="1"/>
          </p:cNvSpPr>
          <p:nvPr>
            <p:ph type="title"/>
          </p:nvPr>
        </p:nvSpPr>
        <p:spPr>
          <a:xfrm>
            <a:off x="1720814" y="1337311"/>
            <a:ext cx="2672351" cy="4209927"/>
          </a:xfrm>
        </p:spPr>
        <p:txBody>
          <a:bodyPr vert="horz" lIns="68580" tIns="34290" rIns="68580" bIns="34290" rtlCol="0" anchor="ctr">
            <a:normAutofit/>
          </a:bodyPr>
          <a:lstStyle/>
          <a:p>
            <a:pPr algn="ctr"/>
            <a:r>
              <a:rPr lang="en-US" sz="3600" b="1" dirty="0">
                <a:ln>
                  <a:solidFill>
                    <a:schemeClr val="bg1"/>
                  </a:solidFill>
                </a:ln>
                <a:solidFill>
                  <a:schemeClr val="bg1"/>
                </a:solidFill>
              </a:rPr>
              <a:t>The challenges and the opportunities</a:t>
            </a:r>
          </a:p>
        </p:txBody>
      </p:sp>
      <p:sp>
        <p:nvSpPr>
          <p:cNvPr id="4" name="TextBox 3">
            <a:extLst>
              <a:ext uri="{FF2B5EF4-FFF2-40B4-BE49-F238E27FC236}">
                <a16:creationId xmlns:a16="http://schemas.microsoft.com/office/drawing/2014/main" id="{CE6F55B7-C2D5-4A95-A27D-52D1677BE2A7}"/>
              </a:ext>
            </a:extLst>
          </p:cNvPr>
          <p:cNvSpPr txBox="1"/>
          <p:nvPr/>
        </p:nvSpPr>
        <p:spPr>
          <a:xfrm>
            <a:off x="4939052" y="1371330"/>
            <a:ext cx="5136536" cy="3782510"/>
          </a:xfrm>
          <a:prstGeom prst="rect">
            <a:avLst/>
          </a:prstGeom>
        </p:spPr>
        <p:txBody>
          <a:bodyPr vert="horz" lIns="68580" tIns="34290" rIns="68580" bIns="34290" rtlCol="0" anchor="ctr">
            <a:noAutofit/>
          </a:bodyPr>
          <a:lstStyle/>
          <a:p>
            <a:pPr algn="ctr" defTabSz="685800">
              <a:lnSpc>
                <a:spcPct val="107000"/>
              </a:lnSpc>
              <a:spcAft>
                <a:spcPts val="600"/>
              </a:spcAft>
              <a:defRPr/>
            </a:pPr>
            <a:endParaRPr lang="en-US" sz="1350" dirty="0">
              <a:solidFill>
                <a:prstClr val="black"/>
              </a:solidFill>
              <a:latin typeface="Calibri" panose="020F0502020204030204"/>
            </a:endParaRPr>
          </a:p>
          <a:p>
            <a:pPr marL="342900" indent="-342900"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No community is perfect – use the ABCD approach</a:t>
            </a:r>
          </a:p>
          <a:p>
            <a:pPr marL="342900" indent="-342900"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Finding the right people, skills and funding – hub and spoke model can help</a:t>
            </a:r>
          </a:p>
          <a:p>
            <a:pPr marL="342900" indent="-342900" defTabSz="685800">
              <a:lnSpc>
                <a:spcPct val="90000"/>
              </a:lnSpc>
              <a:spcAft>
                <a:spcPts val="450"/>
              </a:spcAft>
              <a:buFont typeface="Arial" panose="020B0604020202020204" pitchFamily="34" charset="0"/>
              <a:buChar char="•"/>
              <a:defRPr/>
            </a:pPr>
            <a:r>
              <a:rPr lang="en-US" sz="2400" dirty="0">
                <a:solidFill>
                  <a:prstClr val="black"/>
                </a:solidFill>
                <a:latin typeface="Calibri" panose="020F0502020204030204"/>
              </a:rPr>
              <a:t>Take community-led stewardship seriously – outside agencies to ‘invest in the process’ at the start</a:t>
            </a:r>
          </a:p>
          <a:p>
            <a:pPr defTabSz="685800">
              <a:lnSpc>
                <a:spcPct val="90000"/>
              </a:lnSpc>
              <a:spcAft>
                <a:spcPts val="450"/>
              </a:spcAft>
              <a:defRPr/>
            </a:pPr>
            <a:endParaRPr lang="en-US" sz="1350" dirty="0">
              <a:solidFill>
                <a:prstClr val="black"/>
              </a:solidFill>
              <a:latin typeface="Calibri" panose="020F0502020204030204"/>
            </a:endParaRPr>
          </a:p>
          <a:p>
            <a:pPr defTabSz="685800">
              <a:lnSpc>
                <a:spcPct val="90000"/>
              </a:lnSpc>
              <a:spcAft>
                <a:spcPts val="450"/>
              </a:spcAft>
              <a:defRPr/>
            </a:pPr>
            <a:endParaRPr lang="en-US" sz="135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35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35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DECF6972-5ED9-4F70-AC43-86A68FE57F49}"/>
              </a:ext>
            </a:extLst>
          </p:cNvPr>
          <p:cNvSpPr txBox="1"/>
          <p:nvPr/>
        </p:nvSpPr>
        <p:spPr>
          <a:xfrm>
            <a:off x="2376322" y="2565880"/>
            <a:ext cx="4850900" cy="2587960"/>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defRPr/>
            </a:pPr>
            <a:endParaRPr lang="en-US" dirty="0">
              <a:solidFill>
                <a:prstClr val="black"/>
              </a:solidFill>
              <a:latin typeface="Calibri" panose="020F0502020204030204"/>
            </a:endParaRPr>
          </a:p>
        </p:txBody>
      </p:sp>
      <p:pic>
        <p:nvPicPr>
          <p:cNvPr id="9" name="Content Placeholder 8">
            <a:extLst>
              <a:ext uri="{FF2B5EF4-FFF2-40B4-BE49-F238E27FC236}">
                <a16:creationId xmlns:a16="http://schemas.microsoft.com/office/drawing/2014/main" id="{437DFEA8-880D-4E14-AB19-A7A20EF7C79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82732" y="5153840"/>
            <a:ext cx="2192857" cy="585714"/>
          </a:xfrm>
          <a:prstGeom prst="rect">
            <a:avLst/>
          </a:prstGeom>
          <a:noFill/>
        </p:spPr>
      </p:pic>
    </p:spTree>
    <p:extLst>
      <p:ext uri="{BB962C8B-B14F-4D97-AF65-F5344CB8AC3E}">
        <p14:creationId xmlns:p14="http://schemas.microsoft.com/office/powerpoint/2010/main" val="28394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770" y="864836"/>
            <a:ext cx="7886700" cy="573951"/>
          </a:xfrm>
        </p:spPr>
        <p:txBody>
          <a:bodyPr>
            <a:normAutofit fontScale="90000"/>
          </a:bodyPr>
          <a:lstStyle/>
          <a:p>
            <a:br>
              <a:rPr lang="en-GB" b="1" dirty="0"/>
            </a:br>
            <a:r>
              <a:rPr lang="en-GB" sz="3975" b="1" dirty="0">
                <a:ln>
                  <a:solidFill>
                    <a:schemeClr val="accent1"/>
                  </a:solidFill>
                </a:ln>
                <a:solidFill>
                  <a:schemeClr val="accent1"/>
                </a:solidFill>
              </a:rPr>
              <a:t>Community-led stewardship – the time is now!</a:t>
            </a:r>
            <a:br>
              <a:rPr lang="en-GB" sz="3975" dirty="0"/>
            </a:br>
            <a:endParaRPr lang="en-GB" sz="3975" dirty="0"/>
          </a:p>
        </p:txBody>
      </p:sp>
      <p:sp>
        <p:nvSpPr>
          <p:cNvPr id="3" name="Content Placeholder 2"/>
          <p:cNvSpPr>
            <a:spLocks noGrp="1"/>
          </p:cNvSpPr>
          <p:nvPr>
            <p:ph idx="1"/>
          </p:nvPr>
        </p:nvSpPr>
        <p:spPr>
          <a:xfrm>
            <a:off x="5456854" y="1953143"/>
            <a:ext cx="4136377" cy="3085394"/>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marL="0" indent="0">
              <a:buNone/>
            </a:pPr>
            <a:r>
              <a:rPr lang="en-GB" b="1" dirty="0"/>
              <a:t>For successful stewardship to happen we need:</a:t>
            </a:r>
          </a:p>
          <a:p>
            <a:pPr marL="385763" indent="-385763">
              <a:buFont typeface="+mj-lt"/>
              <a:buAutoNum type="arabicPeriod"/>
            </a:pPr>
            <a:r>
              <a:rPr lang="en-GB" dirty="0"/>
              <a:t>Time to nurture – ABCD approach and time to get to know what is needed.</a:t>
            </a:r>
          </a:p>
          <a:p>
            <a:pPr marL="385763" indent="-385763">
              <a:buFont typeface="+mj-lt"/>
              <a:buAutoNum type="arabicPeriod"/>
            </a:pPr>
            <a:r>
              <a:rPr lang="en-GB" dirty="0"/>
              <a:t>Support from outside agencies – needed at the very start of the process.</a:t>
            </a:r>
          </a:p>
          <a:p>
            <a:pPr marL="385763" indent="-385763">
              <a:buFont typeface="+mj-lt"/>
              <a:buAutoNum type="arabicPeriod"/>
            </a:pPr>
            <a:r>
              <a:rPr lang="en-GB" dirty="0"/>
              <a:t>Allocated funds and resources – community-led isn’t a free option.</a:t>
            </a:r>
          </a:p>
          <a:p>
            <a:pPr marL="0" indent="0">
              <a:buNone/>
            </a:pPr>
            <a:endParaRPr lang="en-GB" dirty="0"/>
          </a:p>
        </p:txBody>
      </p:sp>
      <p:pic>
        <p:nvPicPr>
          <p:cNvPr id="10" name="Content Placeholder 8">
            <a:extLst>
              <a:ext uri="{FF2B5EF4-FFF2-40B4-BE49-F238E27FC236}">
                <a16:creationId xmlns:a16="http://schemas.microsoft.com/office/drawing/2014/main" id="{3016CAF8-93B3-43A3-A510-DA7967B44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026" y="5038537"/>
            <a:ext cx="2499627" cy="667652"/>
          </a:xfrm>
          <a:prstGeom prst="rect">
            <a:avLst/>
          </a:prstGeom>
          <a:noFill/>
        </p:spPr>
      </p:pic>
      <p:pic>
        <p:nvPicPr>
          <p:cNvPr id="4" name="Picture 3">
            <a:extLst>
              <a:ext uri="{FF2B5EF4-FFF2-40B4-BE49-F238E27FC236}">
                <a16:creationId xmlns:a16="http://schemas.microsoft.com/office/drawing/2014/main" id="{F2DD2838-C053-B22E-341A-B483A9605401}"/>
              </a:ext>
            </a:extLst>
          </p:cNvPr>
          <p:cNvPicPr>
            <a:picLocks noChangeAspect="1"/>
          </p:cNvPicPr>
          <p:nvPr/>
        </p:nvPicPr>
        <p:blipFill>
          <a:blip r:embed="rId4"/>
          <a:stretch>
            <a:fillRect/>
          </a:stretch>
        </p:blipFill>
        <p:spPr>
          <a:xfrm>
            <a:off x="2032278" y="2307016"/>
            <a:ext cx="3229121" cy="2861036"/>
          </a:xfrm>
          <a:prstGeom prst="rect">
            <a:avLst/>
          </a:prstGeom>
        </p:spPr>
      </p:pic>
    </p:spTree>
    <p:extLst>
      <p:ext uri="{BB962C8B-B14F-4D97-AF65-F5344CB8AC3E}">
        <p14:creationId xmlns:p14="http://schemas.microsoft.com/office/powerpoint/2010/main" val="695092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43ADE056-50A5-4507-89F5-0A7F0F1A1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90977" y="1337835"/>
            <a:ext cx="3428570" cy="915774"/>
          </a:xfrm>
          <a:prstGeom prst="rect">
            <a:avLst/>
          </a:prstGeom>
          <a:noFill/>
        </p:spPr>
      </p:pic>
      <p:sp>
        <p:nvSpPr>
          <p:cNvPr id="144" name="Right Triangle 14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46" name="Rectangle 14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44FF733-B9D0-4EA1-AFDA-93634732783F}"/>
              </a:ext>
            </a:extLst>
          </p:cNvPr>
          <p:cNvSpPr>
            <a:spLocks noGrp="1"/>
          </p:cNvSpPr>
          <p:nvPr>
            <p:ph type="ctrTitle"/>
          </p:nvPr>
        </p:nvSpPr>
        <p:spPr>
          <a:xfrm>
            <a:off x="2379010" y="2253610"/>
            <a:ext cx="6691254" cy="3246817"/>
          </a:xfrm>
        </p:spPr>
        <p:txBody>
          <a:bodyPr anchor="b">
            <a:normAutofit/>
          </a:bodyPr>
          <a:lstStyle/>
          <a:p>
            <a:pPr>
              <a:lnSpc>
                <a:spcPct val="100000"/>
              </a:lnSpc>
            </a:pPr>
            <a:r>
              <a:rPr lang="en-GB" sz="3300" dirty="0">
                <a:ln>
                  <a:solidFill>
                    <a:schemeClr val="tx1"/>
                  </a:solidFill>
                </a:ln>
              </a:rPr>
              <a:t>Oxfordshire </a:t>
            </a:r>
            <a:r>
              <a:rPr lang="en-GB" sz="3300" u="sng" dirty="0">
                <a:ln>
                  <a:solidFill>
                    <a:schemeClr val="tx1"/>
                  </a:solidFill>
                </a:ln>
              </a:rPr>
              <a:t>is</a:t>
            </a:r>
            <a:r>
              <a:rPr lang="en-GB" sz="3300" dirty="0">
                <a:ln>
                  <a:solidFill>
                    <a:schemeClr val="tx1"/>
                  </a:solidFill>
                </a:ln>
              </a:rPr>
              <a:t> the home of long-term community-led stewardship</a:t>
            </a:r>
            <a:br>
              <a:rPr lang="en-GB" sz="3000" dirty="0">
                <a:ln>
                  <a:solidFill>
                    <a:schemeClr val="tx1"/>
                  </a:solidFill>
                </a:ln>
              </a:rPr>
            </a:br>
            <a:br>
              <a:rPr lang="en-GB" sz="3000" dirty="0">
                <a:ln>
                  <a:solidFill>
                    <a:schemeClr val="tx1"/>
                  </a:solidFill>
                </a:ln>
              </a:rPr>
            </a:br>
            <a:r>
              <a:rPr lang="en-GB" sz="3000" dirty="0">
                <a:ln>
                  <a:solidFill>
                    <a:schemeClr val="tx1"/>
                  </a:solidFill>
                </a:ln>
              </a:rPr>
              <a:t>Thank you!</a:t>
            </a:r>
            <a:br>
              <a:rPr lang="en-GB" sz="4200" dirty="0">
                <a:ln>
                  <a:solidFill>
                    <a:schemeClr val="tx1"/>
                  </a:solidFill>
                </a:ln>
              </a:rPr>
            </a:br>
            <a:endParaRPr lang="en-GB" sz="4200" dirty="0">
              <a:ln>
                <a:solidFill>
                  <a:schemeClr val="tx1"/>
                </a:solidFill>
              </a:ln>
            </a:endParaRPr>
          </a:p>
        </p:txBody>
      </p:sp>
      <p:sp>
        <p:nvSpPr>
          <p:cNvPr id="3" name="Subtitle 2">
            <a:extLst>
              <a:ext uri="{FF2B5EF4-FFF2-40B4-BE49-F238E27FC236}">
                <a16:creationId xmlns:a16="http://schemas.microsoft.com/office/drawing/2014/main" id="{EAF92187-BD51-4EDC-BC79-C274CD79BF58}"/>
              </a:ext>
            </a:extLst>
          </p:cNvPr>
          <p:cNvSpPr>
            <a:spLocks noGrp="1"/>
          </p:cNvSpPr>
          <p:nvPr>
            <p:ph type="subTitle" idx="1"/>
          </p:nvPr>
        </p:nvSpPr>
        <p:spPr>
          <a:xfrm>
            <a:off x="2490977" y="4713979"/>
            <a:ext cx="5490974" cy="564874"/>
          </a:xfrm>
        </p:spPr>
        <p:txBody>
          <a:bodyPr anchor="t">
            <a:normAutofit/>
          </a:bodyPr>
          <a:lstStyle/>
          <a:p>
            <a:pPr algn="l"/>
            <a:endParaRPr lang="en-GB" b="1" dirty="0"/>
          </a:p>
          <a:p>
            <a:pPr algn="l"/>
            <a:endParaRPr lang="en-GB" dirty="0"/>
          </a:p>
        </p:txBody>
      </p:sp>
    </p:spTree>
    <p:extLst>
      <p:ext uri="{BB962C8B-B14F-4D97-AF65-F5344CB8AC3E}">
        <p14:creationId xmlns:p14="http://schemas.microsoft.com/office/powerpoint/2010/main" val="256116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46048" y="5472583"/>
            <a:ext cx="8699904" cy="646331"/>
          </a:xfrm>
          <a:prstGeom prst="rect">
            <a:avLst/>
          </a:prstGeom>
        </p:spPr>
        <p:txBody>
          <a:bodyPr wrap="square">
            <a:spAutoFit/>
          </a:bodyPr>
          <a:lstStyle/>
          <a:p>
            <a:pPr algn="ctr"/>
            <a:r>
              <a:rPr lang="en-GB" b="1" dirty="0">
                <a:solidFill>
                  <a:srgbClr val="C96B28"/>
                </a:solidFill>
                <a:latin typeface="Calibri"/>
              </a:rPr>
              <a:t>Camilla Burrow, </a:t>
            </a:r>
            <a:r>
              <a:rPr lang="en-GB" dirty="0">
                <a:solidFill>
                  <a:srgbClr val="C96B28"/>
                </a:solidFill>
                <a:latin typeface="Calibri"/>
              </a:rPr>
              <a:t>Chief Executive</a:t>
            </a:r>
            <a:r>
              <a:rPr lang="en-GB" b="1" dirty="0">
                <a:solidFill>
                  <a:srgbClr val="C96B28"/>
                </a:solidFill>
                <a:latin typeface="Calibri"/>
              </a:rPr>
              <a:t>, </a:t>
            </a:r>
            <a:r>
              <a:rPr lang="en-GB" dirty="0">
                <a:solidFill>
                  <a:srgbClr val="C96B28"/>
                </a:solidFill>
                <a:latin typeface="Calibri"/>
              </a:rPr>
              <a:t>Wild Oxfordshire</a:t>
            </a:r>
          </a:p>
          <a:p>
            <a:pPr algn="ctr"/>
            <a:endParaRPr lang="en-GB" dirty="0">
              <a:solidFill>
                <a:srgbClr val="C96B28"/>
              </a:solidFill>
              <a:latin typeface="Calibri"/>
            </a:endParaRPr>
          </a:p>
        </p:txBody>
      </p:sp>
      <p:sp>
        <p:nvSpPr>
          <p:cNvPr id="11" name="TextBox 10"/>
          <p:cNvSpPr txBox="1"/>
          <p:nvPr/>
        </p:nvSpPr>
        <p:spPr>
          <a:xfrm>
            <a:off x="5785598" y="5906769"/>
            <a:ext cx="4660355" cy="369332"/>
          </a:xfrm>
          <a:prstGeom prst="rect">
            <a:avLst/>
          </a:prstGeom>
          <a:solidFill>
            <a:srgbClr val="007E85"/>
          </a:solidFill>
        </p:spPr>
        <p:txBody>
          <a:bodyPr wrap="square" rtlCol="0">
            <a:spAutoFit/>
          </a:bodyPr>
          <a:lstStyle/>
          <a:p>
            <a:endParaRPr lang="en-US" dirty="0">
              <a:solidFill>
                <a:prstClr val="black"/>
              </a:solidFill>
              <a:latin typeface="Calibri"/>
            </a:endParaRPr>
          </a:p>
        </p:txBody>
      </p:sp>
      <p:sp>
        <p:nvSpPr>
          <p:cNvPr id="2" name="Rectangle 1">
            <a:extLst>
              <a:ext uri="{FF2B5EF4-FFF2-40B4-BE49-F238E27FC236}">
                <a16:creationId xmlns:a16="http://schemas.microsoft.com/office/drawing/2014/main" id="{8FC564CF-7F22-4647-94AD-0E785F258C43}"/>
              </a:ext>
            </a:extLst>
          </p:cNvPr>
          <p:cNvSpPr/>
          <p:nvPr/>
        </p:nvSpPr>
        <p:spPr>
          <a:xfrm>
            <a:off x="2332644" y="4548169"/>
            <a:ext cx="7886700" cy="954107"/>
          </a:xfrm>
          <a:prstGeom prst="rect">
            <a:avLst/>
          </a:prstGeom>
        </p:spPr>
        <p:txBody>
          <a:bodyPr wrap="square">
            <a:spAutoFit/>
          </a:bodyPr>
          <a:lstStyle/>
          <a:p>
            <a:pPr algn="ctr"/>
            <a:r>
              <a:rPr lang="en-US" sz="2800" dirty="0">
                <a:solidFill>
                  <a:srgbClr val="C96B28"/>
                </a:solidFill>
                <a:latin typeface="Calibri"/>
              </a:rPr>
              <a:t> Community-led Stewardship: Shaping Resilient, Sustainable Places – September 2023</a:t>
            </a:r>
          </a:p>
        </p:txBody>
      </p:sp>
      <p:sp>
        <p:nvSpPr>
          <p:cNvPr id="9" name="Title 8">
            <a:extLst>
              <a:ext uri="{FF2B5EF4-FFF2-40B4-BE49-F238E27FC236}">
                <a16:creationId xmlns:a16="http://schemas.microsoft.com/office/drawing/2014/main" id="{7C31FFC8-B114-924E-87FC-006F48C62F38}"/>
              </a:ext>
            </a:extLst>
          </p:cNvPr>
          <p:cNvSpPr>
            <a:spLocks noGrp="1"/>
          </p:cNvSpPr>
          <p:nvPr>
            <p:ph type="title"/>
          </p:nvPr>
        </p:nvSpPr>
        <p:spPr/>
        <p:txBody>
          <a:bodyPr>
            <a:noAutofit/>
          </a:bodyPr>
          <a:lstStyle/>
          <a:p>
            <a:pPr algn="ctr"/>
            <a:r>
              <a:rPr lang="en-GB" sz="2800" dirty="0"/>
              <a:t>Community-Led Nature Recovery in Oxfordshire</a:t>
            </a:r>
            <a:endParaRPr lang="en-US" sz="2800" dirty="0"/>
          </a:p>
        </p:txBody>
      </p:sp>
      <p:sp>
        <p:nvSpPr>
          <p:cNvPr id="5" name="Rectangle 2">
            <a:extLst>
              <a:ext uri="{FF2B5EF4-FFF2-40B4-BE49-F238E27FC236}">
                <a16:creationId xmlns:a16="http://schemas.microsoft.com/office/drawing/2014/main" id="{D36345E0-DEFA-8146-AFD4-3E71B2764EE6}"/>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pic>
        <p:nvPicPr>
          <p:cNvPr id="4" name="Picture 3" descr="A bee on a flower&#10;&#10;Description automatically generated">
            <a:extLst>
              <a:ext uri="{FF2B5EF4-FFF2-40B4-BE49-F238E27FC236}">
                <a16:creationId xmlns:a16="http://schemas.microsoft.com/office/drawing/2014/main" id="{03864EC1-4AFA-484A-AA99-AE92122C963B}"/>
              </a:ext>
            </a:extLst>
          </p:cNvPr>
          <p:cNvPicPr>
            <a:picLocks noChangeAspect="1"/>
          </p:cNvPicPr>
          <p:nvPr/>
        </p:nvPicPr>
        <p:blipFill>
          <a:blip r:embed="rId3"/>
          <a:stretch>
            <a:fillRect/>
          </a:stretch>
        </p:blipFill>
        <p:spPr>
          <a:xfrm>
            <a:off x="4878252" y="1192931"/>
            <a:ext cx="2435496" cy="3336385"/>
          </a:xfrm>
          <a:prstGeom prst="rect">
            <a:avLst/>
          </a:prstGeom>
        </p:spPr>
      </p:pic>
    </p:spTree>
    <p:extLst>
      <p:ext uri="{BB962C8B-B14F-4D97-AF65-F5344CB8AC3E}">
        <p14:creationId xmlns:p14="http://schemas.microsoft.com/office/powerpoint/2010/main" val="117270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DE1A-A8CE-49D9-81DA-3CAB5E82D7D4}"/>
              </a:ext>
            </a:extLst>
          </p:cNvPr>
          <p:cNvSpPr>
            <a:spLocks noGrp="1"/>
          </p:cNvSpPr>
          <p:nvPr>
            <p:ph type="title"/>
          </p:nvPr>
        </p:nvSpPr>
        <p:spPr/>
        <p:txBody>
          <a:bodyPr>
            <a:normAutofit/>
          </a:bodyPr>
          <a:lstStyle/>
          <a:p>
            <a:r>
              <a:rPr lang="en-GB" sz="2400" dirty="0"/>
              <a:t>Camilla Burrow</a:t>
            </a:r>
          </a:p>
        </p:txBody>
      </p:sp>
      <p:pic>
        <p:nvPicPr>
          <p:cNvPr id="3" name="Picture 2">
            <a:extLst>
              <a:ext uri="{FF2B5EF4-FFF2-40B4-BE49-F238E27FC236}">
                <a16:creationId xmlns:a16="http://schemas.microsoft.com/office/drawing/2014/main" id="{3077ED5A-01F6-44B8-9354-EBBB8F274D66}"/>
              </a:ext>
            </a:extLst>
          </p:cNvPr>
          <p:cNvPicPr>
            <a:picLocks noChangeAspect="1"/>
          </p:cNvPicPr>
          <p:nvPr/>
        </p:nvPicPr>
        <p:blipFill>
          <a:blip r:embed="rId3"/>
          <a:stretch>
            <a:fillRect/>
          </a:stretch>
        </p:blipFill>
        <p:spPr>
          <a:xfrm>
            <a:off x="6004156" y="5893491"/>
            <a:ext cx="4663844" cy="371888"/>
          </a:xfrm>
          <a:prstGeom prst="rect">
            <a:avLst/>
          </a:prstGeom>
        </p:spPr>
      </p:pic>
      <p:sp>
        <p:nvSpPr>
          <p:cNvPr id="5" name="TextBox 4">
            <a:extLst>
              <a:ext uri="{FF2B5EF4-FFF2-40B4-BE49-F238E27FC236}">
                <a16:creationId xmlns:a16="http://schemas.microsoft.com/office/drawing/2014/main" id="{F0510429-6683-4910-B7B1-F80A8BC93AD6}"/>
              </a:ext>
            </a:extLst>
          </p:cNvPr>
          <p:cNvSpPr txBox="1"/>
          <p:nvPr/>
        </p:nvSpPr>
        <p:spPr>
          <a:xfrm>
            <a:off x="1922026" y="1019058"/>
            <a:ext cx="8613452" cy="3139321"/>
          </a:xfrm>
          <a:prstGeom prst="rect">
            <a:avLst/>
          </a:prstGeom>
          <a:noFill/>
        </p:spPr>
        <p:txBody>
          <a:bodyPr wrap="square">
            <a:spAutoFit/>
          </a:bodyPr>
          <a:lstStyle/>
          <a:p>
            <a:r>
              <a:rPr lang="en-US" dirty="0">
                <a:solidFill>
                  <a:srgbClr val="008080"/>
                </a:solidFill>
                <a:latin typeface="Calibri"/>
              </a:rPr>
              <a:t>Fifteen years experience working in the environmental conservation, data services and planning sector. </a:t>
            </a:r>
          </a:p>
          <a:p>
            <a:endParaRPr lang="en-US" dirty="0">
              <a:solidFill>
                <a:srgbClr val="008080"/>
              </a:solidFill>
              <a:latin typeface="Calibri"/>
            </a:endParaRPr>
          </a:p>
          <a:p>
            <a:pPr marL="285750" indent="-285750">
              <a:buFont typeface="Arial" panose="020B0604020202020204" pitchFamily="34" charset="0"/>
              <a:buChar char="•"/>
            </a:pPr>
            <a:r>
              <a:rPr lang="en-US" dirty="0">
                <a:solidFill>
                  <a:srgbClr val="008080"/>
                </a:solidFill>
                <a:latin typeface="Calibri"/>
              </a:rPr>
              <a:t>Chief Executive of Wild Oxfordshire since June 2020</a:t>
            </a:r>
          </a:p>
          <a:p>
            <a:pPr marL="285750" indent="-285750">
              <a:buFont typeface="Arial" panose="020B0604020202020204" pitchFamily="34" charset="0"/>
              <a:buChar char="•"/>
            </a:pPr>
            <a:r>
              <a:rPr lang="en-US" dirty="0">
                <a:solidFill>
                  <a:srgbClr val="008080"/>
                </a:solidFill>
                <a:latin typeface="Calibri"/>
              </a:rPr>
              <a:t>Director of Thames Valley Environmental Records Centre 2011-2020</a:t>
            </a:r>
          </a:p>
          <a:p>
            <a:pPr marL="285750" indent="-285750">
              <a:buFont typeface="Arial" panose="020B0604020202020204" pitchFamily="34" charset="0"/>
              <a:buChar char="•"/>
            </a:pPr>
            <a:r>
              <a:rPr lang="en-US" dirty="0">
                <a:solidFill>
                  <a:srgbClr val="008080"/>
                </a:solidFill>
                <a:latin typeface="Calibri"/>
              </a:rPr>
              <a:t>Ecologist Planner at Oxfordshire County Council 2007-2011</a:t>
            </a:r>
          </a:p>
          <a:p>
            <a:pPr marL="285750" indent="-285750">
              <a:buFont typeface="Arial" panose="020B0604020202020204" pitchFamily="34" charset="0"/>
              <a:buChar char="•"/>
            </a:pPr>
            <a:endParaRPr lang="en-US" dirty="0">
              <a:solidFill>
                <a:srgbClr val="008080"/>
              </a:solidFill>
              <a:latin typeface="Calibri"/>
            </a:endParaRPr>
          </a:p>
          <a:p>
            <a:r>
              <a:rPr lang="en-US" dirty="0">
                <a:solidFill>
                  <a:srgbClr val="008080"/>
                </a:solidFill>
                <a:latin typeface="Calibri"/>
              </a:rPr>
              <a:t>MSc (hons) Environmental Management &amp; Technology</a:t>
            </a:r>
          </a:p>
          <a:p>
            <a:r>
              <a:rPr lang="en-US" dirty="0">
                <a:solidFill>
                  <a:srgbClr val="008080"/>
                </a:solidFill>
                <a:latin typeface="Calibri"/>
              </a:rPr>
              <a:t>BSc (hons) 2.1 Biology</a:t>
            </a:r>
          </a:p>
          <a:p>
            <a:endParaRPr lang="en-US" dirty="0">
              <a:solidFill>
                <a:srgbClr val="008080"/>
              </a:solidFill>
              <a:latin typeface="Calibri"/>
            </a:endParaRPr>
          </a:p>
          <a:p>
            <a:r>
              <a:rPr lang="en-US" dirty="0">
                <a:solidFill>
                  <a:srgbClr val="008080"/>
                </a:solidFill>
                <a:latin typeface="Calibri"/>
              </a:rPr>
              <a:t>Member of Chartered Institute of Ecology and Environmental Management</a:t>
            </a:r>
            <a:endParaRPr lang="en-GB" dirty="0">
              <a:solidFill>
                <a:srgbClr val="008080"/>
              </a:solidFill>
              <a:latin typeface="Calibri"/>
            </a:endParaRPr>
          </a:p>
        </p:txBody>
      </p:sp>
    </p:spTree>
    <p:extLst>
      <p:ext uri="{BB962C8B-B14F-4D97-AF65-F5344CB8AC3E}">
        <p14:creationId xmlns:p14="http://schemas.microsoft.com/office/powerpoint/2010/main" val="322044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31D7-5595-47D5-81AF-F8DADC1A115D}"/>
              </a:ext>
            </a:extLst>
          </p:cNvPr>
          <p:cNvSpPr>
            <a:spLocks noGrp="1"/>
          </p:cNvSpPr>
          <p:nvPr>
            <p:ph type="title"/>
          </p:nvPr>
        </p:nvSpPr>
        <p:spPr>
          <a:xfrm>
            <a:off x="1524000" y="46068"/>
            <a:ext cx="9144000" cy="1168301"/>
          </a:xfrm>
        </p:spPr>
        <p:txBody>
          <a:bodyPr>
            <a:normAutofit/>
          </a:bodyPr>
          <a:lstStyle/>
          <a:p>
            <a:pPr algn="ctr"/>
            <a:r>
              <a:rPr lang="en-GB" sz="3600" b="1" dirty="0"/>
              <a:t>Wild Oxfordshire</a:t>
            </a:r>
            <a:endParaRPr lang="en-GB" sz="3600" dirty="0"/>
          </a:p>
        </p:txBody>
      </p:sp>
      <p:pic>
        <p:nvPicPr>
          <p:cNvPr id="3" name="Picture 2">
            <a:extLst>
              <a:ext uri="{FF2B5EF4-FFF2-40B4-BE49-F238E27FC236}">
                <a16:creationId xmlns:a16="http://schemas.microsoft.com/office/drawing/2014/main" id="{C5771BCA-D2E5-4EAD-8588-56813F3689ED}"/>
              </a:ext>
            </a:extLst>
          </p:cNvPr>
          <p:cNvPicPr>
            <a:picLocks noChangeAspect="1"/>
          </p:cNvPicPr>
          <p:nvPr/>
        </p:nvPicPr>
        <p:blipFill>
          <a:blip r:embed="rId3"/>
          <a:stretch>
            <a:fillRect/>
          </a:stretch>
        </p:blipFill>
        <p:spPr>
          <a:xfrm>
            <a:off x="5698895" y="5880239"/>
            <a:ext cx="4663844" cy="371888"/>
          </a:xfrm>
          <a:prstGeom prst="rect">
            <a:avLst/>
          </a:prstGeom>
        </p:spPr>
      </p:pic>
      <p:sp>
        <p:nvSpPr>
          <p:cNvPr id="6" name="TextBox 5">
            <a:extLst>
              <a:ext uri="{FF2B5EF4-FFF2-40B4-BE49-F238E27FC236}">
                <a16:creationId xmlns:a16="http://schemas.microsoft.com/office/drawing/2014/main" id="{6B7E445D-02C9-4181-96F9-AC9A7C8DA68C}"/>
              </a:ext>
            </a:extLst>
          </p:cNvPr>
          <p:cNvSpPr txBox="1"/>
          <p:nvPr/>
        </p:nvSpPr>
        <p:spPr>
          <a:xfrm>
            <a:off x="1933074" y="1130069"/>
            <a:ext cx="8229600" cy="4597862"/>
          </a:xfrm>
          <a:prstGeom prst="rect">
            <a:avLst/>
          </a:prstGeom>
          <a:noFill/>
        </p:spPr>
        <p:txBody>
          <a:bodyPr wrap="square">
            <a:spAutoFit/>
          </a:bodyPr>
          <a:lstStyle/>
          <a:p>
            <a:pPr>
              <a:lnSpc>
                <a:spcPct val="125000"/>
              </a:lnSpc>
              <a:spcAft>
                <a:spcPts val="600"/>
              </a:spcAft>
            </a:pPr>
            <a:r>
              <a:rPr lang="en-US" sz="2800" dirty="0">
                <a:solidFill>
                  <a:srgbClr val="008080"/>
                </a:solidFill>
                <a:latin typeface="Calibri"/>
              </a:rPr>
              <a:t>A charity seeking to create a more natural, resilient, and biodiverse Oxfordshire for the benefit of all.</a:t>
            </a:r>
            <a:br>
              <a:rPr lang="en-US" sz="2800" dirty="0">
                <a:solidFill>
                  <a:srgbClr val="008080"/>
                </a:solidFill>
                <a:latin typeface="Calibri"/>
              </a:rPr>
            </a:br>
            <a:br>
              <a:rPr lang="en-US" sz="2800" dirty="0">
                <a:solidFill>
                  <a:srgbClr val="008080"/>
                </a:solidFill>
                <a:latin typeface="Calibri"/>
              </a:rPr>
            </a:br>
            <a:r>
              <a:rPr lang="en-US" sz="2400" dirty="0">
                <a:solidFill>
                  <a:srgbClr val="008080"/>
                </a:solidFill>
                <a:latin typeface="Calibri"/>
              </a:rPr>
              <a:t>We catalyse change by identifying needs, convening partnerships and unlocking opportunities for nature recovery action.</a:t>
            </a:r>
          </a:p>
          <a:p>
            <a:pPr>
              <a:lnSpc>
                <a:spcPct val="125000"/>
              </a:lnSpc>
              <a:spcAft>
                <a:spcPts val="600"/>
              </a:spcAft>
            </a:pPr>
            <a:endParaRPr lang="en-US" sz="2400" dirty="0">
              <a:solidFill>
                <a:srgbClr val="008080"/>
              </a:solidFill>
              <a:latin typeface="Calibri"/>
            </a:endParaRPr>
          </a:p>
          <a:p>
            <a:pPr>
              <a:lnSpc>
                <a:spcPct val="125000"/>
              </a:lnSpc>
              <a:spcAft>
                <a:spcPts val="600"/>
              </a:spcAft>
            </a:pPr>
            <a:r>
              <a:rPr lang="en-US" sz="2400" dirty="0">
                <a:solidFill>
                  <a:srgbClr val="008080"/>
                </a:solidFill>
                <a:latin typeface="Calibri"/>
              </a:rPr>
              <a:t>We collaborate with numerous individuals, communities and organisations; offering expertly curated and inspiring information, bespoke advice, and nature-based solutions. </a:t>
            </a:r>
            <a:endParaRPr lang="en-GB" sz="2400" dirty="0">
              <a:solidFill>
                <a:srgbClr val="008080"/>
              </a:solidFill>
              <a:latin typeface="Calibri"/>
            </a:endParaRPr>
          </a:p>
        </p:txBody>
      </p:sp>
    </p:spTree>
    <p:extLst>
      <p:ext uri="{BB962C8B-B14F-4D97-AF65-F5344CB8AC3E}">
        <p14:creationId xmlns:p14="http://schemas.microsoft.com/office/powerpoint/2010/main" val="14484632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A585A33-1F12-49C0-98DA-15B39887D979}" vid="{5D8B14D0-2C3A-4C19-ADAA-F51E6D4B78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Widescreen</PresentationFormat>
  <Paragraphs>166</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Tahoma</vt:lpstr>
      <vt:lpstr>Wingdings</vt:lpstr>
      <vt:lpstr>1_Office Theme</vt:lpstr>
      <vt:lpstr>Theme1</vt:lpstr>
      <vt:lpstr>Citizens in the lead: sustainable community-led projects and initiatives  Emily Lewis-Edwards co-CEO, CFO </vt:lpstr>
      <vt:lpstr>        </vt:lpstr>
      <vt:lpstr>What examples do we have in Oxfordshire?</vt:lpstr>
      <vt:lpstr>The challenges and the opportunities</vt:lpstr>
      <vt:lpstr> Community-led stewardship – the time is now! </vt:lpstr>
      <vt:lpstr>Oxfordshire is the home of long-term community-led stewardship  Thank you! </vt:lpstr>
      <vt:lpstr>Community-Led Nature Recovery in Oxfordshire</vt:lpstr>
      <vt:lpstr>Camilla Burrow</vt:lpstr>
      <vt:lpstr>Wild Oxfordshire</vt:lpstr>
      <vt:lpstr>Wild Oxfordshire – what we do</vt:lpstr>
      <vt:lpstr>What is Nature?  Nature = Biodiversity</vt:lpstr>
      <vt:lpstr>Why is action needed?</vt:lpstr>
      <vt:lpstr>Oxfordshire  Key Findings</vt:lpstr>
      <vt:lpstr>Catalyst for Action</vt:lpstr>
      <vt:lpstr>PowerPoint Presentation</vt:lpstr>
      <vt:lpstr>Why Community-Led Nature Recovery?</vt:lpstr>
      <vt:lpstr>How do we achieve community-led nature recovery?</vt:lpstr>
      <vt:lpstr>How do we achieve community-led nature recovery?</vt:lpstr>
      <vt:lpstr>Resources for Communities</vt:lpstr>
      <vt:lpstr>Examples from communities across Oxfordshire…</vt:lpstr>
      <vt:lpstr>Examples from communities across Oxfordshire…</vt:lpstr>
      <vt:lpstr>Examples from communities across Oxfordshire…</vt:lpstr>
      <vt:lpstr>Examples from communities across Oxfordshire…</vt:lpstr>
      <vt:lpstr>Examples from communities across Oxfordshire…</vt:lpstr>
      <vt:lpstr>Does it work?  Yes!          In the last 5 years…</vt:lpstr>
      <vt:lpstr>What’s needed?</vt:lpstr>
      <vt:lpstr>Let’s 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Citizens in the lead: sustainable community-led projects and initiatives  Emily Lewis-Edwards co-CEO, CFO </dc:title>
  <dc:creator>Tom McCulloch</dc:creator>
  <cp:lastModifiedBy>Tom McCulloch</cp:lastModifiedBy>
  <cp:revision>1</cp:revision>
  <dcterms:created xsi:type="dcterms:W3CDTF">2023-09-19T06:52:07Z</dcterms:created>
  <dcterms:modified xsi:type="dcterms:W3CDTF">2023-09-19T06:52:48Z</dcterms:modified>
</cp:coreProperties>
</file>