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3" r:id="rId6"/>
    <p:sldMasterId id="2147483665" r:id="rId7"/>
    <p:sldMasterId id="2147483668" r:id="rId8"/>
    <p:sldMasterId id="2147483671" r:id="rId9"/>
    <p:sldMasterId id="2147483686" r:id="rId10"/>
    <p:sldMasterId id="2147483690" r:id="rId11"/>
  </p:sldMasterIdLst>
  <p:notesMasterIdLst>
    <p:notesMasterId r:id="rId33"/>
  </p:notesMasterIdLst>
  <p:sldIdLst>
    <p:sldId id="580" r:id="rId12"/>
    <p:sldId id="472" r:id="rId13"/>
    <p:sldId id="284" r:id="rId14"/>
    <p:sldId id="583" r:id="rId15"/>
    <p:sldId id="586" r:id="rId16"/>
    <p:sldId id="581" r:id="rId17"/>
    <p:sldId id="582" r:id="rId18"/>
    <p:sldId id="269" r:id="rId19"/>
    <p:sldId id="324" r:id="rId20"/>
    <p:sldId id="576" r:id="rId21"/>
    <p:sldId id="577" r:id="rId22"/>
    <p:sldId id="587" r:id="rId23"/>
    <p:sldId id="588" r:id="rId24"/>
    <p:sldId id="592" r:id="rId25"/>
    <p:sldId id="593" r:id="rId26"/>
    <p:sldId id="594" r:id="rId27"/>
    <p:sldId id="595" r:id="rId28"/>
    <p:sldId id="596" r:id="rId29"/>
    <p:sldId id="597" r:id="rId30"/>
    <p:sldId id="598" r:id="rId31"/>
    <p:sldId id="55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95" autoAdjust="0"/>
  </p:normalViewPr>
  <p:slideViewPr>
    <p:cSldViewPr>
      <p:cViewPr varScale="1">
        <p:scale>
          <a:sx n="62" d="100"/>
          <a:sy n="62" d="100"/>
        </p:scale>
        <p:origin x="1626" y="66"/>
      </p:cViewPr>
      <p:guideLst>
        <p:guide orient="horz" pos="2160"/>
        <p:guide pos="2880"/>
      </p:guideLst>
    </p:cSldViewPr>
  </p:slideViewPr>
  <p:notesTextViewPr>
    <p:cViewPr>
      <p:scale>
        <a:sx n="1" d="1"/>
        <a:sy n="1" d="1"/>
      </p:scale>
      <p:origin x="0" y="0"/>
    </p:cViewPr>
  </p:notesTextViewPr>
  <p:sorterViewPr>
    <p:cViewPr varScale="1">
      <p:scale>
        <a:sx n="1" d="1"/>
        <a:sy n="1" d="1"/>
      </p:scale>
      <p:origin x="0" y="-141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256A5C-6F27-4481-9C98-1A6B535C91C5}" type="datetimeFigureOut">
              <a:rPr lang="en-GB" smtClean="0"/>
              <a:t>21/09/2018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55D1A9-1F9B-4B91-8F09-3C92B5A2A09E}" type="slidenum">
              <a:rPr lang="en-GB" smtClean="0"/>
              <a:t>‹#›</a:t>
            </a:fld>
            <a:endParaRPr lang="en-GB"/>
          </a:p>
        </p:txBody>
      </p:sp>
    </p:spTree>
    <p:extLst>
      <p:ext uri="{BB962C8B-B14F-4D97-AF65-F5344CB8AC3E}">
        <p14:creationId xmlns:p14="http://schemas.microsoft.com/office/powerpoint/2010/main" val="360619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fld id="{4555D1A9-1F9B-4B91-8F09-3C92B5A2A09E}" type="slidenum">
              <a:rPr lang="en-GB" smtClean="0"/>
              <a:t>3</a:t>
            </a:fld>
            <a:endParaRPr lang="en-GB" dirty="0"/>
          </a:p>
        </p:txBody>
      </p:sp>
    </p:spTree>
    <p:extLst>
      <p:ext uri="{BB962C8B-B14F-4D97-AF65-F5344CB8AC3E}">
        <p14:creationId xmlns:p14="http://schemas.microsoft.com/office/powerpoint/2010/main" val="154555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55D1A9-1F9B-4B91-8F09-3C92B5A2A09E}" type="slidenum">
              <a:rPr lang="en-GB" smtClean="0"/>
              <a:t>8</a:t>
            </a:fld>
            <a:endParaRPr lang="en-GB"/>
          </a:p>
        </p:txBody>
      </p:sp>
    </p:spTree>
    <p:extLst>
      <p:ext uri="{BB962C8B-B14F-4D97-AF65-F5344CB8AC3E}">
        <p14:creationId xmlns:p14="http://schemas.microsoft.com/office/powerpoint/2010/main" val="78096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working on projects</a:t>
            </a:r>
            <a:r>
              <a:rPr lang="en-GB" baseline="0" dirty="0"/>
              <a:t> and in partnerships on five continents, and we have representatives in the USA and Canada, Mexico, South Africa and Australia. In the UK we have offices in Bicester, Oxfordshire and Brighton &amp; Hove as well as our head office in Sutton, south London.</a:t>
            </a:r>
            <a:endParaRPr lang="en-GB" dirty="0"/>
          </a:p>
        </p:txBody>
      </p:sp>
      <p:sp>
        <p:nvSpPr>
          <p:cNvPr id="4" name="Slide Number Placeholder 3"/>
          <p:cNvSpPr>
            <a:spLocks noGrp="1"/>
          </p:cNvSpPr>
          <p:nvPr>
            <p:ph type="sldNum" sz="quarter" idx="10"/>
          </p:nvPr>
        </p:nvSpPr>
        <p:spPr/>
        <p:txBody>
          <a:bodyPr/>
          <a:lstStyle/>
          <a:p>
            <a:fld id="{4555D1A9-1F9B-4B91-8F09-3C92B5A2A09E}" type="slidenum">
              <a:rPr lang="en-GB" smtClean="0"/>
              <a:t>9</a:t>
            </a:fld>
            <a:endParaRPr lang="en-GB"/>
          </a:p>
        </p:txBody>
      </p:sp>
    </p:spTree>
    <p:extLst>
      <p:ext uri="{BB962C8B-B14F-4D97-AF65-F5344CB8AC3E}">
        <p14:creationId xmlns:p14="http://schemas.microsoft.com/office/powerpoint/2010/main" val="58514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2691F5-6664-43C1-90EB-52C0608DADA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3355A5-0043-47AA-A7BD-EFEF333A7F10}" type="slidenum">
              <a:rPr lang="en-GB" smtClean="0"/>
              <a:t>‹#›</a:t>
            </a:fld>
            <a:endParaRPr lang="en-GB"/>
          </a:p>
        </p:txBody>
      </p:sp>
      <p:sp>
        <p:nvSpPr>
          <p:cNvPr id="7" name="Title 1"/>
          <p:cNvSpPr txBox="1">
            <a:spLocks/>
          </p:cNvSpPr>
          <p:nvPr/>
        </p:nvSpPr>
        <p:spPr>
          <a:xfrm>
            <a:off x="3789539" y="3284984"/>
            <a:ext cx="4896544" cy="216024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rPr>
              <a:t>Main heading</a:t>
            </a:r>
            <a:r>
              <a:rPr lang="en-US" sz="4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of presentation right aligned</a:t>
            </a:r>
            <a:endParaRPr lang="en-GB"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7537782" y="5884563"/>
            <a:ext cx="1131998" cy="5614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Date</a:t>
            </a: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125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349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14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85518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3004457"/>
            <a:ext cx="7886700" cy="26648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85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079816"/>
          </a:xfrm>
        </p:spPr>
        <p:txBody>
          <a:bodyPr/>
          <a:lstStyle>
            <a:lvl1pPr marL="0" indent="0">
              <a:buNone/>
              <a:defRPr sz="2400">
                <a:solidFill>
                  <a:srgbClr val="5F5F5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1087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2664793"/>
            <a:ext cx="3886200" cy="35121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664793"/>
            <a:ext cx="3886200" cy="3004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721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61355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99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5BECAB8-4CE2-4148-B921-2DD76E909638}"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4D0E4D-8B5B-4A92-AA9C-71DECED25F9E}" type="slidenum">
              <a:rPr lang="en-GB" smtClean="0"/>
              <a:t>‹#›</a:t>
            </a:fld>
            <a:endParaRPr lang="en-GB"/>
          </a:p>
        </p:txBody>
      </p:sp>
    </p:spTree>
    <p:extLst>
      <p:ext uri="{BB962C8B-B14F-4D97-AF65-F5344CB8AC3E}">
        <p14:creationId xmlns:p14="http://schemas.microsoft.com/office/powerpoint/2010/main" val="305337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3497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36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0EFD6F-6E9B-4C56-9056-49FA3A6C7F95}"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417C60-CC51-462D-910C-2DB32D0D508B}" type="slidenum">
              <a:rPr lang="en-GB" smtClean="0"/>
              <a:t>‹#›</a:t>
            </a:fld>
            <a:endParaRPr lang="en-GB"/>
          </a:p>
        </p:txBody>
      </p:sp>
    </p:spTree>
    <p:extLst>
      <p:ext uri="{BB962C8B-B14F-4D97-AF65-F5344CB8AC3E}">
        <p14:creationId xmlns:p14="http://schemas.microsoft.com/office/powerpoint/2010/main" val="691054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22691F5-6664-43C1-90EB-52C0608DADA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3355A5-0043-47AA-A7BD-EFEF333A7F10}" type="slidenum">
              <a:rPr lang="en-GB" smtClean="0"/>
              <a:t>‹#›</a:t>
            </a:fld>
            <a:endParaRPr lang="en-GB"/>
          </a:p>
        </p:txBody>
      </p:sp>
    </p:spTree>
    <p:extLst>
      <p:ext uri="{BB962C8B-B14F-4D97-AF65-F5344CB8AC3E}">
        <p14:creationId xmlns:p14="http://schemas.microsoft.com/office/powerpoint/2010/main" val="3053377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22691F5-6664-43C1-90EB-52C0608DADA1}"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3355A5-0043-47AA-A7BD-EFEF333A7F10}" type="slidenum">
              <a:rPr lang="en-GB" smtClean="0"/>
              <a:t>‹#›</a:t>
            </a:fld>
            <a:endParaRPr lang="en-GB"/>
          </a:p>
        </p:txBody>
      </p:sp>
      <p:sp>
        <p:nvSpPr>
          <p:cNvPr id="7" name="Title 1"/>
          <p:cNvSpPr txBox="1">
            <a:spLocks/>
          </p:cNvSpPr>
          <p:nvPr/>
        </p:nvSpPr>
        <p:spPr>
          <a:xfrm>
            <a:off x="3789539" y="3284984"/>
            <a:ext cx="4896544" cy="216024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rPr>
              <a:t>Main heading</a:t>
            </a:r>
            <a:r>
              <a:rPr lang="en-US" sz="4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of presentation right aligned</a:t>
            </a:r>
            <a:endParaRPr lang="en-GB"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tle 1"/>
          <p:cNvSpPr txBox="1">
            <a:spLocks/>
          </p:cNvSpPr>
          <p:nvPr/>
        </p:nvSpPr>
        <p:spPr>
          <a:xfrm>
            <a:off x="7537782" y="5884563"/>
            <a:ext cx="1131998" cy="5614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Date</a:t>
            </a: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1253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BECAB8-4CE2-4148-B921-2DD76E909638}"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4D0E4D-8B5B-4A92-AA9C-71DECED25F9E}" type="slidenum">
              <a:rPr lang="en-GB" smtClean="0"/>
              <a:t>‹#›</a:t>
            </a:fld>
            <a:endParaRPr lang="en-GB"/>
          </a:p>
        </p:txBody>
      </p:sp>
    </p:spTree>
    <p:extLst>
      <p:ext uri="{BB962C8B-B14F-4D97-AF65-F5344CB8AC3E}">
        <p14:creationId xmlns:p14="http://schemas.microsoft.com/office/powerpoint/2010/main" val="69105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BECAB8-4CE2-4148-B921-2DD76E909638}" type="datetimeFigureOut">
              <a:rPr lang="en-GB" smtClean="0"/>
              <a:t>21/09/2018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4D0E4D-8B5B-4A92-AA9C-71DECED25F9E}" type="slidenum">
              <a:rPr lang="en-GB" smtClean="0"/>
              <a:t>‹#›</a:t>
            </a:fld>
            <a:endParaRPr lang="en-GB"/>
          </a:p>
        </p:txBody>
      </p:sp>
    </p:spTree>
    <p:extLst>
      <p:ext uri="{BB962C8B-B14F-4D97-AF65-F5344CB8AC3E}">
        <p14:creationId xmlns:p14="http://schemas.microsoft.com/office/powerpoint/2010/main" val="59125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3CDEC4F1-6D58-4560-88B9-344150678034}"/>
              </a:ext>
            </a:extLst>
          </p:cNvPr>
          <p:cNvSpPr>
            <a:spLocks noGrp="1"/>
          </p:cNvSpPr>
          <p:nvPr>
            <p:ph type="dt" sz="half" idx="10"/>
          </p:nvPr>
        </p:nvSpPr>
        <p:spPr/>
        <p:txBody>
          <a:bodyPr/>
          <a:lstStyle>
            <a:lvl1pPr>
              <a:defRPr/>
            </a:lvl1pPr>
          </a:lstStyle>
          <a:p>
            <a:pPr>
              <a:defRPr/>
            </a:pPr>
            <a:fld id="{6269A282-1502-48E9-BE26-BC9789AC6DDF}" type="datetimeFigureOut">
              <a:rPr lang="en-GB"/>
              <a:pPr>
                <a:defRPr/>
              </a:pPr>
              <a:t>21/09/2018</a:t>
            </a:fld>
            <a:endParaRPr lang="en-GB"/>
          </a:p>
        </p:txBody>
      </p:sp>
      <p:sp>
        <p:nvSpPr>
          <p:cNvPr id="3" name="Footer Placeholder 4">
            <a:extLst>
              <a:ext uri="{FF2B5EF4-FFF2-40B4-BE49-F238E27FC236}">
                <a16:creationId xmlns="" xmlns:a16="http://schemas.microsoft.com/office/drawing/2014/main" id="{0B348B8F-A541-4237-9B87-7FA92A85A10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 xmlns:a16="http://schemas.microsoft.com/office/drawing/2014/main" id="{69C2DB70-0203-4095-A308-C170077BEC7C}"/>
              </a:ext>
            </a:extLst>
          </p:cNvPr>
          <p:cNvSpPr>
            <a:spLocks noGrp="1"/>
          </p:cNvSpPr>
          <p:nvPr>
            <p:ph type="sldNum" sz="quarter" idx="12"/>
          </p:nvPr>
        </p:nvSpPr>
        <p:spPr/>
        <p:txBody>
          <a:bodyPr/>
          <a:lstStyle>
            <a:lvl1pPr>
              <a:defRPr/>
            </a:lvl1pPr>
          </a:lstStyle>
          <a:p>
            <a:pPr>
              <a:defRPr/>
            </a:pPr>
            <a:fld id="{BF650ADE-6677-47B0-8572-26B56D27F239}" type="slidenum">
              <a:rPr lang="en-GB" altLang="en-US"/>
              <a:pPr>
                <a:defRPr/>
              </a:pPr>
              <a:t>‹#›</a:t>
            </a:fld>
            <a:endParaRPr lang="en-GB" altLang="en-US"/>
          </a:p>
        </p:txBody>
      </p:sp>
    </p:spTree>
    <p:extLst>
      <p:ext uri="{BB962C8B-B14F-4D97-AF65-F5344CB8AC3E}">
        <p14:creationId xmlns:p14="http://schemas.microsoft.com/office/powerpoint/2010/main" val="1721782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gi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gi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gif"/></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3.xml"/><Relationship Id="rId7" Type="http://schemas.openxmlformats.org/officeDocument/2006/relationships/theme" Target="../theme/theme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8000">
              <a:srgbClr val="49B184"/>
            </a:gs>
            <a:gs pos="0">
              <a:srgbClr val="96C21E"/>
            </a:gs>
            <a:gs pos="100000">
              <a:srgbClr val="00A0E6"/>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691F5-6664-43C1-90EB-52C0608DADA1}"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355A5-0043-47AA-A7BD-EFEF333A7F10}" type="slidenum">
              <a:rPr lang="en-GB" smtClean="0"/>
              <a:t>‹#›</a:t>
            </a:fld>
            <a:endParaRPr lang="en-GB"/>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658" y="332655"/>
            <a:ext cx="1440160" cy="1727949"/>
          </a:xfrm>
          <a:prstGeom prst="rect">
            <a:avLst/>
          </a:prstGeom>
        </p:spPr>
      </p:pic>
      <p:cxnSp>
        <p:nvCxnSpPr>
          <p:cNvPr id="11" name="Straight Connector 10"/>
          <p:cNvCxnSpPr/>
          <p:nvPr/>
        </p:nvCxnSpPr>
        <p:spPr>
          <a:xfrm>
            <a:off x="343658" y="5733256"/>
            <a:ext cx="83084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658" y="6014202"/>
            <a:ext cx="1440160" cy="302204"/>
          </a:xfrm>
          <a:prstGeom prst="rect">
            <a:avLst/>
          </a:prstGeom>
        </p:spPr>
      </p:pic>
    </p:spTree>
    <p:extLst>
      <p:ext uri="{BB962C8B-B14F-4D97-AF65-F5344CB8AC3E}">
        <p14:creationId xmlns:p14="http://schemas.microsoft.com/office/powerpoint/2010/main" val="1845343441"/>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Main typeface used is Verdana</a:t>
            </a:r>
            <a:endParaRPr lang="en-GB" dirty="0"/>
          </a:p>
        </p:txBody>
      </p:sp>
      <p:sp>
        <p:nvSpPr>
          <p:cNvPr id="3" name="Text Placeholder 2"/>
          <p:cNvSpPr>
            <a:spLocks noGrp="1"/>
          </p:cNvSpPr>
          <p:nvPr>
            <p:ph type="body" idx="1"/>
          </p:nvPr>
        </p:nvSpPr>
        <p:spPr>
          <a:xfrm>
            <a:off x="457200" y="1600201"/>
            <a:ext cx="8229600" cy="37730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BECAB8-4CE2-4148-B921-2DD76E909638}"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D0E4D-8B5B-4A92-AA9C-71DECED25F9E}" type="slidenum">
              <a:rPr lang="en-GB" smtClean="0"/>
              <a:t>‹#›</a:t>
            </a:fld>
            <a:endParaRPr lang="en-GB"/>
          </a:p>
        </p:txBody>
      </p:sp>
      <p:cxnSp>
        <p:nvCxnSpPr>
          <p:cNvPr id="7" name="Straight Connector 6"/>
          <p:cNvCxnSpPr/>
          <p:nvPr/>
        </p:nvCxnSpPr>
        <p:spPr>
          <a:xfrm>
            <a:off x="343658" y="5733256"/>
            <a:ext cx="8308403"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914" y="6029826"/>
            <a:ext cx="1403648" cy="294542"/>
          </a:xfrm>
          <a:prstGeom prst="rect">
            <a:avLst/>
          </a:prstGeom>
        </p:spPr>
      </p:pic>
    </p:spTree>
    <p:extLst>
      <p:ext uri="{BB962C8B-B14F-4D97-AF65-F5344CB8AC3E}">
        <p14:creationId xmlns:p14="http://schemas.microsoft.com/office/powerpoint/2010/main" val="2279909362"/>
      </p:ext>
    </p:extLst>
  </p:cSld>
  <p:clrMap bg1="lt1" tx1="dk1" bg2="lt2" tx2="dk2" accent1="accent1" accent2="accent2" accent3="accent3" accent4="accent4" accent5="accent5" accent6="accent6" hlink="hlink" folHlink="folHlink"/>
  <p:sldLayoutIdLst>
    <p:sldLayoutId id="2147483664" r:id="rId1"/>
    <p:sldLayoutId id="2147483674" r:id="rId2"/>
  </p:sldLayoutIdLst>
  <p:txStyles>
    <p:titleStyle>
      <a:lvl1pPr algn="l" defTabSz="914400" rtl="0" eaLnBrk="1" latinLnBrk="0" hangingPunct="1">
        <a:spcBef>
          <a:spcPct val="0"/>
        </a:spcBef>
        <a:buNone/>
        <a:defRPr sz="4400" kern="1200" baseline="0">
          <a:gradFill>
            <a:gsLst>
              <a:gs pos="58000">
                <a:srgbClr val="49B184"/>
              </a:gs>
              <a:gs pos="0">
                <a:srgbClr val="96C21E"/>
              </a:gs>
              <a:gs pos="100000">
                <a:srgbClr val="00A0E6"/>
              </a:gs>
            </a:gsLst>
            <a:lin ang="5400000" scaled="0"/>
          </a:gra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8000">
              <a:srgbClr val="49B184"/>
            </a:gs>
            <a:gs pos="0">
              <a:srgbClr val="96C21E"/>
            </a:gs>
            <a:gs pos="100000">
              <a:srgbClr val="00A0E6"/>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0EFD6F-6E9B-4C56-9056-49FA3A6C7F95}"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17C60-CC51-462D-910C-2DB32D0D508B}" type="slidenum">
              <a:rPr lang="en-GB" smtClean="0"/>
              <a:t>‹#›</a:t>
            </a:fld>
            <a:endParaRPr lang="en-GB"/>
          </a:p>
        </p:txBody>
      </p:sp>
      <p:cxnSp>
        <p:nvCxnSpPr>
          <p:cNvPr id="11" name="Straight Connector 10"/>
          <p:cNvCxnSpPr/>
          <p:nvPr/>
        </p:nvCxnSpPr>
        <p:spPr>
          <a:xfrm>
            <a:off x="343658" y="5733256"/>
            <a:ext cx="83084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3923928" y="2204864"/>
            <a:ext cx="4896544" cy="71278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4400" dirty="0">
                <a:solidFill>
                  <a:schemeClr val="bg1"/>
                </a:solidFill>
                <a:latin typeface="Verdana" panose="020B0604030504040204" pitchFamily="34" charset="0"/>
                <a:ea typeface="Verdana" panose="020B0604030504040204" pitchFamily="34" charset="0"/>
                <a:cs typeface="Verdana" panose="020B0604030504040204" pitchFamily="34" charset="0"/>
              </a:rPr>
              <a:t>Thank</a:t>
            </a:r>
            <a:r>
              <a:rPr lang="en-US" sz="4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 you</a:t>
            </a:r>
            <a:endParaRPr lang="en-GB" sz="4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itle 1"/>
          <p:cNvSpPr txBox="1">
            <a:spLocks/>
          </p:cNvSpPr>
          <p:nvPr/>
        </p:nvSpPr>
        <p:spPr>
          <a:xfrm>
            <a:off x="5154740" y="3068960"/>
            <a:ext cx="3665732" cy="5614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Contact: Henry Unwin</a:t>
            </a:r>
          </a:p>
          <a:p>
            <a:pPr algn="r"/>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4231923"/>
            <a:ext cx="2746394" cy="1191597"/>
          </a:xfrm>
          <a:prstGeom prst="rect">
            <a:avLst/>
          </a:prstGeom>
        </p:spPr>
      </p:pic>
    </p:spTree>
    <p:extLst>
      <p:ext uri="{BB962C8B-B14F-4D97-AF65-F5344CB8AC3E}">
        <p14:creationId xmlns:p14="http://schemas.microsoft.com/office/powerpoint/2010/main" val="2338701492"/>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Main typeface used is Verdana</a:t>
            </a:r>
            <a:endParaRPr lang="en-GB" dirty="0"/>
          </a:p>
        </p:txBody>
      </p:sp>
      <p:sp>
        <p:nvSpPr>
          <p:cNvPr id="3" name="Text Placeholder 2"/>
          <p:cNvSpPr>
            <a:spLocks noGrp="1"/>
          </p:cNvSpPr>
          <p:nvPr>
            <p:ph type="body" idx="1"/>
          </p:nvPr>
        </p:nvSpPr>
        <p:spPr>
          <a:xfrm>
            <a:off x="457200" y="1600201"/>
            <a:ext cx="8229600" cy="37730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691F5-6664-43C1-90EB-52C0608DADA1}"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355A5-0043-47AA-A7BD-EFEF333A7F10}" type="slidenum">
              <a:rPr lang="en-GB" smtClean="0"/>
              <a:t>‹#›</a:t>
            </a:fld>
            <a:endParaRPr lang="en-GB"/>
          </a:p>
        </p:txBody>
      </p:sp>
      <p:cxnSp>
        <p:nvCxnSpPr>
          <p:cNvPr id="7" name="Straight Connector 6"/>
          <p:cNvCxnSpPr/>
          <p:nvPr/>
        </p:nvCxnSpPr>
        <p:spPr>
          <a:xfrm>
            <a:off x="343658" y="5733256"/>
            <a:ext cx="8308403"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914" y="6029826"/>
            <a:ext cx="1403648" cy="294542"/>
          </a:xfrm>
          <a:prstGeom prst="rect">
            <a:avLst/>
          </a:prstGeom>
        </p:spPr>
      </p:pic>
    </p:spTree>
    <p:extLst>
      <p:ext uri="{BB962C8B-B14F-4D97-AF65-F5344CB8AC3E}">
        <p14:creationId xmlns:p14="http://schemas.microsoft.com/office/powerpoint/2010/main" val="2279909362"/>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l" defTabSz="914400" rtl="0" eaLnBrk="1" latinLnBrk="0" hangingPunct="1">
        <a:spcBef>
          <a:spcPct val="0"/>
        </a:spcBef>
        <a:buNone/>
        <a:defRPr sz="4400" kern="1200" baseline="0">
          <a:gradFill>
            <a:gsLst>
              <a:gs pos="58000">
                <a:srgbClr val="49B184"/>
              </a:gs>
              <a:gs pos="0">
                <a:srgbClr val="96C21E"/>
              </a:gs>
              <a:gs pos="100000">
                <a:srgbClr val="00A0E6"/>
              </a:gs>
            </a:gsLst>
            <a:lin ang="5400000" scaled="0"/>
          </a:gra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8000">
              <a:srgbClr val="49B184"/>
            </a:gs>
            <a:gs pos="0">
              <a:srgbClr val="96C21E"/>
            </a:gs>
            <a:gs pos="100000">
              <a:srgbClr val="00A0E6"/>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691F5-6664-43C1-90EB-52C0608DADA1}" type="datetimeFigureOut">
              <a:rPr lang="en-GB" smtClean="0"/>
              <a:t>21/09/2018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355A5-0043-47AA-A7BD-EFEF333A7F10}" type="slidenum">
              <a:rPr lang="en-GB" smtClean="0"/>
              <a:t>‹#›</a:t>
            </a:fld>
            <a:endParaRPr lang="en-GB"/>
          </a:p>
        </p:txBody>
      </p:sp>
      <p:cxnSp>
        <p:nvCxnSpPr>
          <p:cNvPr id="11" name="Straight Connector 10"/>
          <p:cNvCxnSpPr/>
          <p:nvPr/>
        </p:nvCxnSpPr>
        <p:spPr>
          <a:xfrm>
            <a:off x="343658" y="5733256"/>
            <a:ext cx="83084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4231923"/>
            <a:ext cx="2746394" cy="1191597"/>
          </a:xfrm>
          <a:prstGeom prst="rect">
            <a:avLst/>
          </a:prstGeom>
        </p:spPr>
      </p:pic>
    </p:spTree>
    <p:extLst>
      <p:ext uri="{BB962C8B-B14F-4D97-AF65-F5344CB8AC3E}">
        <p14:creationId xmlns:p14="http://schemas.microsoft.com/office/powerpoint/2010/main" val="2338701492"/>
      </p:ext>
    </p:extLst>
  </p:cSld>
  <p:clrMap bg1="lt1" tx1="dk1" bg2="lt2" tx2="dk2" accent1="accent1" accent2="accent2" accent3="accent3" accent4="accent4" accent5="accent5" accent6="accent6" hlink="hlink" folHlink="folHlink"/>
  <p:sldLayoutIdLst>
    <p:sldLayoutId id="2147483672" r:id="rId1"/>
    <p:sldLayoutId id="214748367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96C21E"/>
            </a:gs>
            <a:gs pos="58000">
              <a:srgbClr val="49B184"/>
            </a:gs>
            <a:gs pos="100000">
              <a:srgbClr val="00A0E6"/>
            </a:gs>
          </a:gsLst>
          <a:lin ang="5400000"/>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F905E686-17A2-422F-AA23-7499FB6B0DB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mn-cs"/>
              </a:defRPr>
            </a:lvl1pPr>
          </a:lstStyle>
          <a:p>
            <a:pPr>
              <a:defRPr/>
            </a:pPr>
            <a:fld id="{308FD330-117E-4307-A62D-A0962B5E9B71}" type="datetimeFigureOut">
              <a:rPr lang="en-GB"/>
              <a:pPr>
                <a:defRPr/>
              </a:pPr>
              <a:t>21/09/2018</a:t>
            </a:fld>
            <a:endParaRPr lang="en-GB"/>
          </a:p>
        </p:txBody>
      </p:sp>
      <p:sp>
        <p:nvSpPr>
          <p:cNvPr id="5" name="Footer Placeholder 4">
            <a:extLst>
              <a:ext uri="{FF2B5EF4-FFF2-40B4-BE49-F238E27FC236}">
                <a16:creationId xmlns="" xmlns:a16="http://schemas.microsoft.com/office/drawing/2014/main" id="{FA74423B-F895-46AF-BB6A-D9764807D1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mn-cs"/>
              </a:defRPr>
            </a:lvl1pPr>
          </a:lstStyle>
          <a:p>
            <a:pPr>
              <a:defRPr/>
            </a:pPr>
            <a:endParaRPr lang="en-GB"/>
          </a:p>
        </p:txBody>
      </p:sp>
      <p:sp>
        <p:nvSpPr>
          <p:cNvPr id="6" name="Slide Number Placeholder 5">
            <a:extLst>
              <a:ext uri="{FF2B5EF4-FFF2-40B4-BE49-F238E27FC236}">
                <a16:creationId xmlns="" xmlns:a16="http://schemas.microsoft.com/office/drawing/2014/main" id="{9E580F39-3E7F-4AEE-AE07-4E7AF670605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A0E510E-03B1-4F47-9BFB-9D86692B73BC}" type="slidenum">
              <a:rPr lang="en-GB" altLang="en-US"/>
              <a:pPr>
                <a:defRPr/>
              </a:pPr>
              <a:t>‹#›</a:t>
            </a:fld>
            <a:endParaRPr lang="en-GB" altLang="en-US"/>
          </a:p>
        </p:txBody>
      </p:sp>
      <p:cxnSp>
        <p:nvCxnSpPr>
          <p:cNvPr id="11" name="Straight Connector 10">
            <a:extLst>
              <a:ext uri="{FF2B5EF4-FFF2-40B4-BE49-F238E27FC236}">
                <a16:creationId xmlns="" xmlns:a16="http://schemas.microsoft.com/office/drawing/2014/main" id="{724914F0-DD1F-455A-A5DA-5F5AF36DA66E}"/>
              </a:ext>
            </a:extLst>
          </p:cNvPr>
          <p:cNvCxnSpPr/>
          <p:nvPr/>
        </p:nvCxnSpPr>
        <p:spPr>
          <a:xfrm>
            <a:off x="342900" y="5732463"/>
            <a:ext cx="830897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150" name="Picture 1">
            <a:extLst>
              <a:ext uri="{FF2B5EF4-FFF2-40B4-BE49-F238E27FC236}">
                <a16:creationId xmlns="" xmlns:a16="http://schemas.microsoft.com/office/drawing/2014/main" id="{077B6164-4CA8-4139-9330-9041B5A50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232275"/>
            <a:ext cx="2746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838954"/>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33923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3004457"/>
            <a:ext cx="7886700" cy="317250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xmlns="" id="{9C494588-F928-4415-8B5B-B3FAE22209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4083" y="197993"/>
            <a:ext cx="1601285" cy="702054"/>
          </a:xfrm>
          <a:prstGeom prst="rect">
            <a:avLst/>
          </a:prstGeom>
        </p:spPr>
      </p:pic>
      <p:pic>
        <p:nvPicPr>
          <p:cNvPr id="8" name="Picture 7">
            <a:extLst>
              <a:ext uri="{FF2B5EF4-FFF2-40B4-BE49-F238E27FC236}">
                <a16:creationId xmlns:a16="http://schemas.microsoft.com/office/drawing/2014/main" xmlns="" id="{F27AA794-9FAB-404B-B803-405A8192449B}"/>
              </a:ext>
            </a:extLst>
          </p:cNvPr>
          <p:cNvPicPr/>
          <p:nvPr userDrawn="1"/>
        </p:nvPicPr>
        <p:blipFill>
          <a:blip r:embed="rId9" cstate="print">
            <a:extLst>
              <a:ext uri="{28A0092B-C50C-407E-A947-70E740481C1C}">
                <a14:useLocalDpi xmlns:a14="http://schemas.microsoft.com/office/drawing/2010/main" val="0"/>
              </a:ext>
            </a:extLst>
          </a:blip>
          <a:stretch>
            <a:fillRect/>
          </a:stretch>
        </p:blipFill>
        <p:spPr>
          <a:xfrm>
            <a:off x="5989982" y="5710123"/>
            <a:ext cx="2942688" cy="906023"/>
          </a:xfrm>
          <a:prstGeom prst="rect">
            <a:avLst/>
          </a:prstGeom>
        </p:spPr>
      </p:pic>
    </p:spTree>
    <p:extLst>
      <p:ext uri="{BB962C8B-B14F-4D97-AF65-F5344CB8AC3E}">
        <p14:creationId xmlns:p14="http://schemas.microsoft.com/office/powerpoint/2010/main" val="222466891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l" defTabSz="914400" rtl="0" eaLnBrk="1" latinLnBrk="0" hangingPunct="1">
        <a:lnSpc>
          <a:spcPct val="90000"/>
        </a:lnSpc>
        <a:spcBef>
          <a:spcPct val="0"/>
        </a:spcBef>
        <a:buNone/>
        <a:defRPr sz="4400" b="1" kern="1200">
          <a:solidFill>
            <a:srgbClr val="2780B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mailto:anthony.probert@bioregional.com"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Anthony.probert@bioregional.com" TargetMode="External"/><Relationship Id="rId2" Type="http://schemas.openxmlformats.org/officeDocument/2006/relationships/hyperlink" Target="http://www.bioregional.co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nthony.probert\Desktop\Brand items for staff use\FOR DIGITAL USE\BR\document templates\powerpoint\front cover image options\powerpoint front cover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4953512"/>
            <a:ext cx="7055768" cy="1857319"/>
          </a:xfrm>
          <a:prstGeom prst="rect">
            <a:avLst/>
          </a:prstGeom>
        </p:spPr>
      </p:pic>
    </p:spTree>
    <p:extLst>
      <p:ext uri="{BB962C8B-B14F-4D97-AF65-F5344CB8AC3E}">
        <p14:creationId xmlns:p14="http://schemas.microsoft.com/office/powerpoint/2010/main" val="11531561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E41D0D19-98BE-4F2F-8243-73572B1575CB}"/>
              </a:ext>
            </a:extLst>
          </p:cNvPr>
          <p:cNvPicPr>
            <a:picLocks noChangeAspect="1"/>
          </p:cNvPicPr>
          <p:nvPr/>
        </p:nvPicPr>
        <p:blipFill>
          <a:blip r:embed="rId2"/>
          <a:stretch>
            <a:fillRect/>
          </a:stretch>
        </p:blipFill>
        <p:spPr>
          <a:xfrm>
            <a:off x="4724642" y="4005064"/>
            <a:ext cx="4288050" cy="28529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32656"/>
            <a:ext cx="4180541" cy="936104"/>
          </a:xfrm>
          <a:prstGeom prst="rect">
            <a:avLst/>
          </a:prstGeom>
        </p:spPr>
      </p:pic>
      <p:sp>
        <p:nvSpPr>
          <p:cNvPr id="6" name="Content Placeholder 2">
            <a:extLst>
              <a:ext uri="{FF2B5EF4-FFF2-40B4-BE49-F238E27FC236}">
                <a16:creationId xmlns="" xmlns:a16="http://schemas.microsoft.com/office/drawing/2014/main" id="{2AD15859-42BE-4226-A2B6-D2954F333470}"/>
              </a:ext>
            </a:extLst>
          </p:cNvPr>
          <p:cNvSpPr>
            <a:spLocks noGrp="1"/>
          </p:cNvSpPr>
          <p:nvPr>
            <p:ph idx="1"/>
          </p:nvPr>
        </p:nvSpPr>
        <p:spPr>
          <a:xfrm>
            <a:off x="179512" y="1484784"/>
            <a:ext cx="8568952" cy="3773016"/>
          </a:xfrm>
        </p:spPr>
        <p:txBody>
          <a:bodyPr>
            <a:normAutofit fontScale="92500" lnSpcReduction="20000"/>
          </a:bodyPr>
          <a:lstStyle/>
          <a:p>
            <a:pPr>
              <a:lnSpc>
                <a:spcPct val="150000"/>
              </a:lnSpc>
            </a:pPr>
            <a:r>
              <a:rPr lang="en-GB" sz="2400" dirty="0" smtClean="0"/>
              <a:t>Wholly owned subsidiary of Bioregional charity</a:t>
            </a:r>
          </a:p>
          <a:p>
            <a:pPr>
              <a:lnSpc>
                <a:spcPct val="150000"/>
              </a:lnSpc>
            </a:pPr>
            <a:r>
              <a:rPr lang="en-GB" sz="2400" dirty="0" smtClean="0"/>
              <a:t>Acts as delivery partner for community housing groups</a:t>
            </a:r>
          </a:p>
          <a:p>
            <a:pPr>
              <a:lnSpc>
                <a:spcPct val="150000"/>
              </a:lnSpc>
            </a:pPr>
            <a:r>
              <a:rPr lang="en-GB" sz="2400" dirty="0" smtClean="0"/>
              <a:t>Homes priced </a:t>
            </a:r>
            <a:r>
              <a:rPr lang="en-GB" sz="2400" dirty="0"/>
              <a:t>according to local and key worker income</a:t>
            </a:r>
          </a:p>
          <a:p>
            <a:pPr>
              <a:lnSpc>
                <a:spcPct val="150000"/>
              </a:lnSpc>
            </a:pPr>
            <a:r>
              <a:rPr lang="en-GB" sz="2400" dirty="0" smtClean="0"/>
              <a:t>Land gifted to CLT/CIC to maintain affordability</a:t>
            </a:r>
            <a:endParaRPr lang="en-GB" sz="2400" dirty="0"/>
          </a:p>
          <a:p>
            <a:pPr>
              <a:lnSpc>
                <a:spcPct val="150000"/>
              </a:lnSpc>
            </a:pPr>
            <a:r>
              <a:rPr lang="en-GB" sz="2400" dirty="0"/>
              <a:t>Built to enable </a:t>
            </a:r>
            <a:r>
              <a:rPr lang="en-GB" sz="2400" dirty="0" smtClean="0"/>
              <a:t>One Planet Living</a:t>
            </a:r>
          </a:p>
          <a:p>
            <a:pPr>
              <a:lnSpc>
                <a:spcPct val="150000"/>
              </a:lnSpc>
            </a:pPr>
            <a:r>
              <a:rPr lang="en-GB" sz="2400" dirty="0" smtClean="0"/>
              <a:t>3 projects in planning</a:t>
            </a:r>
          </a:p>
          <a:p>
            <a:pPr>
              <a:lnSpc>
                <a:spcPct val="150000"/>
              </a:lnSpc>
            </a:pPr>
            <a:r>
              <a:rPr lang="en-GB" sz="2400" dirty="0" smtClean="0"/>
              <a:t>6 others being nurtured</a:t>
            </a:r>
          </a:p>
        </p:txBody>
      </p:sp>
    </p:spTree>
    <p:extLst>
      <p:ext uri="{BB962C8B-B14F-4D97-AF65-F5344CB8AC3E}">
        <p14:creationId xmlns:p14="http://schemas.microsoft.com/office/powerpoint/2010/main" val="4094820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79512" y="-43339"/>
            <a:ext cx="5414512" cy="123400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400" kern="1200" baseline="0">
                <a:gradFill>
                  <a:gsLst>
                    <a:gs pos="58000">
                      <a:srgbClr val="49B184"/>
                    </a:gs>
                    <a:gs pos="0">
                      <a:srgbClr val="96C21E"/>
                    </a:gs>
                    <a:gs pos="100000">
                      <a:srgbClr val="00A0E6"/>
                    </a:gs>
                  </a:gsLst>
                  <a:lin ang="5400000" scaled="0"/>
                </a:gradFill>
                <a:latin typeface="+mj-lt"/>
                <a:ea typeface="+mj-ea"/>
                <a:cs typeface="+mj-cs"/>
              </a:defRPr>
            </a:lvl1pPr>
          </a:lstStyle>
          <a:p>
            <a:r>
              <a:rPr lang="en-GB" sz="3400" dirty="0" smtClean="0">
                <a:latin typeface="Verdana" panose="020B0604030504040204" pitchFamily="34" charset="0"/>
                <a:ea typeface="Verdana" panose="020B0604030504040204" pitchFamily="34" charset="0"/>
                <a:cs typeface="Verdana" panose="020B0604030504040204" pitchFamily="34" charset="0"/>
              </a:rPr>
              <a:t>Mincing </a:t>
            </a:r>
            <a:r>
              <a:rPr lang="en-GB" sz="3400" dirty="0">
                <a:latin typeface="Verdana" panose="020B0604030504040204" pitchFamily="34" charset="0"/>
                <a:ea typeface="Verdana" panose="020B0604030504040204" pitchFamily="34" charset="0"/>
                <a:cs typeface="Verdana" panose="020B0604030504040204" pitchFamily="34" charset="0"/>
              </a:rPr>
              <a:t>Lane, Chobham </a:t>
            </a:r>
          </a:p>
        </p:txBody>
      </p:sp>
      <p:pic>
        <p:nvPicPr>
          <p:cNvPr id="2" name="Picture 1"/>
          <p:cNvPicPr>
            <a:picLocks noChangeAspect="1"/>
          </p:cNvPicPr>
          <p:nvPr/>
        </p:nvPicPr>
        <p:blipFill rotWithShape="1">
          <a:blip r:embed="rId2"/>
          <a:srcRect l="7556" r="7430"/>
          <a:stretch/>
        </p:blipFill>
        <p:spPr>
          <a:xfrm>
            <a:off x="5594024" y="692696"/>
            <a:ext cx="3240360" cy="2396751"/>
          </a:xfrm>
          <a:prstGeom prst="rect">
            <a:avLst/>
          </a:prstGeom>
        </p:spPr>
      </p:pic>
      <p:pic>
        <p:nvPicPr>
          <p:cNvPr id="3" name="Picture 2"/>
          <p:cNvPicPr>
            <a:picLocks noChangeAspect="1"/>
          </p:cNvPicPr>
          <p:nvPr/>
        </p:nvPicPr>
        <p:blipFill>
          <a:blip r:embed="rId3"/>
          <a:stretch>
            <a:fillRect/>
          </a:stretch>
        </p:blipFill>
        <p:spPr>
          <a:xfrm>
            <a:off x="6154248" y="3140968"/>
            <a:ext cx="2564768" cy="2544482"/>
          </a:xfrm>
          <a:prstGeom prst="rect">
            <a:avLst/>
          </a:prstGeom>
        </p:spPr>
      </p:pic>
      <p:sp>
        <p:nvSpPr>
          <p:cNvPr id="6" name="TextBox 5"/>
          <p:cNvSpPr txBox="1"/>
          <p:nvPr/>
        </p:nvSpPr>
        <p:spPr>
          <a:xfrm>
            <a:off x="351752" y="980728"/>
            <a:ext cx="5635197" cy="51244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Near Woking, Surrey</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Rural </a:t>
            </a:r>
            <a:r>
              <a:rPr lang="en-GB" dirty="0">
                <a:latin typeface="Verdana" panose="020B0604030504040204" pitchFamily="34" charset="0"/>
                <a:ea typeface="Verdana" panose="020B0604030504040204" pitchFamily="34" charset="0"/>
                <a:cs typeface="Verdana" panose="020B0604030504040204" pitchFamily="34" charset="0"/>
              </a:rPr>
              <a:t>Exception ‘developable’ site</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Negotiated conditional contract</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1.8 hectares, </a:t>
            </a:r>
            <a:r>
              <a:rPr lang="en-GB" dirty="0" smtClean="0">
                <a:latin typeface="Verdana" panose="020B0604030504040204" pitchFamily="34" charset="0"/>
                <a:ea typeface="Verdana" panose="020B0604030504040204" pitchFamily="34" charset="0"/>
                <a:cs typeface="Verdana" panose="020B0604030504040204" pitchFamily="34" charset="0"/>
              </a:rPr>
              <a:t>village fringe</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Undertaken needs analysis with enabler</a:t>
            </a:r>
          </a:p>
          <a:p>
            <a:pPr marL="285750" indent="-285750">
              <a:lnSpc>
                <a:spcPct val="150000"/>
              </a:lnSpc>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30 homes – 24 at discount to OMV</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a:t>
            </a:r>
            <a:r>
              <a:rPr lang="en-GB" dirty="0">
                <a:latin typeface="Verdana" panose="020B0604030504040204" pitchFamily="34" charset="0"/>
                <a:ea typeface="Verdana" panose="020B0604030504040204" pitchFamily="34" charset="0"/>
                <a:cs typeface="Verdana" panose="020B0604030504040204" pitchFamily="34" charset="0"/>
              </a:rPr>
              <a:t>Living in the woods’</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Establishing </a:t>
            </a:r>
            <a:r>
              <a:rPr lang="en-GB" dirty="0">
                <a:latin typeface="Verdana" panose="020B0604030504040204" pitchFamily="34" charset="0"/>
                <a:ea typeface="Verdana" panose="020B0604030504040204" pitchFamily="34" charset="0"/>
                <a:cs typeface="Verdana" panose="020B0604030504040204" pitchFamily="34" charset="0"/>
              </a:rPr>
              <a:t>a CIC development vehicle </a:t>
            </a:r>
          </a:p>
          <a:p>
            <a:pPr marL="285750" indent="-285750">
              <a:lnSpc>
                <a:spcPct val="150000"/>
              </a:lnSpc>
              <a:buFont typeface="Arial" panose="020B0604020202020204" pitchFamily="34" charset="0"/>
              <a:buChar char="•"/>
            </a:pPr>
            <a:r>
              <a:rPr lang="en-GB" dirty="0">
                <a:latin typeface="Verdana" panose="020B0604030504040204" pitchFamily="34" charset="0"/>
                <a:ea typeface="Verdana" panose="020B0604030504040204" pitchFamily="34" charset="0"/>
                <a:cs typeface="Verdana" panose="020B0604030504040204" pitchFamily="34" charset="0"/>
              </a:rPr>
              <a:t>OPL plan developed with community</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Charitable/private predevelopment finance </a:t>
            </a:r>
          </a:p>
          <a:p>
            <a:pPr marL="285750" indent="-285750">
              <a:lnSpc>
                <a:spcPct val="150000"/>
              </a:lnSpc>
              <a:buFont typeface="Arial" panose="020B0604020202020204" pitchFamily="34" charset="0"/>
              <a:buChar char="•"/>
            </a:pPr>
            <a:r>
              <a:rPr lang="en-GB" dirty="0" smtClean="0">
                <a:latin typeface="Verdana" panose="020B0604030504040204" pitchFamily="34" charset="0"/>
                <a:ea typeface="Verdana" panose="020B0604030504040204" pitchFamily="34" charset="0"/>
                <a:cs typeface="Verdana" panose="020B0604030504040204" pitchFamily="34" charset="0"/>
              </a:rPr>
              <a:t>Planning </a:t>
            </a:r>
            <a:r>
              <a:rPr lang="en-GB" dirty="0">
                <a:latin typeface="Verdana" panose="020B0604030504040204" pitchFamily="34" charset="0"/>
                <a:ea typeface="Verdana" panose="020B0604030504040204" pitchFamily="34" charset="0"/>
                <a:cs typeface="Verdana" panose="020B0604030504040204" pitchFamily="34" charset="0"/>
              </a:rPr>
              <a:t>by Dec </a:t>
            </a:r>
            <a:r>
              <a:rPr lang="en-GB" dirty="0" smtClean="0">
                <a:latin typeface="Verdana" panose="020B0604030504040204" pitchFamily="34" charset="0"/>
                <a:ea typeface="Verdana" panose="020B0604030504040204" pitchFamily="34" charset="0"/>
                <a:cs typeface="Verdana" panose="020B0604030504040204" pitchFamily="34" charset="0"/>
              </a:rPr>
              <a:t>2018</a:t>
            </a:r>
            <a:endParaRPr lang="en-GB" dirty="0">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50000"/>
              </a:lnSpc>
              <a:buFont typeface="Arial" panose="020B0604020202020204" pitchFamily="34" charset="0"/>
              <a:buChar char="•"/>
            </a:pPr>
            <a:endParaRPr lang="en-GB" sz="2000" dirty="0"/>
          </a:p>
        </p:txBody>
      </p:sp>
    </p:spTree>
    <p:extLst>
      <p:ext uri="{BB962C8B-B14F-4D97-AF65-F5344CB8AC3E}">
        <p14:creationId xmlns:p14="http://schemas.microsoft.com/office/powerpoint/2010/main" val="1388615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65" y="65701"/>
            <a:ext cx="8229600" cy="987035"/>
          </a:xfrm>
        </p:spPr>
        <p:txBody>
          <a:bodyPr/>
          <a:lstStyle/>
          <a:p>
            <a:r>
              <a:rPr lang="en-GB" dirty="0" smtClean="0"/>
              <a:t>Affordability analysis</a:t>
            </a:r>
            <a:endParaRPr lang="en-GB" dirty="0"/>
          </a:p>
        </p:txBody>
      </p:sp>
      <p:pic>
        <p:nvPicPr>
          <p:cNvPr id="10" name="Picture 9"/>
          <p:cNvPicPr>
            <a:picLocks noChangeAspect="1"/>
          </p:cNvPicPr>
          <p:nvPr/>
        </p:nvPicPr>
        <p:blipFill>
          <a:blip r:embed="rId2"/>
          <a:stretch>
            <a:fillRect/>
          </a:stretch>
        </p:blipFill>
        <p:spPr>
          <a:xfrm>
            <a:off x="0" y="2276872"/>
            <a:ext cx="9144000" cy="1680082"/>
          </a:xfrm>
          <a:prstGeom prst="rect">
            <a:avLst/>
          </a:prstGeom>
        </p:spPr>
      </p:pic>
      <p:sp>
        <p:nvSpPr>
          <p:cNvPr id="11" name="Content Placeholder 2">
            <a:extLst>
              <a:ext uri="{FF2B5EF4-FFF2-40B4-BE49-F238E27FC236}">
                <a16:creationId xmlns="" xmlns:a16="http://schemas.microsoft.com/office/drawing/2014/main" id="{2AD15859-42BE-4226-A2B6-D2954F333470}"/>
              </a:ext>
            </a:extLst>
          </p:cNvPr>
          <p:cNvSpPr>
            <a:spLocks noGrp="1"/>
          </p:cNvSpPr>
          <p:nvPr>
            <p:ph idx="1"/>
          </p:nvPr>
        </p:nvSpPr>
        <p:spPr>
          <a:xfrm>
            <a:off x="190465" y="908720"/>
            <a:ext cx="8229600" cy="1512168"/>
          </a:xfrm>
        </p:spPr>
        <p:txBody>
          <a:bodyPr>
            <a:normAutofit/>
          </a:bodyPr>
          <a:lstStyle/>
          <a:p>
            <a:pPr>
              <a:lnSpc>
                <a:spcPct val="150000"/>
              </a:lnSpc>
            </a:pPr>
            <a:r>
              <a:rPr lang="en-GB" sz="2400" dirty="0" smtClean="0"/>
              <a:t>Kings Langley, Herts</a:t>
            </a:r>
          </a:p>
          <a:p>
            <a:pPr>
              <a:lnSpc>
                <a:spcPct val="150000"/>
              </a:lnSpc>
            </a:pPr>
            <a:r>
              <a:rPr lang="en-GB" sz="2400" dirty="0" smtClean="0"/>
              <a:t>Open Market Value = c£450/</a:t>
            </a:r>
            <a:r>
              <a:rPr lang="en-GB" sz="2400" dirty="0" err="1" smtClean="0"/>
              <a:t>sqft</a:t>
            </a:r>
            <a:endParaRPr lang="en-GB" sz="2400" dirty="0"/>
          </a:p>
        </p:txBody>
      </p:sp>
      <p:pic>
        <p:nvPicPr>
          <p:cNvPr id="13" name="Picture 12"/>
          <p:cNvPicPr>
            <a:picLocks noChangeAspect="1"/>
          </p:cNvPicPr>
          <p:nvPr/>
        </p:nvPicPr>
        <p:blipFill>
          <a:blip r:embed="rId3"/>
          <a:stretch>
            <a:fillRect/>
          </a:stretch>
        </p:blipFill>
        <p:spPr>
          <a:xfrm>
            <a:off x="0" y="4077072"/>
            <a:ext cx="9144000" cy="1512168"/>
          </a:xfrm>
          <a:prstGeom prst="rect">
            <a:avLst/>
          </a:prstGeom>
        </p:spPr>
      </p:pic>
    </p:spTree>
    <p:extLst>
      <p:ext uri="{BB962C8B-B14F-4D97-AF65-F5344CB8AC3E}">
        <p14:creationId xmlns:p14="http://schemas.microsoft.com/office/powerpoint/2010/main" val="3379917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8140784" y="573775"/>
            <a:ext cx="239029" cy="511013"/>
          </a:xfrm>
          <a:custGeom>
            <a:avLst/>
            <a:gdLst/>
            <a:ahLst/>
            <a:cxnLst/>
            <a:rect l="l" t="t" r="r" b="b"/>
            <a:pathLst>
              <a:path w="363854" h="777875">
                <a:moveTo>
                  <a:pt x="182626" y="0"/>
                </a:moveTo>
                <a:lnTo>
                  <a:pt x="134111" y="6523"/>
                </a:lnTo>
                <a:lnTo>
                  <a:pt x="90495" y="24899"/>
                </a:lnTo>
                <a:lnTo>
                  <a:pt x="53527" y="53332"/>
                </a:lnTo>
                <a:lnTo>
                  <a:pt x="24955" y="90027"/>
                </a:lnTo>
                <a:lnTo>
                  <a:pt x="6530" y="133189"/>
                </a:lnTo>
                <a:lnTo>
                  <a:pt x="0" y="181025"/>
                </a:lnTo>
                <a:lnTo>
                  <a:pt x="0" y="752398"/>
                </a:lnTo>
                <a:lnTo>
                  <a:pt x="1946" y="762327"/>
                </a:lnTo>
                <a:lnTo>
                  <a:pt x="7291" y="770328"/>
                </a:lnTo>
                <a:lnTo>
                  <a:pt x="15296" y="775665"/>
                </a:lnTo>
                <a:lnTo>
                  <a:pt x="25222" y="777608"/>
                </a:lnTo>
                <a:lnTo>
                  <a:pt x="75590" y="777608"/>
                </a:lnTo>
                <a:lnTo>
                  <a:pt x="100749" y="439166"/>
                </a:lnTo>
                <a:lnTo>
                  <a:pt x="363626" y="439166"/>
                </a:lnTo>
                <a:lnTo>
                  <a:pt x="363626" y="338416"/>
                </a:lnTo>
                <a:lnTo>
                  <a:pt x="100749" y="338416"/>
                </a:lnTo>
                <a:lnTo>
                  <a:pt x="100749" y="181025"/>
                </a:lnTo>
                <a:lnTo>
                  <a:pt x="107125" y="149890"/>
                </a:lnTo>
                <a:lnTo>
                  <a:pt x="124575" y="124361"/>
                </a:lnTo>
                <a:lnTo>
                  <a:pt x="150582" y="107095"/>
                </a:lnTo>
                <a:lnTo>
                  <a:pt x="182626" y="100749"/>
                </a:lnTo>
                <a:lnTo>
                  <a:pt x="343292" y="100749"/>
                </a:lnTo>
                <a:lnTo>
                  <a:pt x="338727" y="90027"/>
                </a:lnTo>
                <a:lnTo>
                  <a:pt x="310297" y="53332"/>
                </a:lnTo>
                <a:lnTo>
                  <a:pt x="273606" y="24899"/>
                </a:lnTo>
                <a:lnTo>
                  <a:pt x="230451" y="6523"/>
                </a:lnTo>
                <a:lnTo>
                  <a:pt x="182626" y="0"/>
                </a:lnTo>
                <a:close/>
              </a:path>
              <a:path w="363854" h="777875">
                <a:moveTo>
                  <a:pt x="363626" y="439166"/>
                </a:moveTo>
                <a:lnTo>
                  <a:pt x="262890" y="439166"/>
                </a:lnTo>
                <a:lnTo>
                  <a:pt x="262890" y="752398"/>
                </a:lnTo>
                <a:lnTo>
                  <a:pt x="264837" y="762327"/>
                </a:lnTo>
                <a:lnTo>
                  <a:pt x="270181" y="770328"/>
                </a:lnTo>
                <a:lnTo>
                  <a:pt x="278175" y="775665"/>
                </a:lnTo>
                <a:lnTo>
                  <a:pt x="288074" y="777608"/>
                </a:lnTo>
                <a:lnTo>
                  <a:pt x="338467" y="777608"/>
                </a:lnTo>
                <a:lnTo>
                  <a:pt x="348351" y="775665"/>
                </a:lnTo>
                <a:lnTo>
                  <a:pt x="356338" y="770328"/>
                </a:lnTo>
                <a:lnTo>
                  <a:pt x="361679" y="762327"/>
                </a:lnTo>
                <a:lnTo>
                  <a:pt x="363626" y="752398"/>
                </a:lnTo>
                <a:lnTo>
                  <a:pt x="363626" y="439166"/>
                </a:lnTo>
                <a:close/>
              </a:path>
              <a:path w="363854" h="777875">
                <a:moveTo>
                  <a:pt x="343292" y="100749"/>
                </a:moveTo>
                <a:lnTo>
                  <a:pt x="182626" y="100749"/>
                </a:lnTo>
                <a:lnTo>
                  <a:pt x="213764" y="107095"/>
                </a:lnTo>
                <a:lnTo>
                  <a:pt x="239288" y="124361"/>
                </a:lnTo>
                <a:lnTo>
                  <a:pt x="256547" y="149890"/>
                </a:lnTo>
                <a:lnTo>
                  <a:pt x="262890" y="181025"/>
                </a:lnTo>
                <a:lnTo>
                  <a:pt x="262890" y="338416"/>
                </a:lnTo>
                <a:lnTo>
                  <a:pt x="363626" y="338416"/>
                </a:lnTo>
                <a:lnTo>
                  <a:pt x="363626" y="181025"/>
                </a:lnTo>
                <a:lnTo>
                  <a:pt x="357102" y="133189"/>
                </a:lnTo>
                <a:lnTo>
                  <a:pt x="343292" y="100749"/>
                </a:lnTo>
                <a:close/>
              </a:path>
            </a:pathLst>
          </a:custGeom>
          <a:solidFill>
            <a:srgbClr val="FFFFFF"/>
          </a:solidFill>
        </p:spPr>
        <p:txBody>
          <a:bodyPr wrap="square" lIns="0" tIns="0" rIns="0" bIns="0" rtlCol="0"/>
          <a:lstStyle/>
          <a:p>
            <a:endParaRPr sz="1182"/>
          </a:p>
        </p:txBody>
      </p:sp>
      <p:sp>
        <p:nvSpPr>
          <p:cNvPr id="9" name="object 9"/>
          <p:cNvSpPr/>
          <p:nvPr/>
        </p:nvSpPr>
        <p:spPr>
          <a:xfrm>
            <a:off x="8456884" y="572746"/>
            <a:ext cx="171867" cy="512264"/>
          </a:xfrm>
          <a:custGeom>
            <a:avLst/>
            <a:gdLst/>
            <a:ahLst/>
            <a:cxnLst/>
            <a:rect l="l" t="t" r="r" b="b"/>
            <a:pathLst>
              <a:path w="261619" h="779780">
                <a:moveTo>
                  <a:pt x="75552" y="0"/>
                </a:moveTo>
                <a:lnTo>
                  <a:pt x="25184" y="0"/>
                </a:lnTo>
                <a:lnTo>
                  <a:pt x="15275" y="1940"/>
                </a:lnTo>
                <a:lnTo>
                  <a:pt x="7281" y="7275"/>
                </a:lnTo>
                <a:lnTo>
                  <a:pt x="1943" y="15275"/>
                </a:lnTo>
                <a:lnTo>
                  <a:pt x="0" y="25209"/>
                </a:lnTo>
                <a:lnTo>
                  <a:pt x="0" y="728802"/>
                </a:lnTo>
                <a:lnTo>
                  <a:pt x="3885" y="747963"/>
                </a:lnTo>
                <a:lnTo>
                  <a:pt x="14557" y="764027"/>
                </a:lnTo>
                <a:lnTo>
                  <a:pt x="30539" y="775074"/>
                </a:lnTo>
                <a:lnTo>
                  <a:pt x="50355" y="779183"/>
                </a:lnTo>
                <a:lnTo>
                  <a:pt x="236131" y="779183"/>
                </a:lnTo>
                <a:lnTo>
                  <a:pt x="246030" y="777021"/>
                </a:lnTo>
                <a:lnTo>
                  <a:pt x="254015" y="771317"/>
                </a:lnTo>
                <a:lnTo>
                  <a:pt x="259348" y="763243"/>
                </a:lnTo>
                <a:lnTo>
                  <a:pt x="261289" y="753973"/>
                </a:lnTo>
                <a:lnTo>
                  <a:pt x="261289" y="703618"/>
                </a:lnTo>
                <a:lnTo>
                  <a:pt x="100723" y="678408"/>
                </a:lnTo>
                <a:lnTo>
                  <a:pt x="100723" y="25209"/>
                </a:lnTo>
                <a:lnTo>
                  <a:pt x="98564" y="15275"/>
                </a:lnTo>
                <a:lnTo>
                  <a:pt x="92867" y="7275"/>
                </a:lnTo>
                <a:lnTo>
                  <a:pt x="84805" y="1940"/>
                </a:lnTo>
                <a:lnTo>
                  <a:pt x="75552" y="0"/>
                </a:lnTo>
                <a:close/>
              </a:path>
            </a:pathLst>
          </a:custGeom>
          <a:solidFill>
            <a:srgbClr val="FFFFFF"/>
          </a:solidFill>
        </p:spPr>
        <p:txBody>
          <a:bodyPr wrap="square" lIns="0" tIns="0" rIns="0" bIns="0" rtlCol="0"/>
          <a:lstStyle/>
          <a:p>
            <a:endParaRPr sz="1182"/>
          </a:p>
        </p:txBody>
      </p:sp>
      <p:sp>
        <p:nvSpPr>
          <p:cNvPr id="36" name="object 36"/>
          <p:cNvSpPr/>
          <p:nvPr/>
        </p:nvSpPr>
        <p:spPr>
          <a:xfrm>
            <a:off x="8140784" y="573775"/>
            <a:ext cx="239029" cy="511013"/>
          </a:xfrm>
          <a:custGeom>
            <a:avLst/>
            <a:gdLst/>
            <a:ahLst/>
            <a:cxnLst/>
            <a:rect l="l" t="t" r="r" b="b"/>
            <a:pathLst>
              <a:path w="363854" h="777875">
                <a:moveTo>
                  <a:pt x="182626" y="0"/>
                </a:moveTo>
                <a:lnTo>
                  <a:pt x="134111" y="6523"/>
                </a:lnTo>
                <a:lnTo>
                  <a:pt x="90495" y="24899"/>
                </a:lnTo>
                <a:lnTo>
                  <a:pt x="53527" y="53332"/>
                </a:lnTo>
                <a:lnTo>
                  <a:pt x="24955" y="90027"/>
                </a:lnTo>
                <a:lnTo>
                  <a:pt x="6530" y="133189"/>
                </a:lnTo>
                <a:lnTo>
                  <a:pt x="0" y="181025"/>
                </a:lnTo>
                <a:lnTo>
                  <a:pt x="0" y="752398"/>
                </a:lnTo>
                <a:lnTo>
                  <a:pt x="1946" y="762327"/>
                </a:lnTo>
                <a:lnTo>
                  <a:pt x="7291" y="770328"/>
                </a:lnTo>
                <a:lnTo>
                  <a:pt x="15296" y="775665"/>
                </a:lnTo>
                <a:lnTo>
                  <a:pt x="25222" y="777608"/>
                </a:lnTo>
                <a:lnTo>
                  <a:pt x="75590" y="777608"/>
                </a:lnTo>
                <a:lnTo>
                  <a:pt x="100749" y="439166"/>
                </a:lnTo>
                <a:lnTo>
                  <a:pt x="363626" y="439166"/>
                </a:lnTo>
                <a:lnTo>
                  <a:pt x="363626" y="338416"/>
                </a:lnTo>
                <a:lnTo>
                  <a:pt x="100749" y="338416"/>
                </a:lnTo>
                <a:lnTo>
                  <a:pt x="100749" y="181025"/>
                </a:lnTo>
                <a:lnTo>
                  <a:pt x="107125" y="149890"/>
                </a:lnTo>
                <a:lnTo>
                  <a:pt x="124575" y="124361"/>
                </a:lnTo>
                <a:lnTo>
                  <a:pt x="150582" y="107095"/>
                </a:lnTo>
                <a:lnTo>
                  <a:pt x="182626" y="100749"/>
                </a:lnTo>
                <a:lnTo>
                  <a:pt x="343292" y="100749"/>
                </a:lnTo>
                <a:lnTo>
                  <a:pt x="338727" y="90027"/>
                </a:lnTo>
                <a:lnTo>
                  <a:pt x="310297" y="53332"/>
                </a:lnTo>
                <a:lnTo>
                  <a:pt x="273606" y="24899"/>
                </a:lnTo>
                <a:lnTo>
                  <a:pt x="230451" y="6523"/>
                </a:lnTo>
                <a:lnTo>
                  <a:pt x="182626" y="0"/>
                </a:lnTo>
                <a:close/>
              </a:path>
              <a:path w="363854" h="777875">
                <a:moveTo>
                  <a:pt x="363626" y="439166"/>
                </a:moveTo>
                <a:lnTo>
                  <a:pt x="262890" y="439166"/>
                </a:lnTo>
                <a:lnTo>
                  <a:pt x="262890" y="752398"/>
                </a:lnTo>
                <a:lnTo>
                  <a:pt x="264837" y="762327"/>
                </a:lnTo>
                <a:lnTo>
                  <a:pt x="270181" y="770328"/>
                </a:lnTo>
                <a:lnTo>
                  <a:pt x="278175" y="775665"/>
                </a:lnTo>
                <a:lnTo>
                  <a:pt x="288074" y="777608"/>
                </a:lnTo>
                <a:lnTo>
                  <a:pt x="338467" y="777608"/>
                </a:lnTo>
                <a:lnTo>
                  <a:pt x="348351" y="775665"/>
                </a:lnTo>
                <a:lnTo>
                  <a:pt x="356338" y="770328"/>
                </a:lnTo>
                <a:lnTo>
                  <a:pt x="361679" y="762327"/>
                </a:lnTo>
                <a:lnTo>
                  <a:pt x="363626" y="752398"/>
                </a:lnTo>
                <a:lnTo>
                  <a:pt x="363626" y="439166"/>
                </a:lnTo>
                <a:close/>
              </a:path>
              <a:path w="363854" h="777875">
                <a:moveTo>
                  <a:pt x="343292" y="100749"/>
                </a:moveTo>
                <a:lnTo>
                  <a:pt x="182626" y="100749"/>
                </a:lnTo>
                <a:lnTo>
                  <a:pt x="213764" y="107095"/>
                </a:lnTo>
                <a:lnTo>
                  <a:pt x="239288" y="124361"/>
                </a:lnTo>
                <a:lnTo>
                  <a:pt x="256547" y="149890"/>
                </a:lnTo>
                <a:lnTo>
                  <a:pt x="262890" y="181025"/>
                </a:lnTo>
                <a:lnTo>
                  <a:pt x="262890" y="338416"/>
                </a:lnTo>
                <a:lnTo>
                  <a:pt x="363626" y="338416"/>
                </a:lnTo>
                <a:lnTo>
                  <a:pt x="363626" y="181025"/>
                </a:lnTo>
                <a:lnTo>
                  <a:pt x="357102" y="133189"/>
                </a:lnTo>
                <a:lnTo>
                  <a:pt x="343292" y="100749"/>
                </a:lnTo>
                <a:close/>
              </a:path>
            </a:pathLst>
          </a:custGeom>
          <a:solidFill>
            <a:srgbClr val="FFFFFF"/>
          </a:solidFill>
        </p:spPr>
        <p:txBody>
          <a:bodyPr wrap="square" lIns="0" tIns="0" rIns="0" bIns="0" rtlCol="0"/>
          <a:lstStyle/>
          <a:p>
            <a:endParaRPr sz="1182"/>
          </a:p>
        </p:txBody>
      </p:sp>
      <p:sp>
        <p:nvSpPr>
          <p:cNvPr id="37" name="object 37"/>
          <p:cNvSpPr/>
          <p:nvPr/>
        </p:nvSpPr>
        <p:spPr>
          <a:xfrm>
            <a:off x="8456884" y="572746"/>
            <a:ext cx="171867" cy="512264"/>
          </a:xfrm>
          <a:custGeom>
            <a:avLst/>
            <a:gdLst/>
            <a:ahLst/>
            <a:cxnLst/>
            <a:rect l="l" t="t" r="r" b="b"/>
            <a:pathLst>
              <a:path w="261619" h="779780">
                <a:moveTo>
                  <a:pt x="75552" y="0"/>
                </a:moveTo>
                <a:lnTo>
                  <a:pt x="25184" y="0"/>
                </a:lnTo>
                <a:lnTo>
                  <a:pt x="15275" y="1940"/>
                </a:lnTo>
                <a:lnTo>
                  <a:pt x="7281" y="7275"/>
                </a:lnTo>
                <a:lnTo>
                  <a:pt x="1943" y="15275"/>
                </a:lnTo>
                <a:lnTo>
                  <a:pt x="0" y="25209"/>
                </a:lnTo>
                <a:lnTo>
                  <a:pt x="0" y="728802"/>
                </a:lnTo>
                <a:lnTo>
                  <a:pt x="3885" y="747963"/>
                </a:lnTo>
                <a:lnTo>
                  <a:pt x="14557" y="764027"/>
                </a:lnTo>
                <a:lnTo>
                  <a:pt x="30539" y="775074"/>
                </a:lnTo>
                <a:lnTo>
                  <a:pt x="50355" y="779183"/>
                </a:lnTo>
                <a:lnTo>
                  <a:pt x="236131" y="779183"/>
                </a:lnTo>
                <a:lnTo>
                  <a:pt x="246030" y="777021"/>
                </a:lnTo>
                <a:lnTo>
                  <a:pt x="254015" y="771317"/>
                </a:lnTo>
                <a:lnTo>
                  <a:pt x="259348" y="763243"/>
                </a:lnTo>
                <a:lnTo>
                  <a:pt x="261289" y="753973"/>
                </a:lnTo>
                <a:lnTo>
                  <a:pt x="261289" y="703618"/>
                </a:lnTo>
                <a:lnTo>
                  <a:pt x="100723" y="678408"/>
                </a:lnTo>
                <a:lnTo>
                  <a:pt x="100723" y="25209"/>
                </a:lnTo>
                <a:lnTo>
                  <a:pt x="98564" y="15275"/>
                </a:lnTo>
                <a:lnTo>
                  <a:pt x="92867" y="7275"/>
                </a:lnTo>
                <a:lnTo>
                  <a:pt x="84805" y="1940"/>
                </a:lnTo>
                <a:lnTo>
                  <a:pt x="75552" y="0"/>
                </a:lnTo>
                <a:close/>
              </a:path>
            </a:pathLst>
          </a:custGeom>
          <a:solidFill>
            <a:srgbClr val="FFFFFF"/>
          </a:solidFill>
        </p:spPr>
        <p:txBody>
          <a:bodyPr wrap="square" lIns="0" tIns="0" rIns="0" bIns="0" rtlCol="0"/>
          <a:lstStyle/>
          <a:p>
            <a:endParaRPr sz="1182"/>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436" t="27456" r="7868"/>
          <a:stretch/>
        </p:blipFill>
        <p:spPr>
          <a:xfrm>
            <a:off x="0" y="0"/>
            <a:ext cx="9461036" cy="6978848"/>
          </a:xfrm>
          <a:prstGeom prst="rect">
            <a:avLst/>
          </a:prstGeom>
        </p:spPr>
      </p:pic>
    </p:spTree>
    <p:extLst>
      <p:ext uri="{BB962C8B-B14F-4D97-AF65-F5344CB8AC3E}">
        <p14:creationId xmlns:p14="http://schemas.microsoft.com/office/powerpoint/2010/main" val="2050773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59681"/>
            <a:ext cx="7886700" cy="1325563"/>
          </a:xfrm>
        </p:spPr>
        <p:txBody>
          <a:bodyPr/>
          <a:lstStyle/>
          <a:p>
            <a:r>
              <a:rPr lang="en-GB" dirty="0" smtClean="0"/>
              <a:t>The OPAL project</a:t>
            </a:r>
            <a:endParaRPr lang="en-GB" dirty="0"/>
          </a:p>
        </p:txBody>
      </p:sp>
      <p:sp>
        <p:nvSpPr>
          <p:cNvPr id="4" name="Rectangle 3"/>
          <p:cNvSpPr/>
          <p:nvPr/>
        </p:nvSpPr>
        <p:spPr>
          <a:xfrm>
            <a:off x="628650" y="1844428"/>
            <a:ext cx="8123852" cy="4031873"/>
          </a:xfrm>
          <a:prstGeom prst="rect">
            <a:avLst/>
          </a:prstGeom>
        </p:spPr>
        <p:txBody>
          <a:bodyPr wrap="square">
            <a:spAutoFit/>
          </a:bodyPr>
          <a:lstStyle/>
          <a:p>
            <a:pPr defTabSz="457200"/>
            <a:r>
              <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rPr>
              <a:t>There’s lots of community groups…</a:t>
            </a:r>
          </a:p>
          <a:p>
            <a:pPr defTabSz="457200"/>
            <a:endParaRPr lang="en-GB" sz="2000" b="1"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rPr>
              <a:t>			… but far fewer community housing schemes.</a:t>
            </a:r>
          </a:p>
          <a:p>
            <a:pPr defTabSz="457200"/>
            <a:endPar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endParaRPr lang="en-GB" sz="2000" b="1"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The OPAL project examined the challenges faced by groups looking to deliver their own sustainable homes.</a:t>
            </a:r>
          </a:p>
          <a:p>
            <a:pPr defTabSz="457200"/>
            <a:endParaRPr lang="en-GB" sz="2000"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The OPAL service provides groups with the skills and tools they need to overcome these challenges.</a:t>
            </a:r>
          </a:p>
          <a:p>
            <a:pPr defTabSz="457200"/>
            <a:endParaRPr lang="en-GB" sz="2000"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endPar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endParaRPr>
          </a:p>
          <a:p>
            <a:pPr marL="285750" indent="-285750" defTabSz="457200">
              <a:buFont typeface="Arial" panose="020B0604020202020204" pitchFamily="34" charset="0"/>
              <a:buChar char="•"/>
            </a:pPr>
            <a:endParaRPr lang="en-GB" dirty="0">
              <a:solidFill>
                <a:srgbClr val="70707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3898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30FC138-F5F0-4E55-B466-B10AF15820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7168"/>
          </a:xfrm>
          <a:prstGeom prst="rect">
            <a:avLst/>
          </a:prstGeom>
        </p:spPr>
      </p:pic>
      <p:pic>
        <p:nvPicPr>
          <p:cNvPr id="3074" name="Picture 2" descr="Image result for RIBA stages"/>
          <p:cNvPicPr>
            <a:picLocks noChangeAspect="1" noChangeArrowheads="1"/>
          </p:cNvPicPr>
          <p:nvPr/>
        </p:nvPicPr>
        <p:blipFill rotWithShape="1">
          <a:blip r:embed="rId3">
            <a:extLst>
              <a:ext uri="{28A0092B-C50C-407E-A947-70E740481C1C}">
                <a14:useLocalDpi xmlns:a14="http://schemas.microsoft.com/office/drawing/2010/main" val="0"/>
              </a:ext>
            </a:extLst>
          </a:blip>
          <a:srcRect l="2053" t="11785" r="76634" b="62016"/>
          <a:stretch/>
        </p:blipFill>
        <p:spPr bwMode="auto">
          <a:xfrm>
            <a:off x="180303" y="139797"/>
            <a:ext cx="2356835" cy="11023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5459" y="3554569"/>
            <a:ext cx="1841679" cy="3077766"/>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srgbClr val="FF3399"/>
                </a:solidFill>
              </a:rPr>
              <a:t>Unique purpose of the scheme</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Group organisation</a:t>
            </a:r>
          </a:p>
          <a:p>
            <a:pPr marL="342900" indent="-342900" defTabSz="457200">
              <a:buFont typeface="+mj-lt"/>
              <a:buAutoNum type="alphaLcParenR"/>
            </a:pPr>
            <a:endParaRPr lang="en-GB" sz="1400" dirty="0" smtClean="0">
              <a:solidFill>
                <a:srgbClr val="FF3399"/>
              </a:solidFill>
            </a:endParaRPr>
          </a:p>
          <a:p>
            <a:pPr marL="342900" indent="-342900" defTabSz="457200">
              <a:buFont typeface="+mj-lt"/>
              <a:buAutoNum type="alphaLcParenR"/>
            </a:pPr>
            <a:r>
              <a:rPr lang="en-GB" sz="1400" dirty="0" smtClean="0">
                <a:solidFill>
                  <a:srgbClr val="FF3399"/>
                </a:solidFill>
              </a:rPr>
              <a:t>Stakeholder engagement</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Fundraise - small</a:t>
            </a:r>
          </a:p>
          <a:p>
            <a:pPr marL="285750" indent="-285750" defTabSz="457200">
              <a:buFontTx/>
              <a:buChar char="-"/>
            </a:pPr>
            <a:endParaRPr lang="en-GB" dirty="0">
              <a:solidFill>
                <a:srgbClr val="FF3399"/>
              </a:solidFill>
            </a:endParaRPr>
          </a:p>
          <a:p>
            <a:pPr marL="285750" indent="-285750" defTabSz="457200">
              <a:buFontTx/>
              <a:buChar char="-"/>
            </a:pPr>
            <a:endParaRPr lang="en-GB" dirty="0" smtClean="0">
              <a:solidFill>
                <a:srgbClr val="FF3399"/>
              </a:solidFill>
            </a:endParaRPr>
          </a:p>
          <a:p>
            <a:pPr marL="285750" indent="-285750" defTabSz="457200">
              <a:buFontTx/>
              <a:buChar char="-"/>
            </a:pPr>
            <a:endParaRPr lang="en-GB" dirty="0">
              <a:solidFill>
                <a:srgbClr val="FF3399"/>
              </a:solidFill>
            </a:endParaRPr>
          </a:p>
        </p:txBody>
      </p:sp>
    </p:spTree>
    <p:extLst>
      <p:ext uri="{BB962C8B-B14F-4D97-AF65-F5344CB8AC3E}">
        <p14:creationId xmlns:p14="http://schemas.microsoft.com/office/powerpoint/2010/main" val="25147468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D1CAA64-4FFA-444B-8187-167F7A1CD9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7168"/>
          </a:xfrm>
          <a:prstGeom prst="rect">
            <a:avLst/>
          </a:prstGeom>
        </p:spPr>
      </p:pic>
      <p:pic>
        <p:nvPicPr>
          <p:cNvPr id="4098" name="Picture 2" descr="Image result for RIBA stages"/>
          <p:cNvPicPr>
            <a:picLocks noChangeAspect="1" noChangeArrowheads="1"/>
          </p:cNvPicPr>
          <p:nvPr/>
        </p:nvPicPr>
        <p:blipFill rotWithShape="1">
          <a:blip r:embed="rId3">
            <a:extLst>
              <a:ext uri="{28A0092B-C50C-407E-A947-70E740481C1C}">
                <a14:useLocalDpi xmlns:a14="http://schemas.microsoft.com/office/drawing/2010/main" val="0"/>
              </a:ext>
            </a:extLst>
          </a:blip>
          <a:srcRect l="23481" t="11784" r="44435" b="61716"/>
          <a:stretch/>
        </p:blipFill>
        <p:spPr bwMode="auto">
          <a:xfrm>
            <a:off x="1790162" y="103032"/>
            <a:ext cx="3606085" cy="1133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5459" y="3554569"/>
            <a:ext cx="1841679" cy="2862322"/>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Unique purpose of the scheme</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Organise group </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Stakeholder engagement</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small</a:t>
            </a:r>
          </a:p>
          <a:p>
            <a:pPr marL="285750" indent="-285750" defTabSz="457200">
              <a:buFontTx/>
              <a:buChar char="-"/>
            </a:pPr>
            <a:endParaRPr lang="en-GB" dirty="0">
              <a:solidFill>
                <a:prstClr val="white">
                  <a:lumMod val="65000"/>
                </a:prstClr>
              </a:solidFill>
            </a:endParaRPr>
          </a:p>
          <a:p>
            <a:pPr marL="285750" indent="-285750" defTabSz="457200">
              <a:buFontTx/>
              <a:buChar char="-"/>
            </a:pPr>
            <a:endParaRPr lang="en-GB" dirty="0" smtClean="0">
              <a:solidFill>
                <a:prstClr val="white">
                  <a:lumMod val="65000"/>
                </a:prstClr>
              </a:solidFill>
            </a:endParaRPr>
          </a:p>
          <a:p>
            <a:pPr marL="285750" indent="-285750" defTabSz="457200">
              <a:buFontTx/>
              <a:buChar char="-"/>
            </a:pPr>
            <a:endParaRPr lang="en-GB" dirty="0">
              <a:solidFill>
                <a:prstClr val="white">
                  <a:lumMod val="65000"/>
                </a:prstClr>
              </a:solidFill>
            </a:endParaRPr>
          </a:p>
        </p:txBody>
      </p:sp>
      <p:sp>
        <p:nvSpPr>
          <p:cNvPr id="6" name="TextBox 5"/>
          <p:cNvSpPr txBox="1"/>
          <p:nvPr/>
        </p:nvSpPr>
        <p:spPr>
          <a:xfrm>
            <a:off x="2537138" y="3554569"/>
            <a:ext cx="2099256" cy="2523768"/>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srgbClr val="FF3399"/>
                </a:solidFill>
              </a:rPr>
              <a:t>Development brief – One Planet Living</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Plugging the gaps</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Land appraisal</a:t>
            </a:r>
          </a:p>
          <a:p>
            <a:pPr marL="342900" indent="-342900" defTabSz="457200">
              <a:buFont typeface="+mj-lt"/>
              <a:buAutoNum type="alphaLcParenR"/>
            </a:pPr>
            <a:endParaRPr lang="en-GB" sz="1400" dirty="0" smtClean="0">
              <a:solidFill>
                <a:srgbClr val="FF3399"/>
              </a:solidFill>
            </a:endParaRPr>
          </a:p>
          <a:p>
            <a:pPr marL="342900" indent="-342900" defTabSz="457200">
              <a:buFont typeface="+mj-lt"/>
              <a:buAutoNum type="alphaLcParenR"/>
            </a:pPr>
            <a:r>
              <a:rPr lang="en-GB" sz="1400" dirty="0" smtClean="0">
                <a:solidFill>
                  <a:srgbClr val="FF3399"/>
                </a:solidFill>
              </a:rPr>
              <a:t>Business plan</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Fundraise - medium</a:t>
            </a:r>
            <a:endParaRPr lang="en-GB" dirty="0" smtClean="0">
              <a:solidFill>
                <a:srgbClr val="FF3399"/>
              </a:solidFill>
            </a:endParaRPr>
          </a:p>
          <a:p>
            <a:pPr marL="285750" indent="-285750" defTabSz="457200">
              <a:buFontTx/>
              <a:buChar char="-"/>
            </a:pPr>
            <a:endParaRPr lang="en-GB" dirty="0">
              <a:solidFill>
                <a:srgbClr val="FF3399"/>
              </a:solidFill>
            </a:endParaRPr>
          </a:p>
        </p:txBody>
      </p:sp>
    </p:spTree>
    <p:extLst>
      <p:ext uri="{BB962C8B-B14F-4D97-AF65-F5344CB8AC3E}">
        <p14:creationId xmlns:p14="http://schemas.microsoft.com/office/powerpoint/2010/main" val="1125183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94D03A1-2D47-4BA7-9EA5-618AF7ED09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7168"/>
          </a:xfrm>
          <a:prstGeom prst="rect">
            <a:avLst/>
          </a:prstGeom>
        </p:spPr>
      </p:pic>
      <p:pic>
        <p:nvPicPr>
          <p:cNvPr id="6146" name="Picture 2" descr="Image result for RIBA stages"/>
          <p:cNvPicPr>
            <a:picLocks noChangeAspect="1" noChangeArrowheads="1"/>
          </p:cNvPicPr>
          <p:nvPr/>
        </p:nvPicPr>
        <p:blipFill rotWithShape="1">
          <a:blip r:embed="rId3">
            <a:extLst>
              <a:ext uri="{28A0092B-C50C-407E-A947-70E740481C1C}">
                <a14:useLocalDpi xmlns:a14="http://schemas.microsoft.com/office/drawing/2010/main" val="0"/>
              </a:ext>
            </a:extLst>
          </a:blip>
          <a:srcRect l="65994" t="11484" r="12464" b="62016"/>
          <a:stretch/>
        </p:blipFill>
        <p:spPr bwMode="auto">
          <a:xfrm>
            <a:off x="4378816" y="51514"/>
            <a:ext cx="2421228" cy="1133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5459" y="3554569"/>
            <a:ext cx="1841679" cy="2862322"/>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Unique purpose of the scheme</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Organise group </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Stakeholder engagement</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small</a:t>
            </a:r>
          </a:p>
          <a:p>
            <a:pPr marL="285750" indent="-285750" defTabSz="457200">
              <a:buFontTx/>
              <a:buChar char="-"/>
            </a:pPr>
            <a:endParaRPr lang="en-GB" dirty="0">
              <a:solidFill>
                <a:prstClr val="white">
                  <a:lumMod val="65000"/>
                </a:prstClr>
              </a:solidFill>
            </a:endParaRPr>
          </a:p>
          <a:p>
            <a:pPr marL="285750" indent="-285750" defTabSz="457200">
              <a:buFontTx/>
              <a:buChar char="-"/>
            </a:pPr>
            <a:endParaRPr lang="en-GB" dirty="0" smtClean="0">
              <a:solidFill>
                <a:prstClr val="white">
                  <a:lumMod val="65000"/>
                </a:prstClr>
              </a:solidFill>
            </a:endParaRPr>
          </a:p>
          <a:p>
            <a:pPr marL="285750" indent="-285750" defTabSz="457200">
              <a:buFontTx/>
              <a:buChar char="-"/>
            </a:pPr>
            <a:endParaRPr lang="en-GB" dirty="0">
              <a:solidFill>
                <a:prstClr val="white">
                  <a:lumMod val="65000"/>
                </a:prstClr>
              </a:solidFill>
            </a:endParaRPr>
          </a:p>
        </p:txBody>
      </p:sp>
      <p:sp>
        <p:nvSpPr>
          <p:cNvPr id="5" name="TextBox 4"/>
          <p:cNvSpPr txBox="1"/>
          <p:nvPr/>
        </p:nvSpPr>
        <p:spPr>
          <a:xfrm>
            <a:off x="2537138" y="3554569"/>
            <a:ext cx="2099256" cy="2523768"/>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Development brief – One Planet Living</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Plugging the gaps</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Land appraisal</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Business plan</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medium</a:t>
            </a:r>
            <a:endParaRPr lang="en-GB" dirty="0" smtClean="0">
              <a:solidFill>
                <a:prstClr val="white">
                  <a:lumMod val="65000"/>
                </a:prstClr>
              </a:solidFill>
            </a:endParaRPr>
          </a:p>
          <a:p>
            <a:pPr marL="285750" indent="-285750" defTabSz="457200">
              <a:buFontTx/>
              <a:buChar char="-"/>
            </a:pPr>
            <a:endParaRPr lang="en-GB" dirty="0">
              <a:solidFill>
                <a:prstClr val="white">
                  <a:lumMod val="65000"/>
                </a:prstClr>
              </a:solidFill>
            </a:endParaRPr>
          </a:p>
        </p:txBody>
      </p:sp>
      <p:sp>
        <p:nvSpPr>
          <p:cNvPr id="7" name="TextBox 6"/>
          <p:cNvSpPr txBox="1"/>
          <p:nvPr/>
        </p:nvSpPr>
        <p:spPr>
          <a:xfrm>
            <a:off x="4539802" y="3543209"/>
            <a:ext cx="2099256" cy="2031325"/>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srgbClr val="FF3399"/>
                </a:solidFill>
              </a:rPr>
              <a:t>Establish community governance</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Track decisions</a:t>
            </a:r>
          </a:p>
          <a:p>
            <a:pPr marL="342900" indent="-342900" defTabSz="457200">
              <a:buFont typeface="+mj-lt"/>
              <a:buAutoNum type="alphaLcParenR"/>
            </a:pPr>
            <a:endParaRPr lang="en-GB" sz="1400" dirty="0" smtClean="0">
              <a:solidFill>
                <a:srgbClr val="FF3399"/>
              </a:solidFill>
            </a:endParaRPr>
          </a:p>
          <a:p>
            <a:pPr marL="342900" indent="-342900" defTabSz="457200">
              <a:buFont typeface="+mj-lt"/>
              <a:buAutoNum type="alphaLcParenR"/>
            </a:pPr>
            <a:r>
              <a:rPr lang="en-GB" sz="1400" dirty="0" smtClean="0">
                <a:solidFill>
                  <a:srgbClr val="FF3399"/>
                </a:solidFill>
              </a:rPr>
              <a:t>Revise &amp; update plans</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Fundraise - large</a:t>
            </a:r>
            <a:endParaRPr lang="en-GB" dirty="0">
              <a:solidFill>
                <a:prstClr val="white">
                  <a:lumMod val="65000"/>
                </a:prstClr>
              </a:solidFill>
            </a:endParaRPr>
          </a:p>
        </p:txBody>
      </p:sp>
    </p:spTree>
    <p:extLst>
      <p:ext uri="{BB962C8B-B14F-4D97-AF65-F5344CB8AC3E}">
        <p14:creationId xmlns:p14="http://schemas.microsoft.com/office/powerpoint/2010/main" val="2868077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253CC8-EEB2-4832-8E5C-081BBF379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467168"/>
          </a:xfrm>
          <a:prstGeom prst="rect">
            <a:avLst/>
          </a:prstGeom>
        </p:spPr>
      </p:pic>
      <p:pic>
        <p:nvPicPr>
          <p:cNvPr id="5122" name="Picture 2" descr="Image result for RIBA stages"/>
          <p:cNvPicPr>
            <a:picLocks noChangeAspect="1" noChangeArrowheads="1"/>
          </p:cNvPicPr>
          <p:nvPr/>
        </p:nvPicPr>
        <p:blipFill rotWithShape="1">
          <a:blip r:embed="rId3">
            <a:extLst>
              <a:ext uri="{28A0092B-C50C-407E-A947-70E740481C1C}">
                <a14:useLocalDpi xmlns:a14="http://schemas.microsoft.com/office/drawing/2010/main" val="0"/>
              </a:ext>
            </a:extLst>
          </a:blip>
          <a:srcRect l="87585" t="11484" r="1988" b="62016"/>
          <a:stretch/>
        </p:blipFill>
        <p:spPr bwMode="auto">
          <a:xfrm>
            <a:off x="7122016" y="90152"/>
            <a:ext cx="1171978" cy="11333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5459" y="3554569"/>
            <a:ext cx="1841679" cy="2862322"/>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Unique purpose of the scheme</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Organise group </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Stakeholder engagement</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small</a:t>
            </a:r>
          </a:p>
          <a:p>
            <a:pPr marL="285750" indent="-285750" defTabSz="457200">
              <a:buFontTx/>
              <a:buChar char="-"/>
            </a:pPr>
            <a:endParaRPr lang="en-GB" dirty="0">
              <a:solidFill>
                <a:prstClr val="white">
                  <a:lumMod val="65000"/>
                </a:prstClr>
              </a:solidFill>
            </a:endParaRPr>
          </a:p>
          <a:p>
            <a:pPr marL="285750" indent="-285750" defTabSz="457200">
              <a:buFontTx/>
              <a:buChar char="-"/>
            </a:pPr>
            <a:endParaRPr lang="en-GB" dirty="0" smtClean="0">
              <a:solidFill>
                <a:prstClr val="white">
                  <a:lumMod val="65000"/>
                </a:prstClr>
              </a:solidFill>
            </a:endParaRPr>
          </a:p>
          <a:p>
            <a:pPr marL="285750" indent="-285750" defTabSz="457200">
              <a:buFontTx/>
              <a:buChar char="-"/>
            </a:pPr>
            <a:endParaRPr lang="en-GB" dirty="0">
              <a:solidFill>
                <a:prstClr val="white">
                  <a:lumMod val="65000"/>
                </a:prstClr>
              </a:solidFill>
            </a:endParaRPr>
          </a:p>
        </p:txBody>
      </p:sp>
      <p:sp>
        <p:nvSpPr>
          <p:cNvPr id="5" name="TextBox 4"/>
          <p:cNvSpPr txBox="1"/>
          <p:nvPr/>
        </p:nvSpPr>
        <p:spPr>
          <a:xfrm>
            <a:off x="2537138" y="3554569"/>
            <a:ext cx="2099256" cy="2523768"/>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Development brief – One Planet Living</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Plugging the gaps</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Land appraisal</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Business plan</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medium</a:t>
            </a:r>
            <a:endParaRPr lang="en-GB" dirty="0" smtClean="0">
              <a:solidFill>
                <a:prstClr val="white">
                  <a:lumMod val="65000"/>
                </a:prstClr>
              </a:solidFill>
            </a:endParaRPr>
          </a:p>
          <a:p>
            <a:pPr marL="285750" indent="-285750" defTabSz="457200">
              <a:buFontTx/>
              <a:buChar char="-"/>
            </a:pPr>
            <a:endParaRPr lang="en-GB" dirty="0">
              <a:solidFill>
                <a:prstClr val="white">
                  <a:lumMod val="65000"/>
                </a:prstClr>
              </a:solidFill>
            </a:endParaRPr>
          </a:p>
        </p:txBody>
      </p:sp>
      <p:sp>
        <p:nvSpPr>
          <p:cNvPr id="7" name="TextBox 6"/>
          <p:cNvSpPr txBox="1"/>
          <p:nvPr/>
        </p:nvSpPr>
        <p:spPr>
          <a:xfrm>
            <a:off x="4539802" y="3543209"/>
            <a:ext cx="2099256" cy="2031325"/>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prstClr val="white">
                    <a:lumMod val="65000"/>
                  </a:prstClr>
                </a:solidFill>
              </a:rPr>
              <a:t>Establish community governance</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Track decisions</a:t>
            </a:r>
          </a:p>
          <a:p>
            <a:pPr marL="342900" indent="-342900" defTabSz="457200">
              <a:buFont typeface="+mj-lt"/>
              <a:buAutoNum type="alphaLcParenR"/>
            </a:pPr>
            <a:endParaRPr lang="en-GB" sz="1400" dirty="0" smtClean="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Revise &amp; update plans</a:t>
            </a:r>
          </a:p>
          <a:p>
            <a:pPr marL="342900" indent="-342900" defTabSz="457200">
              <a:buFont typeface="+mj-lt"/>
              <a:buAutoNum type="alphaLcParenR"/>
            </a:pPr>
            <a:endParaRPr lang="en-GB" sz="1400" dirty="0">
              <a:solidFill>
                <a:prstClr val="white">
                  <a:lumMod val="65000"/>
                </a:prstClr>
              </a:solidFill>
            </a:endParaRPr>
          </a:p>
          <a:p>
            <a:pPr marL="342900" indent="-342900" defTabSz="457200">
              <a:buFont typeface="+mj-lt"/>
              <a:buAutoNum type="alphaLcParenR"/>
            </a:pPr>
            <a:r>
              <a:rPr lang="en-GB" sz="1400" dirty="0" smtClean="0">
                <a:solidFill>
                  <a:prstClr val="white">
                    <a:lumMod val="65000"/>
                  </a:prstClr>
                </a:solidFill>
              </a:rPr>
              <a:t>Fundraise - large</a:t>
            </a:r>
            <a:endParaRPr lang="en-GB" dirty="0">
              <a:solidFill>
                <a:prstClr val="white">
                  <a:lumMod val="65000"/>
                </a:prstClr>
              </a:solidFill>
            </a:endParaRPr>
          </a:p>
        </p:txBody>
      </p:sp>
      <p:sp>
        <p:nvSpPr>
          <p:cNvPr id="8" name="TextBox 7"/>
          <p:cNvSpPr txBox="1"/>
          <p:nvPr/>
        </p:nvSpPr>
        <p:spPr>
          <a:xfrm>
            <a:off x="6639058" y="3543208"/>
            <a:ext cx="2099256" cy="1661993"/>
          </a:xfrm>
          <a:prstGeom prst="rect">
            <a:avLst/>
          </a:prstGeom>
          <a:solidFill>
            <a:schemeClr val="bg1"/>
          </a:solidFill>
        </p:spPr>
        <p:txBody>
          <a:bodyPr wrap="square" rtlCol="0">
            <a:spAutoFit/>
          </a:bodyPr>
          <a:lstStyle/>
          <a:p>
            <a:pPr marL="342900" indent="-342900" defTabSz="457200">
              <a:buFont typeface="+mj-lt"/>
              <a:buAutoNum type="alphaLcParenR"/>
            </a:pPr>
            <a:r>
              <a:rPr lang="en-GB" sz="1400" dirty="0" smtClean="0">
                <a:solidFill>
                  <a:srgbClr val="FF3399"/>
                </a:solidFill>
              </a:rPr>
              <a:t>Monitor, measure and respond to needs</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r>
              <a:rPr lang="en-GB" sz="1400" dirty="0" smtClean="0">
                <a:solidFill>
                  <a:srgbClr val="FF3399"/>
                </a:solidFill>
              </a:rPr>
              <a:t>Communicate!</a:t>
            </a:r>
          </a:p>
          <a:p>
            <a:pPr marL="342900" indent="-342900" defTabSz="457200">
              <a:buFont typeface="+mj-lt"/>
              <a:buAutoNum type="alphaLcParenR"/>
            </a:pPr>
            <a:endParaRPr lang="en-GB" sz="1400" dirty="0">
              <a:solidFill>
                <a:srgbClr val="FF3399"/>
              </a:solidFill>
            </a:endParaRPr>
          </a:p>
          <a:p>
            <a:pPr marL="342900" indent="-342900" defTabSz="457200">
              <a:buFont typeface="+mj-lt"/>
              <a:buAutoNum type="alphaLcParenR"/>
            </a:pPr>
            <a:endParaRPr lang="en-GB" sz="1400" dirty="0" smtClean="0">
              <a:solidFill>
                <a:srgbClr val="FF3399"/>
              </a:solidFill>
            </a:endParaRPr>
          </a:p>
          <a:p>
            <a:pPr marL="342900" indent="-342900" defTabSz="457200">
              <a:buFont typeface="+mj-lt"/>
              <a:buAutoNum type="alphaLcParenR"/>
            </a:pPr>
            <a:endParaRPr lang="en-GB" dirty="0">
              <a:solidFill>
                <a:srgbClr val="FF3399"/>
              </a:solidFill>
            </a:endParaRPr>
          </a:p>
        </p:txBody>
      </p:sp>
    </p:spTree>
    <p:extLst>
      <p:ext uri="{BB962C8B-B14F-4D97-AF65-F5344CB8AC3E}">
        <p14:creationId xmlns:p14="http://schemas.microsoft.com/office/powerpoint/2010/main" val="3955181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37895"/>
            <a:ext cx="7886700" cy="1325563"/>
          </a:xfrm>
        </p:spPr>
        <p:txBody>
          <a:bodyPr/>
          <a:lstStyle/>
          <a:p>
            <a:r>
              <a:rPr lang="en-GB" dirty="0" smtClean="0"/>
              <a:t>Stage 1: Vision</a:t>
            </a:r>
            <a:endParaRPr lang="en-GB" dirty="0"/>
          </a:p>
        </p:txBody>
      </p:sp>
      <p:sp>
        <p:nvSpPr>
          <p:cNvPr id="3" name="Rectangle 2"/>
          <p:cNvSpPr/>
          <p:nvPr/>
        </p:nvSpPr>
        <p:spPr>
          <a:xfrm>
            <a:off x="628650" y="1666874"/>
            <a:ext cx="8123852" cy="5570756"/>
          </a:xfrm>
          <a:prstGeom prst="rect">
            <a:avLst/>
          </a:prstGeom>
        </p:spPr>
        <p:txBody>
          <a:bodyPr wrap="square">
            <a:spAutoFit/>
          </a:bodyPr>
          <a:lstStyle/>
          <a:p>
            <a:pPr defTabSz="457200"/>
            <a:r>
              <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rPr>
              <a:t>Workshop One – Building the Purpose:</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Motivations</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Affordability</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Day in the Life</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OPL Objectives</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Core objectives</a:t>
            </a:r>
          </a:p>
          <a:p>
            <a:pPr marL="342900" indent="-342900" defTabSz="457200">
              <a:buFontTx/>
              <a:buChar char="-"/>
            </a:pPr>
            <a:endParaRPr lang="en-GB" sz="2000" b="1"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rPr>
              <a:t>Workshop Two – Building the Group</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Skills audit</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Working teams</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Good client</a:t>
            </a:r>
          </a:p>
          <a:p>
            <a:pPr marL="342900" indent="-342900" defTabSz="457200">
              <a:buFontTx/>
              <a:buChar char="-"/>
            </a:pPr>
            <a:endParaRPr lang="en-GB" sz="2000" b="1"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r>
              <a:rPr lang="en-GB" sz="2000" b="1" dirty="0" smtClean="0">
                <a:solidFill>
                  <a:srgbClr val="707070"/>
                </a:solidFill>
                <a:latin typeface="Verdana" panose="020B0604030504040204" pitchFamily="34" charset="0"/>
                <a:ea typeface="Verdana" panose="020B0604030504040204" pitchFamily="34" charset="0"/>
                <a:cs typeface="Verdana" panose="020B0604030504040204" pitchFamily="34" charset="0"/>
              </a:rPr>
              <a:t>Workshop Three – Building the Message</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Stakeholder mapping</a:t>
            </a:r>
          </a:p>
          <a:p>
            <a:pPr marL="342900" indent="-342900" defTabSz="457200">
              <a:buFontTx/>
              <a:buChar char="-"/>
            </a:pPr>
            <a:r>
              <a:rPr lang="en-GB" sz="2000" dirty="0" smtClean="0">
                <a:solidFill>
                  <a:srgbClr val="707070"/>
                </a:solidFill>
                <a:latin typeface="Verdana" panose="020B0604030504040204" pitchFamily="34" charset="0"/>
                <a:ea typeface="Verdana" panose="020B0604030504040204" pitchFamily="34" charset="0"/>
                <a:cs typeface="Verdana" panose="020B0604030504040204" pitchFamily="34" charset="0"/>
              </a:rPr>
              <a:t>Key messages</a:t>
            </a:r>
          </a:p>
          <a:p>
            <a:pPr defTabSz="457200"/>
            <a:endParaRPr lang="en-GB" sz="2000"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defTabSz="457200"/>
            <a:endPar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endParaRPr>
          </a:p>
          <a:p>
            <a:pPr marL="285750" indent="-285750" defTabSz="457200">
              <a:buFont typeface="Arial" panose="020B0604020202020204" pitchFamily="34" charset="0"/>
              <a:buChar char="•"/>
            </a:pPr>
            <a:endParaRPr lang="en-GB" dirty="0">
              <a:solidFill>
                <a:srgbClr val="70707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7394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142"/>
            <a:ext cx="7772400" cy="1470025"/>
          </a:xfrm>
        </p:spPr>
        <p:txBody>
          <a:bodyPr/>
          <a:lstStyle/>
          <a:p>
            <a:r>
              <a:rPr lang="en-GB" dirty="0" smtClean="0"/>
              <a:t>Today…</a:t>
            </a:r>
            <a:endParaRPr lang="en-GB" dirty="0"/>
          </a:p>
        </p:txBody>
      </p:sp>
      <p:sp>
        <p:nvSpPr>
          <p:cNvPr id="3" name="Subtitle 2"/>
          <p:cNvSpPr>
            <a:spLocks noGrp="1"/>
          </p:cNvSpPr>
          <p:nvPr>
            <p:ph type="subTitle" idx="1"/>
          </p:nvPr>
        </p:nvSpPr>
        <p:spPr>
          <a:xfrm>
            <a:off x="683568" y="1493167"/>
            <a:ext cx="7772400" cy="1728192"/>
          </a:xfrm>
        </p:spPr>
        <p:txBody>
          <a:bodyPr>
            <a:normAutofit/>
          </a:bodyPr>
          <a:lstStyle/>
          <a:p>
            <a:pPr marL="342900" indent="-342900" algn="l">
              <a:buFontTx/>
              <a:buChar char="-"/>
            </a:pPr>
            <a:r>
              <a:rPr lang="en-GB" sz="2400" dirty="0" smtClean="0"/>
              <a:t>Introduce </a:t>
            </a:r>
            <a:r>
              <a:rPr lang="en-GB" sz="2400" dirty="0"/>
              <a:t>Bioregional and One Planet Living</a:t>
            </a:r>
          </a:p>
          <a:p>
            <a:pPr marL="342900" indent="-342900" algn="l">
              <a:buFontTx/>
              <a:buChar char="-"/>
            </a:pPr>
            <a:r>
              <a:rPr lang="en-GB" sz="2400" dirty="0" smtClean="0"/>
              <a:t>Bioregional </a:t>
            </a:r>
            <a:r>
              <a:rPr lang="en-GB" sz="2400" dirty="0"/>
              <a:t>Homes</a:t>
            </a:r>
          </a:p>
          <a:p>
            <a:pPr marL="342900" indent="-342900" algn="l">
              <a:buFontTx/>
              <a:buChar char="-"/>
            </a:pPr>
            <a:r>
              <a:rPr lang="en-GB" sz="2400" dirty="0" smtClean="0"/>
              <a:t>OPAL (One Planet Affordable Living)</a:t>
            </a:r>
            <a:endParaRPr lang="en-GB" sz="2400" dirty="0"/>
          </a:p>
          <a:p>
            <a:pPr marL="342900" indent="-342900" algn="l">
              <a:buFontTx/>
              <a:buChar char="-"/>
            </a:pPr>
            <a:endParaRPr lang="en-GB" sz="1800" dirty="0"/>
          </a:p>
          <a:p>
            <a:pPr marL="342900" indent="-342900" algn="l">
              <a:buFontTx/>
              <a:buChar char="-"/>
            </a:pPr>
            <a:endParaRPr lang="en-GB" sz="1800" dirty="0"/>
          </a:p>
          <a:p>
            <a:pPr marL="342900" indent="-342900" algn="l">
              <a:buFontTx/>
              <a:buChar char="-"/>
            </a:pPr>
            <a:endParaRPr lang="en-GB" sz="1800" dirty="0"/>
          </a:p>
        </p:txBody>
      </p:sp>
      <p:pic>
        <p:nvPicPr>
          <p:cNvPr id="4" name="Picture 2" descr="Anthony Pro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008" y="3504999"/>
            <a:ext cx="1925960" cy="1925961"/>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537320" y="4077072"/>
            <a:ext cx="8064896" cy="15841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1800" dirty="0" smtClean="0"/>
              <a:t>Anthony Probert</a:t>
            </a:r>
          </a:p>
          <a:p>
            <a:pPr algn="l"/>
            <a:r>
              <a:rPr lang="en-GB" sz="1800" dirty="0" smtClean="0"/>
              <a:t>Development Manager, Bioregional Homes</a:t>
            </a:r>
          </a:p>
          <a:p>
            <a:pPr algn="l"/>
            <a:endParaRPr lang="en-GB" sz="1800" dirty="0" smtClean="0"/>
          </a:p>
          <a:p>
            <a:pPr algn="l"/>
            <a:r>
              <a:rPr lang="en-GB" sz="1800" dirty="0" smtClean="0">
                <a:hlinkClick r:id="rId3"/>
              </a:rPr>
              <a:t>anthony.probert@bioregional.com</a:t>
            </a:r>
            <a:endParaRPr lang="en-GB" sz="1800" dirty="0" smtClean="0"/>
          </a:p>
          <a:p>
            <a:pPr algn="l"/>
            <a:endParaRPr lang="en-GB" sz="1800" dirty="0"/>
          </a:p>
        </p:txBody>
      </p:sp>
    </p:spTree>
    <p:extLst>
      <p:ext uri="{BB962C8B-B14F-4D97-AF65-F5344CB8AC3E}">
        <p14:creationId xmlns:p14="http://schemas.microsoft.com/office/powerpoint/2010/main" val="2121189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 summarise… </a:t>
            </a:r>
            <a:endParaRPr lang="en-GB" dirty="0"/>
          </a:p>
        </p:txBody>
      </p:sp>
      <p:sp>
        <p:nvSpPr>
          <p:cNvPr id="3" name="Content Placeholder 2"/>
          <p:cNvSpPr>
            <a:spLocks noGrp="1"/>
          </p:cNvSpPr>
          <p:nvPr>
            <p:ph idx="1"/>
          </p:nvPr>
        </p:nvSpPr>
        <p:spPr>
          <a:xfrm>
            <a:off x="282352" y="1426360"/>
            <a:ext cx="8579296" cy="4349750"/>
          </a:xfrm>
        </p:spPr>
        <p:txBody>
          <a:bodyPr>
            <a:normAutofit/>
          </a:bodyPr>
          <a:lstStyle/>
          <a:p>
            <a:pPr marL="0" indent="0">
              <a:buNone/>
            </a:pPr>
            <a:r>
              <a:rPr lang="en-GB" sz="2400" dirty="0" smtClean="0"/>
              <a:t>Bioregional work with community groups in two ways:</a:t>
            </a:r>
          </a:p>
          <a:p>
            <a:pPr>
              <a:buFontTx/>
              <a:buChar char="-"/>
            </a:pPr>
            <a:r>
              <a:rPr lang="en-GB" sz="2400" dirty="0" smtClean="0"/>
              <a:t>As developer (Bioregional Homes)</a:t>
            </a:r>
          </a:p>
          <a:p>
            <a:pPr>
              <a:spcAft>
                <a:spcPts val="1200"/>
              </a:spcAft>
              <a:buFontTx/>
              <a:buChar char="-"/>
            </a:pPr>
            <a:r>
              <a:rPr lang="en-GB" sz="2400" dirty="0" smtClean="0"/>
              <a:t>As advisor (OPAL)</a:t>
            </a:r>
          </a:p>
          <a:p>
            <a:pPr marL="0" indent="0">
              <a:buNone/>
            </a:pPr>
            <a:r>
              <a:rPr lang="en-GB" sz="2400" dirty="0" smtClean="0"/>
              <a:t>With the aim of delivering projects that are truly:</a:t>
            </a:r>
          </a:p>
          <a:p>
            <a:pPr>
              <a:buFontTx/>
              <a:buChar char="-"/>
            </a:pPr>
            <a:r>
              <a:rPr lang="en-GB" sz="2400" dirty="0"/>
              <a:t>s</a:t>
            </a:r>
            <a:r>
              <a:rPr lang="en-GB" sz="2400" dirty="0" smtClean="0"/>
              <a:t>ustainable</a:t>
            </a:r>
          </a:p>
          <a:p>
            <a:pPr>
              <a:buFontTx/>
              <a:buChar char="-"/>
            </a:pPr>
            <a:r>
              <a:rPr lang="en-GB" sz="2400" dirty="0" smtClean="0"/>
              <a:t>affordable</a:t>
            </a:r>
          </a:p>
          <a:p>
            <a:pPr>
              <a:buFontTx/>
              <a:buChar char="-"/>
            </a:pPr>
            <a:r>
              <a:rPr lang="en-GB" sz="2400" dirty="0" smtClean="0"/>
              <a:t>community-led</a:t>
            </a:r>
          </a:p>
          <a:p>
            <a:pPr>
              <a:buFontTx/>
              <a:buChar char="-"/>
            </a:pPr>
            <a:endParaRPr lang="en-GB" sz="1100" dirty="0"/>
          </a:p>
          <a:p>
            <a:pPr marL="0" indent="0">
              <a:buNone/>
            </a:pPr>
            <a:r>
              <a:rPr lang="en-GB" sz="2400" dirty="0" smtClean="0"/>
              <a:t>Thank you!</a:t>
            </a:r>
          </a:p>
          <a:p>
            <a:pPr>
              <a:buFontTx/>
              <a:buChar char="-"/>
            </a:pPr>
            <a:endParaRPr lang="en-GB" dirty="0"/>
          </a:p>
        </p:txBody>
      </p:sp>
      <p:sp>
        <p:nvSpPr>
          <p:cNvPr id="4" name="TextBox 3"/>
          <p:cNvSpPr txBox="1"/>
          <p:nvPr/>
        </p:nvSpPr>
        <p:spPr>
          <a:xfrm>
            <a:off x="5225403" y="4365104"/>
            <a:ext cx="3461397" cy="1200329"/>
          </a:xfrm>
          <a:prstGeom prst="rect">
            <a:avLst/>
          </a:prstGeom>
          <a:noFill/>
        </p:spPr>
        <p:txBody>
          <a:bodyPr wrap="none" rtlCol="0">
            <a:spAutoFit/>
          </a:bodyPr>
          <a:lstStyle/>
          <a:p>
            <a:pPr algn="r"/>
            <a:r>
              <a:rPr lang="en-GB" dirty="0" smtClean="0"/>
              <a:t>Get in touch:</a:t>
            </a:r>
          </a:p>
          <a:p>
            <a:pPr algn="r"/>
            <a:r>
              <a:rPr lang="en-GB" dirty="0" smtClean="0">
                <a:hlinkClick r:id="rId2"/>
              </a:rPr>
              <a:t>www.bioregional.com</a:t>
            </a:r>
            <a:r>
              <a:rPr lang="en-GB" dirty="0" smtClean="0"/>
              <a:t> </a:t>
            </a:r>
          </a:p>
          <a:p>
            <a:pPr algn="r"/>
            <a:r>
              <a:rPr lang="en-GB" dirty="0" smtClean="0">
                <a:hlinkClick r:id="rId3"/>
              </a:rPr>
              <a:t>Anthony.probert@bioregional.com</a:t>
            </a:r>
            <a:endParaRPr lang="en-GB" dirty="0" smtClean="0"/>
          </a:p>
          <a:p>
            <a:pPr algn="r"/>
            <a:r>
              <a:rPr lang="en-GB" dirty="0" smtClean="0"/>
              <a:t>0208 404 4880</a:t>
            </a:r>
            <a:endParaRPr lang="en-GB" dirty="0"/>
          </a:p>
        </p:txBody>
      </p:sp>
    </p:spTree>
    <p:extLst>
      <p:ext uri="{BB962C8B-B14F-4D97-AF65-F5344CB8AC3E}">
        <p14:creationId xmlns:p14="http://schemas.microsoft.com/office/powerpoint/2010/main" val="1989093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1">
            <a:extLst>
              <a:ext uri="{FF2B5EF4-FFF2-40B4-BE49-F238E27FC236}">
                <a16:creationId xmlns="" xmlns:a16="http://schemas.microsoft.com/office/drawing/2014/main" id="{DDD1B124-6F6B-42D1-982E-90B8070BFD7D}"/>
              </a:ext>
            </a:extLst>
          </p:cNvPr>
          <p:cNvSpPr txBox="1">
            <a:spLocks noChangeArrowheads="1"/>
          </p:cNvSpPr>
          <p:nvPr/>
        </p:nvSpPr>
        <p:spPr bwMode="auto">
          <a:xfrm>
            <a:off x="2855913" y="4573588"/>
            <a:ext cx="5903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Anthony</a:t>
            </a:r>
            <a:r>
              <a:rPr kumimoji="0" lang="en-GB" altLang="en-US" sz="1800" b="0" i="0" u="none" strike="noStrike" kern="1200" cap="none" spc="0" normalizeH="0" noProof="0" dirty="0" smtClean="0">
                <a:ln>
                  <a:noFill/>
                </a:ln>
                <a:solidFill>
                  <a:prstClr val="white"/>
                </a:solidFill>
                <a:effectLst/>
                <a:uLnTx/>
                <a:uFillTx/>
                <a:latin typeface="Arial" panose="020B0604020202020204" pitchFamily="34" charset="0"/>
                <a:ea typeface="+mn-ea"/>
                <a:cs typeface="Arial" panose="020B0604020202020204" pitchFamily="34" charset="0"/>
              </a:rPr>
              <a:t> Probert</a:t>
            </a:r>
            <a:endPar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en-GB" altLang="en-US" dirty="0" err="1" smtClean="0">
                <a:solidFill>
                  <a:prstClr val="white"/>
                </a:solidFill>
              </a:rPr>
              <a:t>Anthony.probert</a:t>
            </a:r>
            <a:r>
              <a:rPr kumimoji="0" lang="en-GB" altLang="en-US" sz="1800" b="0" i="0" u="none" strike="noStrike" kern="120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@bioregional.com </a:t>
            </a:r>
            <a:endPar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2813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data:image/jpeg;base64,/9j/4AAQSkZJRgABAQAAAQABAAD/2wCEAAkGBxMQEBIQEBMUFhUXFhYVFRYYEhcXHBoXGBUYFhcSGBkYHSggGBolHRQXITEhJSwrLi4uGB8zODMtNygtLisBCgoKDg0OGxAQGzElICMuLTIyODcwLzQsNC0sLCwvLi8yNCwsLCwsLCwsLCwvLy80LCwsLCwsLCwsLCwsLCw0LP/AABEIALcBEwMBEQACEQEDEQH/xAAcAAEAAQUBAQAAAAAAAAAAAAAABwECBAUGAwj/xAA9EAABAwIDBAcGBAUEAwAAAAABAAIDBBESITEFBkFREyJhcYGRoQcyQlKxwRRicvAjgpLR0hZDsvEzwuH/xAAbAQEAAgMBAQAAAAAAAAAAAAAABAYCAwUBB//EAD0RAAIBAwEFBAgFAwQCAwEAAAABAgMEEQUSITFBURNhcYEiMpGhscHR8AYUQlLhFTNiI3KC8ZLSQ6LCFv/aAAwDAQACEQMRAD8AnFAEAQBAEAQBAEAQBAEAQBAEAQBAEAQBAEAQBAEAQBAEAQBAEAQBAEAQBAEAQBAEAQBAEAQBAUugF0AugF0AugF0AugF0AugF0B5zVDWC73ADS57Vor3NKgk6jxn75b/AKGUYuTwkBUNJw3F1hC+t51OyjNOWM47hsvGT0upRiLoBdALoCqAIAgCAIAgCAIAgCAIAgCAIAgCAIAgCAsKAsllDRc6KPc3NO3p9pVeF9T2MW3hFzXA5grbTqRqRUoPKYawVWZ4EAQBAEAQGNX1rIY3SSODWtFySo9xcKiluzJ7klxb6fV8FzNlKlOrJQgt7IX3x3rfXSYWkthaeq3n+Z32Ck2NjKm+2r76j9kV+2PzfMvGm6ZG1jmW+TN5uZvfiLaepdZ+QjkJ15Ncfm5Hjxz1rGuaDKjL85Z7sb2ly7180QNS0vZzUpLdzXTvXd8CTqWoxjtGo+66OlalG9pZ4SXFfPwZVqkNlnuuqawgCAuCAqgCAIAgCAIAgCAIAgCAIAgCAIAgCAICwrwEbbz77ugrXRNaHxNADhexxaktOmhGS4stH/qlGVaU3HMns844W5ZXfveeO8s1jpCq2ym3iT4eBvNg7xxVAvA/PUxuycO9vHvCrc6Go6LPOPR9sX9H7GQbuxqUd1RefI6SnrA7I5Hl/ZWXTtcoXeIv0ZdH8nz+JzJ0nEybrtGoIAUBzu8G9cVJNFDIbY73PBvAOdyF/vyXMr1LupKf5VJ7C355yfJd8VvfXODo2mnVLinKcVw95nv2vGyJ0srgA0XJvkRwIUKx1vtqexOL7Vbtnm33dO/pxI6tZyqKEFxIf3w3qfXPsLthB6ref5nf2VhsbF0m61Z5qP2Jftj3dXxZdNN02NrHL3yZza6Z1QgO/wByt8y0thqXZ6MkPEfI/wDy8+aqGp6NUt6356xW9etHr1x815ormp6TlOpSXivmvoSpBKHC4/fYuhZ3dO6pKrDn7U+hUpRcXg9FLMQgLggKoAgCAIAgCAIAgCAIAgCAIAgCAIAgCA12264U8EsztGtJ9NFCvpS7Ls4etNqK8+fksvyN9tRdarGC5s+e6mcyPdI7NznFx7ybld2lSjSgqcFuSSXkfSKcFCKiuRZHIWkOaSCMwQbEdoIWcoqSxJZRlKKksPejrdi79yx2bUDpW/No8fZ3j5qq6j+FLevmdu9iXT9P8eXsONc6NTnvpPZfu/gkfYu8Ec7cUTw9vEfE3sIOY8Vw6eoX+lzVK8i3Hr9Hz8GVi5sp0pYmsP3G9ilDhcFWm1vKN1DbpSz8V4kCUXF4Z4bTrWwRPlebNaCT4Jd1pU4ehvlJ4iu9/JcX3IzoUpVaihHiyAdtbSdVTyTv1cchybwb5LqWdsrajGmt+OL6t8X5s+i2tvGhSVOPL4nnJtGV0TYHSOMbTdrb5D9+iyjaUY1nWjFbb4vmext6UajqKPpPmYqkG8IAgCAkDcPfQxltPUu6uQY8nya4/Q+BVdvLCVrVd1bLc/Xiuf8Aku9dOZWtW0naTq0V4r6EqseCAQclKpVYVYKcHlMqbWNzLlsPC4ICqAIAgCAIAgCAIAgCAIAgCAIAgCAIAgI49re1cMbKZpzecTv0t4edvIqPbR7a9cuVNY/5S+kfiWT8PW21N1Xy4eP/AERYu4W4IAgPWmqHxOD43FrhoQbFa6tKFWDhUSafJmE6cakdmayiQtyt7Jp5RBI0FwaXdI3I2Fveboe8W7lR9a0enp0PzlrNwaaWPHp9Hkrep6bSow7SD3Z4fQ8PabvCX4aRp0s6W3PVrfofJdbQe2u0ry4XBNR+cvPh4J9TPQ7FRzXfgvmzjNl7LkqS4RgWaMT3ucGsY35nuOQVklJR4ncuLmnQSc+L4Jb2/BGd/pp7gegmp53AXMcUpL7DUta5oxW7LrDtVzRG/qMItdpCUV1a3fF48zWUVFJNIIomFzzo0et+QHMrY5JLLJlWvClBzm8I2v8Apk3wCppDJp0fT53+XERgvfK11r7XuZC/qS4unPHXZ+3jyNRUUj45DE9jmvBwlpGd+VuP3utikmsk6FaE4dpF5XU2x3Ze2wmnpoXn/bkms4csQa0hvcSFr7VckyF/UoS304SkuqW7yy1nyNftPZklO4NlaBcYmuBDmub8zXDJwWcZqXAk0LmnXjmD4ceTXijsdxN9zART1Trx6Mefh5Nd+Xt4d2nHurOdCbr26yn60evfH/LquD8Ti6ro6q5q0Vv5rqSvFIHAFpuDoV7SrQqwU4PKf35MqDTTwz1C2nhVAEAQBAEAQBAEAQBAEAQBAEAQBAEAKAjzfjcmWqlNRFIC61sDshYcARpqfPgoNvWq2W0pw24uTeY+ss9Y88LC3clwLDper07eHZTju6kY1+z5ad2CZjmO5Ea9x0Pgu3b3VG4jt0pKS++PNPxLXRr060dqm8oxlvNwQBAdjubMKSmqa145Rxj5na4R2XLb9xVT1+lK+uqNjF9ZS7lw+uDianF3Fanbx8X4HJVM7pHukebucS4ntOatNKnGnBQgsJLCOxThGEVGPBG62m8s2fRxsybIZpZLfFI2QsF+eFoH9SwiszbZAoRU7yrKXGOyl3LGfe/gYOxaGWWS8JDTH/EdIXYWxgH33O4ZrOcklvJF3WpU4Yqb9rdji33JHd7U2S0itNPNEJ5vw7ZAbxgdIzG9jXEWHSuAOduR1UWMnuzwK5QupZpKrBuEdprnweE2v8V9SPmbNlM34YRu6XFgwWzxcR976WzUvaWM8izO5pKl2zl6PHJIdFs5oFNLLPCamKCpDHdZ7T0WTHueBY9HiI46ZXwqI5cUuBWKtw26kIQapylHPBPfxWP8vviR9tagkgkLZs3Hrh4diDw7MSNd8QPNS4NNbizW1anVhmnwW7HDGOWOWDY0bsezahr8xFLC+I8nSYmvaOwgA2/LdYPdNYItVbF7Tcf1KSfgsNM0S2nSJh9mXStpWiZxwuuYmngzhn25kdiqc72gtVlRpvGVv6OfyaXHrz4FJ1vs5V24Lhx8TuAuwcMqgCAIAgCAIAgCAIAgCAIAgCAIAgCAICwoDVbxU8LqeR1QxrmNaXG45C91y7+iortae6o2lFrc8t4Weq7nklWk6qqxVJtNs+f3kEkgWF8hrbsVnSaWGfR4ppby1enoQEj1u58kuzYBETjjGMx3yc54xO/mF7A/9qoWl/KN1Wu5xzTctnPNKO7PfHPHmuPAq9LVIU72bnwluz0xw8iOpGFpLXAgg2IIsQRqCFboyUkpReUyzqSkso2uzNqMERpqpjnwl2NpaQHxvIsXsvkQRa7TkdcisJQedqPEhV7abn21F4lweeDXR+HJm/bLSQbPD4xLO01Bu1wbGC9sYLGSgElzBcuAGpvotXpSnvOa43Va82Z4i1Hlv3N73Hhv5dxoKTbzxNNJM0StmBEzCcIcL3FiPcLSBYjSy2OmsYXI6NWxi6cYU3suHqvp49c8ztpn0wY+ovUGQ0MWJvUEhiMmDGX6YiywJt7uepso62s47zgRVw5Kj6Oz2j67O1jOMdM8O/ccTPvBIaiOeMNjEQDYoxm1rBcYDf3r3NydblSVTWzgsELCCoypzedre3zb692OXQ39U6jmoI5JBNC0TvDGta2S12B0jIiSP4d7HO9iSFpW3GeFvOZTV3Su5Qhsyeys8Vzwm+O/5HPbV2ox8baenYY4GnFZxBe99rdJIRle2QAyGa3Rg08y4nUt7aUZurVeZvd3JdEXbr7HNXUNYb4B1pD+UcL8zp/0ufrGoqxtXU/U90fH+OIv7r8vSclxe5eP8E4bNpg0B1rZWaOQ0VW/D+ntJ3dX1pcPB8X4v4eJQq9TLwbIK0kcqgCAIAgCAIAgCAIAgCAIAgCAIAgCAICwoDiPaptPo6Togc5HBvgMz9LeKhw/1r+FPlTTk/F7o/Nnc0G37S423wjv+/vkQ+rAXYID0pnND2l4u0OBcOYBzCwqKUoNReHjd4mE03FqPE74+0wtFmQG3bKP8VV7f8PXVGChG5aXdFfUrv8A/P53yn7v5NZKWbXdIWRtiqGtDm9a4laMiDkLOGVj259myO3okY9pNzpSeHu9Vvg1jk+nLkSoqempKT2oP3HJzQuY4seC1wNiCLEHkrLCcZxUovKfA7EJxnFSi8pmdsjavQY2PYJYZABJE4kXt7rmuGbXjgRzXk4Z3riR7m17XEovZlHg/k+qM1tVs+M42QVEjtQyWRgjv+YsbicOzK6wxUe5s0OlfT9GU4pdUnn3vCMVu3phUmqJBebggt6hYRh6It0wYcrLLs1s7JudjS7DscbvfnrnrkynVOz3HGYKlh1MbJWFl+Qc5uIDzWOKi3ZNKp30VsqcWurTz7njJg7X2oagsAY2OOMYYom3s0E3Juc3OJzLjqs4w2SRbWyoptvalLi3z+i6I14WZJyTFuJsDoIQHCz32fL2fLH4D1uvn9zJ6zqOyv7VP37/AP8AXwKVqt721RtcFuX1O0AVrSSWEcMvC9BVAEAQBAEAQBAEAQBAEAQBAEAQBAEAQHm42WMpKKbfBAhv2gVZqq9kDfhLWD9chH2LR4KPoScqE7qXGpJv/it0fh7y66RTVvaOq+eX5L7ZoKvYczOlc1j3xRve0yhhwnA7CXd2Xgu2qiZ0ad7SlsqUkpSSeM7954HZc4YZOikwBrXl2A2DXe66+livduPDJsVzRctjaWctYzzXEyxu9OI5HyRyMc0xtax0TgZHSEgBvOwaTxWPaLODS7+i5xjGSaecvKwkupjT7HqGP6N8MgeWlwaWm5a0Elw5gAHyXu3HGcm2N3QlHbU1jh5s9aKSWhqIpHsewizsLmlpcw5HI8CLqPeW0Lu3nRfCSx58vYzGqqd3RlCMk/DqSRvLuxHtGBtTT2EmEEHg4WuA7wOvBVfS7irZ09rGYxbU484yXGUe58WvNFXstQnZ1XSqern2EU1NO6N7o5GlrmmxB1BVvpVYVYKcHlPgy4QqRqRUovKZ5LYZhAVa0kgAXJyA7eS8bSWWeNpLLOuG4c34bpb/AMbXouz5b/P2eCrD/FFD812eP9Pht8s/T/vgcX+tU+22f09fn4HnuFsIzVHSPacMR0I1k+Fvhqe4c1t/EOoOlQVCjvnV3LwfF+fBfwZ6teKnR2YvfL4fyTNTQ4G28+9eabYxs6Cprjxb6v74FInPaeT2XQMC4ICqAIAgCAIAgCAIAgCAIAgCAIAgCAIAgNdtmqEUT3uNgASf0gXP0XG1urLsFQh61RqK8+P33m+3puc0kQXs/aobWtq5QXWkMpA1xZluvAOt5KzQoKnRjShwSS9hf61s5WzoQeN2Pr7jYU+8MYbFI5svTxQugaA4dE4ODhjePe+MkgakDRedk+HIiT0+bcoJrYlJSf7ljG5cuW58j1fvWDjZaQxYaeOKMuFmxxOY6Rthld3R69qdiYLS3iLytrMm31cs49mTIqN8Y8TDHFLYVEkz8Uty4SRuZdp0jcOkfYAWFhqvFRZqhpFTZalJZ2UlhdGnv6rct/HiYsG8kdOwR0ol6kcwjkeW4hJMWAkAZNaGsOmpdde9k3xN0tPqVpbVZre45SzjEc+1tv2bjU7d2n+JdG7rdSKOO7jcktF3OJ7XFx8Vspw2ck60tuwjJbt8m93uXkiQfZTtnHG6lec2Zt/ST9jceIXCuaf5a/U16tXc/wDeuHtXwK3r9pszVVcH8Ta767oMrGdIyzZWjJ3MfK7mPp5haM1NOm6tJZpPfKPT/KPzRE0zVJW0tmW+L+/vqQ7WUr4XujkaWuabEH95jtVjoV6demqlN5i+BdqVWFSKnB5TPJrSSAASTkAOJ5BbG0llmbaSyyTNz91WUrfxVWWteBfrEWjHj8fbwVJ1PU3fy7Ck3GlnDa3ym+kVxa93NlV1HUpV5djR3r4/x8SzeD2iMb/Co2BwBze7Q552Gp7/AKqfR0aVaj2NRdnT/asOT75PgvBe09s9ClL067x3HU7Fl/EU4qKbCHPLToDYlwEhdzcACPBc7SNMdC4m6zzKn6K7lxT8093mca+jOlUdKXL7XkbPYoqcLvxfR4rjCIwbYcDb3vxxYv3mbKQDYoC4ICqAIAgCAIAgCAIAgCAIAgCAIAgCAIAgOA9qleY6fo72L3Bgz1aLuce7IDxXHt6U6+sbU16NOOV4vdn4+w7+g0VKttdN/nyImZGXaAnuBKtTko8WXFyiuLMhmzZne7DKe6Nx+y0yu6EfWqRXmvqa3cUlxkvajJj3eqnaU8viwj6qPPVrGHrVo+1GqV9bR4zXtPY7q1YGJ0JaOJc9jR6uWmOuWEnsxqZfcm/gjX/UrZvCl7n9DNp9xa14BDG259I0j0usI67azbUFKWHjdCXH2Gmes2seLfsMyP2bVh16IfzO/wAVl/Vs+rRqPyS+MkaHr9quGfvzMum3efsmWOqnnY0AhpAY51w6/Vy7ifBc67vp3ubSNGSnjaWXHdh7nxfP5mipfR1CDo04NvxW466Df6jd/ut8Wvb9WrDttUh/cts+Ekceei3K/T8Pqabej8BXtu2eJkg91xe0fym5zb9OCh0K11ZV9ujQmoSfpRxleMWs4fcTbH85aPfBuPPc/vJzWzX0+zR0khbNUn3WMcC2MHQl+lyOVzn4roXcLvVX2VPNOjzbXpS7kunjxOpWVe+ezD0afV8X5Gm21t+erdeV/V4MGTR4ce8rr2OmW9nHFNb+r3v+F3LCJ1rZUbdegt/XmatdAmHbezPeDoJvw8h6kh6vY/l4/UDmuNqdJ0pK7h+ndLvh18Y8fDJwNcse1p9rHjH4fwTAFsTTWUUwqvQXBAVQBAEAQBAEAQBAEAQBAEAQBAEAQBAEBiT0bHnE5gceF/3koNaxozk6jjmT72uHDmbI1Jx3J4NVVV8cIu4RRgcXED65Kmyup1qjp0LWOV3bb+hLp0Z1Huy2cztLfymZcNLpTyY0Bv8AUbegKm0fw3qF1/e2YLwXwise1nUoaNXnxWz48Tl9ob+1EmUTWRDsGN3m7L0XetfwnZUt9TM337l7F9TrUdFox3zbl7l9+ZzdZXyzHFLI55/M4nyHBWKhbUaEdmlBRXcjqU6FOksQikdbuHviaZwgnP8ACOTXH4Ow/l+ndpy76xnTqO6tl6X6o/uX/suXXgzjatpSrJ1KS9Ln3/z8SX45A4Ag5Fe0K8K0FOD3P7x4lMlFxeGRb7Wq7E+KEfmefDqt/wDZRNF/17q4uOWVBeC4+8tn4eo4Up+Xz+hHqspZS6NhcQ0akgDvK8lJRTk+CMZNRTb5Heb97tdHBDNGP/HGxj7cWAANf4HI945Ko6JqVRXEqNx/8vpw89+Pv5le0m/2qsqcn6zbXjz9pwKt5YwgKtcQQRkRmD9140msM8aTWGTfuHvB+MphiP8AEZ1Xjt4O7jr58lXqMHa1Xavhxh/t5r/i/dgoWq2Ttqzxwe9HTqccsuCAqgCAIAgCAIAgCAIAgCAIAgCAIAgCAICwoDi9/d0RVs6aIATNH9Q+U/ZQIzdhN1I/2nvkv2v9y7v3LzXM7ek6m7eWxP1X7u8h6SMtJa4EEGxByII1BVhjJSSlF5TLrGSksrgWrIyCAIDvNwN8DDalnPUOUbifdPBh7OR4aaacDUbSpQ27m2WW09qPV49Zf5Ln+5d5XdX0tVP9amt/P6njvlsKrqKp0jIXFgDWsN25gDM2vfUlQdC1GztLGEKk8SeW8p8W+uMPcbNNvLajQUZSw9+eP3wOcl3fqm608vgwn6Luw1axnujWj7UdON9by4TXtM3dXY0j62Bskb2gPDiXMLfd63HtAWjU7yn+Umqc03L0Vhr9Tx7s5I9/d04203GSbxjj1JU3o21SwR4Z3g5EYALlwIsW25ei4F7QV+oU7PfKm1iS9WOO/nw4LLyipWFpcVZ5przIPqC0vcYwQy5wg6ht8ge2yudPbUFt8cb+mS+01LZW1x5nmszMIDdbpbcNFUtkv1D1ZB+Xn3jXz5qBqNrKvTTp+vF5j49PCS3M5+o2auqLjzXAnmCYPaHNNwRcFQ7euq1NTjz9z5rye4+fyi4vZZ7BbzEqgCAIAgCAIAgCAIAgCAIAgCAIAgCAICxAUIXgOA9oO54mBqacWk+Jvz2HD81h9uSgwuVps1GT/wBKTwv8ZPp/i/8A6vu4WLSNVdJ9lV9X4fwRSRbIqxp5Lenkoh6EBt906Lp62BnDGHHub1vtbxXO1aq6dpNx4tbK8ZeiviQtRrdlbTl3Y9pPwFhbko8YRp01Hkl8D53xNVtfa1PTsL5SwDmfoOLj2BcO4r2txPsqFFVZ9yWF4yJVvbVq0tmCf38CNtvb/vfdtK3APnIz/lGjfG57lIs/wvR2+1uks/tjuivm/gWi00VR31nnu+pxc0rnuLnkuccySbk95KtcIRhFRisJew7sIRisRWEWLIyCAIDe7A3Wmq7OAwR/O4HP9I+L6dq42pa5bWPov0p/tXHz6fHuOdd6lSt93GXT69CZt3dm/hqdkQc9waLDFr+//ih6cqkoyr1Fsuo87OMJcvHfxfwRR7yv21Vzwt/Q2wXRIxVAEAQBAEAQBAEAQBAEAQBAEAQBAEAQFiAIDUbdqxG1zjoxrnnwF/t6qna/N3N3StIdV7ZP5ImWtNzaS5vBAU8pe5z3auJce8m5X0KEFCKiuC3ew+iQgoRUVyLFmZBAdp7M4gyWaqfYNjZa5NgL5kk9gb6qtfiK8lRdGnCO1Jyzjrhbve17Dg65NyhGjHi2bLeL2iaspRiPzuBDR+luru8+qj0dGu7zE9QniP7I8PN/9+JGs9D/AFVd3dzOBrq6Sd+OV7nu5k+gGgHYFZre2pW8NilFRXcWKlRp0o7MFhGOt5tCAIDJoKCSd4jhYXO7OHaToB2lR7m6o20HUrSUV9+001q8KMdqbwiSd2PZ61lpKmz3a4bdQeHx+Ngq5Wvr3UPRtl2dP9z9Z+C5fe8q99rkp+jS3L3/AMfE76npWs0Hj9hyW2z0q3td8VmXV8f4K/OpKXE910jWXBAVQBAEAQBAEAQBAEAQBAEAQBAEAQBAEBYgKOKxlJRTb4A4D2ibQwUj+crgwd3vH0bbxVO0GLvdWlcS4LMvlH77ixaPQ2q6/wAVkihfRy4BAEBL3sw2aBQl7hnI9zvLqj/j6qrX1pTv7mqqnCCjFPmn6za9qKXrlw3dYX6Uare/cS5dLTAB2pZo13a35XdmnctFrq9fT5q3v98f0z+v3ld/El6drLSUKu9dea+pHMsZY4tcCCDYgixB5EFW6MoySlF5TLPGSksxeUWLIyCAIDpt0N7HUJwOY18RNz1QHA8wfi7j5hce/wBKVeoriHrx4Z3xflyfevecnUdMV0tqLxL3Ew7I2xDVMEkLw4eoPIjUFaaVypT7Kotma5P4p8JLvXngpdxbVLeWzUWDYKURwgLggKoAgCAIAgCAIAgCAIAgCAIAgCAIAgCAsKAxq+SzD25f3XF1667Czklxlu9vH3G2lHMiJPaZWYpooQcmNxHvef7NHmvPwfbbFtOs/wBTx5L+Wy46JSxTlUfN49hxit53AgKtaSQBmTkO8rxtJZZ42kss+htg0Ygpooh8LAPTVV7T250e1fGbcva93uwfNrqq6taU3zZmyRhwsRkt9xb069N06iymaE2nlHH72box1IxHqvtZsgHk14+IfsclWoVrvQ57vTot+z6P3M7Wn6nOg8Leua+hFG1tly0snRzNseB1DhzaeIV1sr6heU+0oyyveu59C329zTrx2oP6mEpZICAIDM2XtOWmeJIXlruPIjkRxCjXNpSuYbNVZ6dU+qfFM0V7enXjs1FlEqbo7+x1Noqi0cvA/C7uvoez6rk1VWs99TM6f7v1L/clxX+S81zKjqOizoenS3x96O2Dr6KRCcZxUovKZwi8LMFUAQBAEAQBAEAQBAEAQBAEAQBAEAQBAWFAavaUl3BvL6lUX8TXPaXEaK/Sve/4wSqEcRyQbvDW9PVTS8C82/SOq30AX0DTLb8taU6XRL28X7y/WdLsqEY9x50WyZ5rdFFI6+hDTbz0WyvfW1D+7US89/s4mVW6o0vXkl5nR7P9nNXJYvwRjtNz5DL1UJ6vGX9mnKXlsr2yx8DmVtetoerlnUbI9mkcT2SSyue5pDgAABcG4yzPqo1apfXEJQezTTTXOUsP/wAUn7TkXOv1KkXGEcJ+075oUmEFCKiuC3FfKrMFrm3FisJwjOLjJZTCeDRbd2HHNGWSNxM17Wn5geHeqhdWNxpVT8zZt7PNdF39V8DoWt3OnLMXh/EibeXdeSjOMdeInJ4GnIPHA9uh9FatI12hfrZ9WfT5rr8S4WOowuPRe6XT6GgXcOkekNO9+TGud+lpP0WE6kIes0vFmEqkI+s0jY0+7dXJ7tPJ/M3D/wArLn1dZsKXr1Y+3PwyRZ6hbQ4zXx+BsqfcSrd7wjZ+p/8AiCudV/FenQ4Ny8F9cEaes28eGX5fXBIm6NBVwNwSzslaNAQcQ7MRzI7wuXQvPzVR1NPjs7/STksPv2Vlp96480ys6hWt6stqEHFnXN0VjjnG85JVegIAgCAIAgCAIAgCAIAgCAIAgCAIAgKWQHlLSscHNI97I2yPmM1FqWVCedqC3vL6trv48jKM5Raa5Grod1KOGxjp2AjibuPm4krOvbxrv/Ucn3bUkvYmkS6uo3NX15v78DbMha3QALyjaUKP9uCXgiG5N8S/CpB4MKAYUAwoBhQDCjWQY0mz43AhzQQciM7EHhbkuT/RLLb21DDznc2vZh7jaq01wZhU+69HGbsp4geeEX8yplWzhV9eUv8Azn/7G+d/cz9abM1tBGMg23cSFBloNjJ5lBv/AJS+po7ab5lRQs+X1K9joNhHhT97+p52s+peKVnyjyUiOl2ceFKPsPO0l1L2xAaADwUqFClT9SKXgkjFtsvW08CAIAgCAIAgCAIAgCAIAgCAIAgCAIAgCAIAgCAIAgCAIAgCAIAgCAIAgCAIAgCAIAgCAIAgCAIAgCAIAgCAIAgCAIAgCAIAgCAIAgCAIAgCAIAgCAIAgCAIAgCAIAgCAIAgCAIAgCAIAgCAIAgCAIAgCAIAgCAIAgCAIAgCAIAgCAIAgCAIAgCAIAgCAIAgC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AutoShape 8" descr="data:image/jpeg;base64,/9j/4AAQSkZJRgABAQAAAQABAAD/2wCEAAkGBxMQEBIQEBMUFhUXFhYVFRYYEhcXHBoXGBUYFhcSGBkYHSggGBolHRQXITEhJSwrLi4uGB8zODMtNygtLisBCgoKDg0OGxAQGzElICMuLTIyODcwLzQsNC0sLCwvLi8yNCwsLCwsLCwsLCwvLy80LCwsLCwsLCwsLCwsLCw0LP/AABEIALcBEwMBEQACEQEDEQH/xAAcAAEAAQUBAQAAAAAAAAAAAAAABwECBAUGAwj/xAA9EAABAwIDBAcGBAUEAwAAAAABAAIDBBESITEFBkFREyJhcYGRoQcyQlKxwRRicvAjgpLR0hZDsvEzwuH/xAAbAQEAAgMBAQAAAAAAAAAAAAAABAYCAwUBB//EAD0RAAIBAwEFBAgFAwQCAwEAAAABAgMEEQUSITFBURNhcYEiMpGhscHR8AYUQlLhFTNiI3KC8ZLSQ6LCFv/aAAwDAQACEQMRAD8AnFAEAQBAEAQBAEAQBAEAQBAEAQBAEAQBAEAQBAEAQBAEAQBAEAQBAEAQBAEAQBAEAQBAEAQBAUugF0AugF0AugF0AugF0AugF0B5zVDWC73ADS57Vor3NKgk6jxn75b/AKGUYuTwkBUNJw3F1hC+t51OyjNOWM47hsvGT0upRiLoBdALoCqAIAgCAIAgCAIAgCAIAgCAIAgCAIAgCAsKAsllDRc6KPc3NO3p9pVeF9T2MW3hFzXA5grbTqRqRUoPKYawVWZ4EAQBAEAQGNX1rIY3SSODWtFySo9xcKiluzJ7klxb6fV8FzNlKlOrJQgt7IX3x3rfXSYWkthaeq3n+Z32Ck2NjKm+2r76j9kV+2PzfMvGm6ZG1jmW+TN5uZvfiLaepdZ+QjkJ15Ncfm5Hjxz1rGuaDKjL85Z7sb2ly7180QNS0vZzUpLdzXTvXd8CTqWoxjtGo+66OlalG9pZ4SXFfPwZVqkNlnuuqawgCAuCAqgCAIAgCAIAgCAIAgCAIAgCAIAgCAICwrwEbbz77ugrXRNaHxNADhexxaktOmhGS4stH/qlGVaU3HMns844W5ZXfveeO8s1jpCq2ym3iT4eBvNg7xxVAvA/PUxuycO9vHvCrc6Go6LPOPR9sX9H7GQbuxqUd1RefI6SnrA7I5Hl/ZWXTtcoXeIv0ZdH8nz+JzJ0nEybrtGoIAUBzu8G9cVJNFDIbY73PBvAOdyF/vyXMr1LupKf5VJ7C355yfJd8VvfXODo2mnVLinKcVw95nv2vGyJ0srgA0XJvkRwIUKx1vtqexOL7Vbtnm33dO/pxI6tZyqKEFxIf3w3qfXPsLthB6ref5nf2VhsbF0m61Z5qP2Jftj3dXxZdNN02NrHL3yZza6Z1QgO/wByt8y0thqXZ6MkPEfI/wDy8+aqGp6NUt6356xW9etHr1x815ormp6TlOpSXivmvoSpBKHC4/fYuhZ3dO6pKrDn7U+hUpRcXg9FLMQgLggKoAgCAIAgCAIAgCAIAgCAIAgCAIAgCA12264U8EsztGtJ9NFCvpS7Ls4etNqK8+fksvyN9tRdarGC5s+e6mcyPdI7NznFx7ybld2lSjSgqcFuSSXkfSKcFCKiuRZHIWkOaSCMwQbEdoIWcoqSxJZRlKKksPejrdi79yx2bUDpW/No8fZ3j5qq6j+FLevmdu9iXT9P8eXsONc6NTnvpPZfu/gkfYu8Ec7cUTw9vEfE3sIOY8Vw6eoX+lzVK8i3Hr9Hz8GVi5sp0pYmsP3G9ilDhcFWm1vKN1DbpSz8V4kCUXF4Z4bTrWwRPlebNaCT4Jd1pU4ehvlJ4iu9/JcX3IzoUpVaihHiyAdtbSdVTyTv1cchybwb5LqWdsrajGmt+OL6t8X5s+i2tvGhSVOPL4nnJtGV0TYHSOMbTdrb5D9+iyjaUY1nWjFbb4vmext6UajqKPpPmYqkG8IAgCAkDcPfQxltPUu6uQY8nya4/Q+BVdvLCVrVd1bLc/Xiuf8Aku9dOZWtW0naTq0V4r6EqseCAQclKpVYVYKcHlMqbWNzLlsPC4ICqAIAgCAIAgCAIAgCAIAgCAIAgCAIAgI49re1cMbKZpzecTv0t4edvIqPbR7a9cuVNY/5S+kfiWT8PW21N1Xy4eP/AERYu4W4IAgPWmqHxOD43FrhoQbFa6tKFWDhUSafJmE6cakdmayiQtyt7Jp5RBI0FwaXdI3I2Fveboe8W7lR9a0enp0PzlrNwaaWPHp9Hkrep6bSow7SD3Z4fQ8PabvCX4aRp0s6W3PVrfofJdbQe2u0ry4XBNR+cvPh4J9TPQ7FRzXfgvmzjNl7LkqS4RgWaMT3ucGsY35nuOQVklJR4ncuLmnQSc+L4Jb2/BGd/pp7gegmp53AXMcUpL7DUta5oxW7LrDtVzRG/qMItdpCUV1a3fF48zWUVFJNIIomFzzo0et+QHMrY5JLLJlWvClBzm8I2v8Apk3wCppDJp0fT53+XERgvfK11r7XuZC/qS4unPHXZ+3jyNRUUj45DE9jmvBwlpGd+VuP3utikmsk6FaE4dpF5XU2x3Ze2wmnpoXn/bkms4csQa0hvcSFr7VckyF/UoS304SkuqW7yy1nyNftPZklO4NlaBcYmuBDmub8zXDJwWcZqXAk0LmnXjmD4ceTXijsdxN9zART1Trx6Mefh5Nd+Xt4d2nHurOdCbr26yn60evfH/LquD8Ti6ro6q5q0Vv5rqSvFIHAFpuDoV7SrQqwU4PKf35MqDTTwz1C2nhVAEAQBAEAQBAEAQBAEAQBAEAQBAEAKAjzfjcmWqlNRFIC61sDshYcARpqfPgoNvWq2W0pw24uTeY+ss9Y88LC3clwLDper07eHZTju6kY1+z5ad2CZjmO5Ea9x0Pgu3b3VG4jt0pKS++PNPxLXRr060dqm8oxlvNwQBAdjubMKSmqa145Rxj5na4R2XLb9xVT1+lK+uqNjF9ZS7lw+uDianF3Fanbx8X4HJVM7pHukebucS4ntOatNKnGnBQgsJLCOxThGEVGPBG62m8s2fRxsybIZpZLfFI2QsF+eFoH9SwiszbZAoRU7yrKXGOyl3LGfe/gYOxaGWWS8JDTH/EdIXYWxgH33O4ZrOcklvJF3WpU4Yqb9rdji33JHd7U2S0itNPNEJ5vw7ZAbxgdIzG9jXEWHSuAOduR1UWMnuzwK5QupZpKrBuEdprnweE2v8V9SPmbNlM34YRu6XFgwWzxcR976WzUvaWM8izO5pKl2zl6PHJIdFs5oFNLLPCamKCpDHdZ7T0WTHueBY9HiI46ZXwqI5cUuBWKtw26kIQapylHPBPfxWP8vviR9tagkgkLZs3Hrh4diDw7MSNd8QPNS4NNbizW1anVhmnwW7HDGOWOWDY0bsezahr8xFLC+I8nSYmvaOwgA2/LdYPdNYItVbF7Tcf1KSfgsNM0S2nSJh9mXStpWiZxwuuYmngzhn25kdiqc72gtVlRpvGVv6OfyaXHrz4FJ1vs5V24Lhx8TuAuwcMqgCAIAgCAIAgCAIAgCAIAgCAIAgCAICwoDVbxU8LqeR1QxrmNaXG45C91y7+iortae6o2lFrc8t4Weq7nklWk6qqxVJtNs+f3kEkgWF8hrbsVnSaWGfR4ppby1enoQEj1u58kuzYBETjjGMx3yc54xO/mF7A/9qoWl/KN1Wu5xzTctnPNKO7PfHPHmuPAq9LVIU72bnwluz0xw8iOpGFpLXAgg2IIsQRqCFboyUkpReUyzqSkso2uzNqMERpqpjnwl2NpaQHxvIsXsvkQRa7TkdcisJQedqPEhV7abn21F4lweeDXR+HJm/bLSQbPD4xLO01Bu1wbGC9sYLGSgElzBcuAGpvotXpSnvOa43Va82Z4i1Hlv3N73Hhv5dxoKTbzxNNJM0StmBEzCcIcL3FiPcLSBYjSy2OmsYXI6NWxi6cYU3suHqvp49c8ztpn0wY+ovUGQ0MWJvUEhiMmDGX6YiywJt7uepso62s47zgRVw5Kj6Oz2j67O1jOMdM8O/ccTPvBIaiOeMNjEQDYoxm1rBcYDf3r3NydblSVTWzgsELCCoypzedre3zb692OXQ39U6jmoI5JBNC0TvDGta2S12B0jIiSP4d7HO9iSFpW3GeFvOZTV3Su5Qhsyeys8Vzwm+O/5HPbV2ox8baenYY4GnFZxBe99rdJIRle2QAyGa3Rg08y4nUt7aUZurVeZvd3JdEXbr7HNXUNYb4B1pD+UcL8zp/0ufrGoqxtXU/U90fH+OIv7r8vSclxe5eP8E4bNpg0B1rZWaOQ0VW/D+ntJ3dX1pcPB8X4v4eJQq9TLwbIK0kcqgCAIAgCAIAgCAIAgCAIAgCAIAgCAICwoDiPaptPo6Togc5HBvgMz9LeKhw/1r+FPlTTk/F7o/Nnc0G37S423wjv+/vkQ+rAXYID0pnND2l4u0OBcOYBzCwqKUoNReHjd4mE03FqPE74+0wtFmQG3bKP8VV7f8PXVGChG5aXdFfUrv8A/P53yn7v5NZKWbXdIWRtiqGtDm9a4laMiDkLOGVj259myO3okY9pNzpSeHu9Vvg1jk+nLkSoqempKT2oP3HJzQuY4seC1wNiCLEHkrLCcZxUovKfA7EJxnFSi8pmdsjavQY2PYJYZABJE4kXt7rmuGbXjgRzXk4Z3riR7m17XEovZlHg/k+qM1tVs+M42QVEjtQyWRgjv+YsbicOzK6wxUe5s0OlfT9GU4pdUnn3vCMVu3phUmqJBebggt6hYRh6It0wYcrLLs1s7JudjS7DscbvfnrnrkynVOz3HGYKlh1MbJWFl+Qc5uIDzWOKi3ZNKp30VsqcWurTz7njJg7X2oagsAY2OOMYYom3s0E3Juc3OJzLjqs4w2SRbWyoptvalLi3z+i6I14WZJyTFuJsDoIQHCz32fL2fLH4D1uvn9zJ6zqOyv7VP37/AP8AXwKVqt721RtcFuX1O0AVrSSWEcMvC9BVAEAQBAEAQBAEAQBAEAQBAEAQBAEAQHm42WMpKKbfBAhv2gVZqq9kDfhLWD9chH2LR4KPoScqE7qXGpJv/it0fh7y66RTVvaOq+eX5L7ZoKvYczOlc1j3xRve0yhhwnA7CXd2Xgu2qiZ0ad7SlsqUkpSSeM7954HZc4YZOikwBrXl2A2DXe66+livduPDJsVzRctjaWctYzzXEyxu9OI5HyRyMc0xtax0TgZHSEgBvOwaTxWPaLODS7+i5xjGSaecvKwkupjT7HqGP6N8MgeWlwaWm5a0Elw5gAHyXu3HGcm2N3QlHbU1jh5s9aKSWhqIpHsewizsLmlpcw5HI8CLqPeW0Lu3nRfCSx58vYzGqqd3RlCMk/DqSRvLuxHtGBtTT2EmEEHg4WuA7wOvBVfS7irZ09rGYxbU484yXGUe58WvNFXstQnZ1XSqern2EU1NO6N7o5GlrmmxB1BVvpVYVYKcHlPgy4QqRqRUovKZ5LYZhAVa0kgAXJyA7eS8bSWWeNpLLOuG4c34bpb/AMbXouz5b/P2eCrD/FFD812eP9Pht8s/T/vgcX+tU+22f09fn4HnuFsIzVHSPacMR0I1k+Fvhqe4c1t/EOoOlQVCjvnV3LwfF+fBfwZ6teKnR2YvfL4fyTNTQ4G28+9eabYxs6Cprjxb6v74FInPaeT2XQMC4ICqAIAgCAIAgCAIAgCAIAgCAIAgCAIAgNdtmqEUT3uNgASf0gXP0XG1urLsFQh61RqK8+P33m+3puc0kQXs/aobWtq5QXWkMpA1xZluvAOt5KzQoKnRjShwSS9hf61s5WzoQeN2Pr7jYU+8MYbFI5svTxQugaA4dE4ODhjePe+MkgakDRedk+HIiT0+bcoJrYlJSf7ljG5cuW58j1fvWDjZaQxYaeOKMuFmxxOY6Rthld3R69qdiYLS3iLytrMm31cs49mTIqN8Y8TDHFLYVEkz8Uty4SRuZdp0jcOkfYAWFhqvFRZqhpFTZalJZ2UlhdGnv6rct/HiYsG8kdOwR0ol6kcwjkeW4hJMWAkAZNaGsOmpdde9k3xN0tPqVpbVZre45SzjEc+1tv2bjU7d2n+JdG7rdSKOO7jcktF3OJ7XFx8Vspw2ck60tuwjJbt8m93uXkiQfZTtnHG6lec2Zt/ST9jceIXCuaf5a/U16tXc/wDeuHtXwK3r9pszVVcH8Ta767oMrGdIyzZWjJ3MfK7mPp5haM1NOm6tJZpPfKPT/KPzRE0zVJW0tmW+L+/vqQ7WUr4XujkaWuabEH95jtVjoV6demqlN5i+BdqVWFSKnB5TPJrSSAASTkAOJ5BbG0llmbaSyyTNz91WUrfxVWWteBfrEWjHj8fbwVJ1PU3fy7Ck3GlnDa3ym+kVxa93NlV1HUpV5djR3r4/x8SzeD2iMb/Co2BwBze7Q552Gp7/AKqfR0aVaj2NRdnT/asOT75PgvBe09s9ClL067x3HU7Fl/EU4qKbCHPLToDYlwEhdzcACPBc7SNMdC4m6zzKn6K7lxT8093mca+jOlUdKXL7XkbPYoqcLvxfR4rjCIwbYcDb3vxxYv3mbKQDYoC4ICqAIAgCAIAgCAIAgCAIAgCAIAgCAIAgOA9qleY6fo72L3Bgz1aLuce7IDxXHt6U6+sbU16NOOV4vdn4+w7+g0VKttdN/nyImZGXaAnuBKtTko8WXFyiuLMhmzZne7DKe6Nx+y0yu6EfWqRXmvqa3cUlxkvajJj3eqnaU8viwj6qPPVrGHrVo+1GqV9bR4zXtPY7q1YGJ0JaOJc9jR6uWmOuWEnsxqZfcm/gjX/UrZvCl7n9DNp9xa14BDG259I0j0usI67azbUFKWHjdCXH2Gmes2seLfsMyP2bVh16IfzO/wAVl/Vs+rRqPyS+MkaHr9quGfvzMum3efsmWOqnnY0AhpAY51w6/Vy7ifBc67vp3ubSNGSnjaWXHdh7nxfP5mipfR1CDo04NvxW466Df6jd/ut8Wvb9WrDttUh/cts+Ekceei3K/T8Pqabej8BXtu2eJkg91xe0fym5zb9OCh0K11ZV9ujQmoSfpRxleMWs4fcTbH85aPfBuPPc/vJzWzX0+zR0khbNUn3WMcC2MHQl+lyOVzn4roXcLvVX2VPNOjzbXpS7kunjxOpWVe+ezD0afV8X5Gm21t+erdeV/V4MGTR4ce8rr2OmW9nHFNb+r3v+F3LCJ1rZUbdegt/XmatdAmHbezPeDoJvw8h6kh6vY/l4/UDmuNqdJ0pK7h+ndLvh18Y8fDJwNcse1p9rHjH4fwTAFsTTWUUwqvQXBAVQBAEAQBAEAQBAEAQBAEAQBAEAQBAEBiT0bHnE5gceF/3koNaxozk6jjmT72uHDmbI1Jx3J4NVVV8cIu4RRgcXED65Kmyup1qjp0LWOV3bb+hLp0Z1Huy2cztLfymZcNLpTyY0Bv8AUbegKm0fw3qF1/e2YLwXwise1nUoaNXnxWz48Tl9ob+1EmUTWRDsGN3m7L0XetfwnZUt9TM337l7F9TrUdFox3zbl7l9+ZzdZXyzHFLI55/M4nyHBWKhbUaEdmlBRXcjqU6FOksQikdbuHviaZwgnP8ACOTXH4Ow/l+ndpy76xnTqO6tl6X6o/uX/suXXgzjatpSrJ1KS9Ln3/z8SX45A4Ag5Fe0K8K0FOD3P7x4lMlFxeGRb7Wq7E+KEfmefDqt/wDZRNF/17q4uOWVBeC4+8tn4eo4Up+Xz+hHqspZS6NhcQ0akgDvK8lJRTk+CMZNRTb5Heb97tdHBDNGP/HGxj7cWAANf4HI945Ko6JqVRXEqNx/8vpw89+Pv5le0m/2qsqcn6zbXjz9pwKt5YwgKtcQQRkRmD9140msM8aTWGTfuHvB+MphiP8AEZ1Xjt4O7jr58lXqMHa1Xavhxh/t5r/i/dgoWq2Ttqzxwe9HTqccsuCAqgCAIAgCAIAgCAIAgCAIAgCAIAgCAICwoDi9/d0RVs6aIATNH9Q+U/ZQIzdhN1I/2nvkv2v9y7v3LzXM7ek6m7eWxP1X7u8h6SMtJa4EEGxByII1BVhjJSSlF5TLrGSksrgWrIyCAIDvNwN8DDalnPUOUbifdPBh7OR4aaacDUbSpQ27m2WW09qPV49Zf5Ln+5d5XdX0tVP9amt/P6njvlsKrqKp0jIXFgDWsN25gDM2vfUlQdC1GztLGEKk8SeW8p8W+uMPcbNNvLajQUZSw9+eP3wOcl3fqm608vgwn6Luw1axnujWj7UdON9by4TXtM3dXY0j62Bskb2gPDiXMLfd63HtAWjU7yn+Umqc03L0Vhr9Tx7s5I9/d04203GSbxjj1JU3o21SwR4Z3g5EYALlwIsW25ei4F7QV+oU7PfKm1iS9WOO/nw4LLyipWFpcVZ5przIPqC0vcYwQy5wg6ht8ge2yudPbUFt8cb+mS+01LZW1x5nmszMIDdbpbcNFUtkv1D1ZB+Xn3jXz5qBqNrKvTTp+vF5j49PCS3M5+o2auqLjzXAnmCYPaHNNwRcFQ7euq1NTjz9z5rye4+fyi4vZZ7BbzEqgCAIAgCAIAgCAIAgCAIAgCAIAgCAICxAUIXgOA9oO54mBqacWk+Jvz2HD81h9uSgwuVps1GT/wBKTwv8ZPp/i/8A6vu4WLSNVdJ9lV9X4fwRSRbIqxp5Lenkoh6EBt906Lp62BnDGHHub1vtbxXO1aq6dpNx4tbK8ZeiviQtRrdlbTl3Y9pPwFhbko8YRp01Hkl8D53xNVtfa1PTsL5SwDmfoOLj2BcO4r2txPsqFFVZ9yWF4yJVvbVq0tmCf38CNtvb/vfdtK3APnIz/lGjfG57lIs/wvR2+1uks/tjuivm/gWi00VR31nnu+pxc0rnuLnkuccySbk95KtcIRhFRisJew7sIRisRWEWLIyCAIDe7A3Wmq7OAwR/O4HP9I+L6dq42pa5bWPov0p/tXHz6fHuOdd6lSt93GXT69CZt3dm/hqdkQc9waLDFr+//ih6cqkoyr1Fsuo87OMJcvHfxfwRR7yv21Vzwt/Q2wXRIxVAEAQBAEAQBAEAQBAEAQBAEAQBAEAQFiAIDUbdqxG1zjoxrnnwF/t6qna/N3N3StIdV7ZP5ImWtNzaS5vBAU8pe5z3auJce8m5X0KEFCKiuC3ew+iQgoRUVyLFmZBAdp7M4gyWaqfYNjZa5NgL5kk9gb6qtfiK8lRdGnCO1Jyzjrhbve17Dg65NyhGjHi2bLeL2iaspRiPzuBDR+luru8+qj0dGu7zE9QniP7I8PN/9+JGs9D/AFVd3dzOBrq6Sd+OV7nu5k+gGgHYFZre2pW8NilFRXcWKlRp0o7MFhGOt5tCAIDJoKCSd4jhYXO7OHaToB2lR7m6o20HUrSUV9+001q8KMdqbwiSd2PZ61lpKmz3a4bdQeHx+Ngq5Wvr3UPRtl2dP9z9Z+C5fe8q99rkp+jS3L3/AMfE76npWs0Hj9hyW2z0q3td8VmXV8f4K/OpKXE910jWXBAVQBAEAQBAEAQBAEAQBAEAQBAEAQBAEBYgKOKxlJRTb4A4D2ibQwUj+crgwd3vH0bbxVO0GLvdWlcS4LMvlH77ixaPQ2q6/wAVkihfRy4BAEBL3sw2aBQl7hnI9zvLqj/j6qrX1pTv7mqqnCCjFPmn6za9qKXrlw3dYX6Uare/cS5dLTAB2pZo13a35XdmnctFrq9fT5q3v98f0z+v3ld/El6drLSUKu9dea+pHMsZY4tcCCDYgixB5EFW6MoySlF5TLPGSksxeUWLIyCAIDpt0N7HUJwOY18RNz1QHA8wfi7j5hce/wBKVeoriHrx4Z3xflyfevecnUdMV0tqLxL3Ew7I2xDVMEkLw4eoPIjUFaaVypT7Kotma5P4p8JLvXngpdxbVLeWzUWDYKURwgLggKoAgCAIAgCAIAgCAIAgCAIAgCAIAgCAsKAxq+SzD25f3XF1667Czklxlu9vH3G2lHMiJPaZWYpooQcmNxHvef7NHmvPwfbbFtOs/wBTx5L+Wy46JSxTlUfN49hxit53AgKtaSQBmTkO8rxtJZZ42kss+htg0Ygpooh8LAPTVV7T250e1fGbcva93uwfNrqq6taU3zZmyRhwsRkt9xb069N06iymaE2nlHH72box1IxHqvtZsgHk14+IfsclWoVrvQ57vTot+z6P3M7Wn6nOg8Leua+hFG1tly0snRzNseB1DhzaeIV1sr6heU+0oyyveu59C329zTrx2oP6mEpZICAIDM2XtOWmeJIXlruPIjkRxCjXNpSuYbNVZ6dU+qfFM0V7enXjs1FlEqbo7+x1Noqi0cvA/C7uvoez6rk1VWs99TM6f7v1L/clxX+S81zKjqOizoenS3x96O2Dr6KRCcZxUovKZwi8LMFUAQBAEAQBAEAQBAEAQBAEAQBAEAQBAWFAavaUl3BvL6lUX8TXPaXEaK/Sve/4wSqEcRyQbvDW9PVTS8C82/SOq30AX0DTLb8taU6XRL28X7y/WdLsqEY9x50WyZ5rdFFI6+hDTbz0WyvfW1D+7US89/s4mVW6o0vXkl5nR7P9nNXJYvwRjtNz5DL1UJ6vGX9mnKXlsr2yx8DmVtetoerlnUbI9mkcT2SSyue5pDgAABcG4yzPqo1apfXEJQezTTTXOUsP/wAUn7TkXOv1KkXGEcJ+075oUmEFCKiuC3FfKrMFrm3FisJwjOLjJZTCeDRbd2HHNGWSNxM17Wn5geHeqhdWNxpVT8zZt7PNdF39V8DoWt3OnLMXh/EibeXdeSjOMdeInJ4GnIPHA9uh9FatI12hfrZ9WfT5rr8S4WOowuPRe6XT6GgXcOkekNO9+TGud+lpP0WE6kIes0vFmEqkI+s0jY0+7dXJ7tPJ/M3D/wArLn1dZsKXr1Y+3PwyRZ6hbQ4zXx+BsqfcSrd7wjZ+p/8AiCudV/FenQ4Ny8F9cEaes28eGX5fXBIm6NBVwNwSzslaNAQcQ7MRzI7wuXQvPzVR1NPjs7/STksPv2Vlp96480ys6hWt6stqEHFnXN0VjjnG85JVegIAgCAIAgCAIAgCAIAgCAIAgCAIAgKWQHlLSscHNI97I2yPmM1FqWVCedqC3vL6trv48jKM5Raa5Grod1KOGxjp2AjibuPm4krOvbxrv/Ucn3bUkvYmkS6uo3NX15v78DbMha3QALyjaUKP9uCXgiG5N8S/CpB4MKAYUAwoBhQDCjWQY0mz43AhzQQciM7EHhbkuT/RLLb21DDznc2vZh7jaq01wZhU+69HGbsp4geeEX8yplWzhV9eUv8Azn/7G+d/cz9abM1tBGMg23cSFBloNjJ5lBv/AJS+po7ab5lRQs+X1K9joNhHhT97+p52s+peKVnyjyUiOl2ceFKPsPO0l1L2xAaADwUqFClT9SKXgkjFtsvW08CAIAgCAIAgCAIAgCAIAgCAIAgCAIAgCAIAgCAIAgCAIAgCAIAgCAIAgCAIAgCAIAgCAIAgCAIAgCAIAgCAIAgCAIAgCAIAgCAIAgCAIAgCAIAgCAIAgCAIAgCAIAgCAIAgCAIAgCAIAgCAIAgCAIAgCAIAgCAIAgCAIAgCAIAgCAIAgCAIAgCAIAgCAIAgCA//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778" y="4323741"/>
            <a:ext cx="2450976" cy="131302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5740" y="4321053"/>
            <a:ext cx="1468995" cy="131302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4335" y="4318367"/>
            <a:ext cx="1977596" cy="1318397"/>
          </a:xfrm>
          <a:prstGeom prst="rect">
            <a:avLst/>
          </a:prstGeom>
        </p:spPr>
      </p:pic>
      <p:pic>
        <p:nvPicPr>
          <p:cNvPr id="12" name="Picture 2" descr="Grow-Community-main-heade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61752" y="4318367"/>
            <a:ext cx="2005737" cy="13183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AB6C2610-A9BE-4680-8697-E4281E2C3337}"/>
              </a:ext>
            </a:extLst>
          </p:cNvPr>
          <p:cNvSpPr/>
          <p:nvPr/>
        </p:nvSpPr>
        <p:spPr>
          <a:xfrm>
            <a:off x="203272" y="312738"/>
            <a:ext cx="5542543" cy="769441"/>
          </a:xfrm>
          <a:prstGeom prst="rect">
            <a:avLst/>
          </a:prstGeom>
        </p:spPr>
        <p:txBody>
          <a:bodyPr wrap="none">
            <a:spAutoFit/>
          </a:bodyPr>
          <a:lstStyle/>
          <a:p>
            <a:r>
              <a:rPr lang="en-GB" sz="4400" dirty="0">
                <a:gradFill>
                  <a:gsLst>
                    <a:gs pos="58000">
                      <a:srgbClr val="49B184"/>
                    </a:gs>
                    <a:gs pos="0">
                      <a:srgbClr val="96C21E"/>
                    </a:gs>
                    <a:gs pos="100000">
                      <a:srgbClr val="00A0E6"/>
                    </a:gs>
                  </a:gsLst>
                  <a:lin ang="5400000" scaled="0"/>
                </a:gradFill>
                <a:ea typeface="+mj-ea"/>
                <a:cs typeface="+mj-cs"/>
              </a:rPr>
              <a:t>Introducing Bioregional</a:t>
            </a:r>
            <a:endParaRPr lang="en-GB" dirty="0"/>
          </a:p>
        </p:txBody>
      </p:sp>
      <p:sp>
        <p:nvSpPr>
          <p:cNvPr id="13" name="Rectangle 12"/>
          <p:cNvSpPr/>
          <p:nvPr/>
        </p:nvSpPr>
        <p:spPr>
          <a:xfrm>
            <a:off x="307975" y="1386980"/>
            <a:ext cx="8453810" cy="2769989"/>
          </a:xfrm>
          <a:prstGeom prst="rect">
            <a:avLst/>
          </a:prstGeom>
        </p:spPr>
        <p:txBody>
          <a:bodyPr wrap="square">
            <a:spAutoFit/>
          </a:bodyPr>
          <a:lstStyle/>
          <a:p>
            <a:r>
              <a:rPr lang="en-GB" b="1" dirty="0">
                <a:solidFill>
                  <a:srgbClr val="707070"/>
                </a:solidFill>
                <a:latin typeface="Verdana" panose="020B0604030504040204" pitchFamily="34" charset="0"/>
                <a:ea typeface="Verdana" panose="020B0604030504040204" pitchFamily="34" charset="0"/>
                <a:cs typeface="Verdana" panose="020B0604030504040204" pitchFamily="34" charset="0"/>
              </a:rPr>
              <a:t>A leading sustainability charity and social enterprise established in 1994</a:t>
            </a:r>
          </a:p>
          <a:p>
            <a:endParaRPr lang="en-GB" b="1" dirty="0">
              <a:solidFill>
                <a:srgbClr val="707070"/>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1200"/>
              </a:spcAft>
              <a:buFont typeface="Arial" panose="020B0604020202020204" pitchFamily="34" charset="0"/>
              <a:buChar char="•"/>
            </a:pPr>
            <a:r>
              <a:rPr lang="en-GB" dirty="0">
                <a:solidFill>
                  <a:srgbClr val="707070"/>
                </a:solidFill>
                <a:latin typeface="Verdana" panose="020B0604030504040204" pitchFamily="34" charset="0"/>
                <a:ea typeface="Verdana" panose="020B0604030504040204" pitchFamily="34" charset="0"/>
                <a:cs typeface="Verdana" panose="020B0604030504040204" pitchFamily="34" charset="0"/>
              </a:rPr>
              <a:t>We are absolutely environmental and committed to delivering leading, long term sustainability solutions</a:t>
            </a:r>
          </a:p>
          <a:p>
            <a:pPr marL="285750" indent="-285750">
              <a:spcAft>
                <a:spcPts val="1200"/>
              </a:spcAft>
              <a:buFont typeface="Arial" panose="020B0604020202020204" pitchFamily="34" charset="0"/>
              <a:buChar char="•"/>
            </a:pPr>
            <a:r>
              <a:rPr lang="en-GB" dirty="0">
                <a:solidFill>
                  <a:srgbClr val="707070"/>
                </a:solidFill>
                <a:latin typeface="Verdana" panose="020B0604030504040204" pitchFamily="34" charset="0"/>
                <a:ea typeface="Verdana" panose="020B0604030504040204" pitchFamily="34" charset="0"/>
                <a:cs typeface="Verdana" panose="020B0604030504040204" pitchFamily="34" charset="0"/>
              </a:rPr>
              <a:t>S</a:t>
            </a:r>
            <a:r>
              <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rPr>
              <a:t>ustainability </a:t>
            </a:r>
            <a:r>
              <a:rPr lang="en-GB" dirty="0">
                <a:solidFill>
                  <a:srgbClr val="707070"/>
                </a:solidFill>
                <a:latin typeface="Verdana" panose="020B0604030504040204" pitchFamily="34" charset="0"/>
                <a:ea typeface="Verdana" panose="020B0604030504040204" pitchFamily="34" charset="0"/>
                <a:cs typeface="Verdana" panose="020B0604030504040204" pitchFamily="34" charset="0"/>
              </a:rPr>
              <a:t>plans for </a:t>
            </a:r>
            <a:r>
              <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rPr>
              <a:t>150</a:t>
            </a:r>
            <a:r>
              <a:rPr lang="en-GB" dirty="0">
                <a:solidFill>
                  <a:srgbClr val="707070"/>
                </a:solidFill>
                <a:latin typeface="Verdana" panose="020B0604030504040204" pitchFamily="34" charset="0"/>
                <a:ea typeface="Verdana" panose="020B0604030504040204" pitchFamily="34" charset="0"/>
                <a:cs typeface="Verdana" panose="020B0604030504040204" pitchFamily="34" charset="0"/>
              </a:rPr>
              <a:t>+ organisations &amp; projects </a:t>
            </a:r>
            <a:endPar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1200"/>
              </a:spcAft>
              <a:buFont typeface="Arial" panose="020B0604020202020204" pitchFamily="34" charset="0"/>
              <a:buChar char="•"/>
            </a:pPr>
            <a:r>
              <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rPr>
              <a:t>Work across built environment, CSR &amp; policy sectors</a:t>
            </a:r>
          </a:p>
          <a:p>
            <a:pPr marL="285750" indent="-285750">
              <a:spcAft>
                <a:spcPts val="1200"/>
              </a:spcAft>
              <a:buFont typeface="Arial" panose="020B0604020202020204" pitchFamily="34" charset="0"/>
              <a:buChar char="•"/>
            </a:pPr>
            <a:r>
              <a:rPr lang="en-GB" dirty="0" smtClean="0">
                <a:solidFill>
                  <a:srgbClr val="707070"/>
                </a:solidFill>
                <a:latin typeface="Verdana" panose="020B0604030504040204" pitchFamily="34" charset="0"/>
                <a:ea typeface="Verdana" panose="020B0604030504040204" pitchFamily="34" charset="0"/>
                <a:cs typeface="Verdana" panose="020B0604030504040204" pitchFamily="34" charset="0"/>
              </a:rPr>
              <a:t>Practical &amp; entrepreneurial</a:t>
            </a:r>
            <a:endParaRPr lang="en-GB" dirty="0">
              <a:solidFill>
                <a:srgbClr val="70707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3946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7094"/>
            <a:ext cx="7772400" cy="1470025"/>
          </a:xfrm>
        </p:spPr>
        <p:txBody>
          <a:bodyPr>
            <a:normAutofit/>
          </a:bodyPr>
          <a:lstStyle/>
          <a:p>
            <a:r>
              <a:rPr lang="en-GB" sz="4000" dirty="0" smtClean="0"/>
              <a:t>Our Ecological budget</a:t>
            </a:r>
            <a:endParaRPr lang="en-GB" sz="4000" dirty="0"/>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91680" y="1431645"/>
            <a:ext cx="5370512" cy="3829050"/>
          </a:xfrm>
          <a:prstGeom prst="rect">
            <a:avLst/>
          </a:prstGeom>
          <a:noFill/>
        </p:spPr>
      </p:pic>
      <p:sp>
        <p:nvSpPr>
          <p:cNvPr id="10" name="Text Box 5"/>
          <p:cNvSpPr txBox="1">
            <a:spLocks noChangeArrowheads="1"/>
          </p:cNvSpPr>
          <p:nvPr/>
        </p:nvSpPr>
        <p:spPr bwMode="auto">
          <a:xfrm>
            <a:off x="1691680" y="1452156"/>
            <a:ext cx="792162"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rbel" pitchFamily="34" charset="0"/>
              </a:defRPr>
            </a:lvl1pPr>
            <a:lvl2pPr marL="742950" indent="-285750" eaLnBrk="0" hangingPunct="0">
              <a:spcBef>
                <a:spcPct val="20000"/>
              </a:spcBef>
              <a:buChar char="–"/>
              <a:defRPr sz="2800">
                <a:solidFill>
                  <a:schemeClr val="tx1"/>
                </a:solidFill>
                <a:latin typeface="Corbel" pitchFamily="34" charset="0"/>
              </a:defRPr>
            </a:lvl2pPr>
            <a:lvl3pPr marL="1143000" indent="-228600" eaLnBrk="0" hangingPunct="0">
              <a:spcBef>
                <a:spcPct val="20000"/>
              </a:spcBef>
              <a:buChar char="•"/>
              <a:defRPr sz="2400">
                <a:solidFill>
                  <a:schemeClr val="tx1"/>
                </a:solidFill>
                <a:latin typeface="Corbel" pitchFamily="34" charset="0"/>
              </a:defRPr>
            </a:lvl3pPr>
            <a:lvl4pPr marL="1600200" indent="-228600" eaLnBrk="0" hangingPunct="0">
              <a:spcBef>
                <a:spcPct val="20000"/>
              </a:spcBef>
              <a:buChar char="–"/>
              <a:defRPr sz="2000">
                <a:solidFill>
                  <a:schemeClr val="tx1"/>
                </a:solidFill>
                <a:latin typeface="Corbel" pitchFamily="34" charset="0"/>
              </a:defRPr>
            </a:lvl4pPr>
            <a:lvl5pPr marL="2057400" indent="-228600" eaLnBrk="0" hangingPunct="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eaLnBrk="1" hangingPunct="1">
              <a:spcBef>
                <a:spcPct val="50000"/>
              </a:spcBef>
              <a:buFontTx/>
              <a:buNone/>
            </a:pPr>
            <a:r>
              <a:rPr lang="zh-CN" altLang="en-GB" sz="1800">
                <a:latin typeface="Arial" charset="0"/>
                <a:ea typeface="宋体" pitchFamily="2" charset="-122"/>
              </a:rPr>
              <a:t>         </a:t>
            </a:r>
            <a:endParaRPr lang="en-US" altLang="en-US" sz="1800">
              <a:latin typeface="Arial" charset="0"/>
            </a:endParaRPr>
          </a:p>
        </p:txBody>
      </p:sp>
      <p:sp>
        <p:nvSpPr>
          <p:cNvPr id="11" name="Text Box 6"/>
          <p:cNvSpPr txBox="1">
            <a:spLocks noChangeArrowheads="1"/>
          </p:cNvSpPr>
          <p:nvPr/>
        </p:nvSpPr>
        <p:spPr bwMode="auto">
          <a:xfrm>
            <a:off x="1477367" y="2146020"/>
            <a:ext cx="79216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rbel" pitchFamily="34" charset="0"/>
              </a:defRPr>
            </a:lvl1pPr>
            <a:lvl2pPr marL="742950" indent="-285750" eaLnBrk="0" hangingPunct="0">
              <a:spcBef>
                <a:spcPct val="20000"/>
              </a:spcBef>
              <a:buChar char="–"/>
              <a:defRPr sz="2800">
                <a:solidFill>
                  <a:schemeClr val="tx1"/>
                </a:solidFill>
                <a:latin typeface="Corbel" pitchFamily="34" charset="0"/>
              </a:defRPr>
            </a:lvl2pPr>
            <a:lvl3pPr marL="1143000" indent="-228600" eaLnBrk="0" hangingPunct="0">
              <a:spcBef>
                <a:spcPct val="20000"/>
              </a:spcBef>
              <a:buChar char="•"/>
              <a:defRPr sz="2400">
                <a:solidFill>
                  <a:schemeClr val="tx1"/>
                </a:solidFill>
                <a:latin typeface="Corbel" pitchFamily="34" charset="0"/>
              </a:defRPr>
            </a:lvl3pPr>
            <a:lvl4pPr marL="1600200" indent="-228600" eaLnBrk="0" hangingPunct="0">
              <a:spcBef>
                <a:spcPct val="20000"/>
              </a:spcBef>
              <a:buChar char="–"/>
              <a:defRPr sz="2000">
                <a:solidFill>
                  <a:schemeClr val="tx1"/>
                </a:solidFill>
                <a:latin typeface="Corbel" pitchFamily="34" charset="0"/>
              </a:defRPr>
            </a:lvl4pPr>
            <a:lvl5pPr marL="2057400" indent="-228600" eaLnBrk="0" hangingPunct="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eaLnBrk="1" hangingPunct="1">
              <a:spcBef>
                <a:spcPct val="50000"/>
              </a:spcBef>
              <a:buFontTx/>
              <a:buNone/>
            </a:pPr>
            <a:r>
              <a:rPr lang="zh-CN" altLang="en-GB" sz="1800">
                <a:latin typeface="Arial" charset="0"/>
                <a:ea typeface="宋体" pitchFamily="2" charset="-122"/>
              </a:rPr>
              <a:t>         </a:t>
            </a:r>
            <a:endParaRPr lang="en-US" altLang="en-US" sz="1800">
              <a:latin typeface="Arial" charset="0"/>
            </a:endParaRPr>
          </a:p>
        </p:txBody>
      </p:sp>
      <p:sp>
        <p:nvSpPr>
          <p:cNvPr id="12" name="TextBox 6"/>
          <p:cNvSpPr txBox="1">
            <a:spLocks noChangeArrowheads="1"/>
          </p:cNvSpPr>
          <p:nvPr/>
        </p:nvSpPr>
        <p:spPr bwMode="auto">
          <a:xfrm>
            <a:off x="4761905" y="3435070"/>
            <a:ext cx="792162"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rbel" pitchFamily="34" charset="0"/>
              </a:defRPr>
            </a:lvl1pPr>
            <a:lvl2pPr marL="742950" indent="-285750" eaLnBrk="0" hangingPunct="0">
              <a:spcBef>
                <a:spcPct val="20000"/>
              </a:spcBef>
              <a:buChar char="–"/>
              <a:defRPr sz="2800">
                <a:solidFill>
                  <a:schemeClr val="tx1"/>
                </a:solidFill>
                <a:latin typeface="Corbel" pitchFamily="34" charset="0"/>
              </a:defRPr>
            </a:lvl2pPr>
            <a:lvl3pPr marL="1143000" indent="-228600" eaLnBrk="0" hangingPunct="0">
              <a:spcBef>
                <a:spcPct val="20000"/>
              </a:spcBef>
              <a:buChar char="•"/>
              <a:defRPr sz="2400">
                <a:solidFill>
                  <a:schemeClr val="tx1"/>
                </a:solidFill>
                <a:latin typeface="Corbel" pitchFamily="34" charset="0"/>
              </a:defRPr>
            </a:lvl3pPr>
            <a:lvl4pPr marL="1600200" indent="-228600" eaLnBrk="0" hangingPunct="0">
              <a:spcBef>
                <a:spcPct val="20000"/>
              </a:spcBef>
              <a:buChar char="–"/>
              <a:defRPr sz="2000">
                <a:solidFill>
                  <a:schemeClr val="tx1"/>
                </a:solidFill>
                <a:latin typeface="Corbel" pitchFamily="34" charset="0"/>
              </a:defRPr>
            </a:lvl4pPr>
            <a:lvl5pPr marL="2057400" indent="-228600" eaLnBrk="0" hangingPunct="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eaLnBrk="1" hangingPunct="1">
              <a:spcBef>
                <a:spcPct val="0"/>
              </a:spcBef>
              <a:buFontTx/>
              <a:buNone/>
            </a:pPr>
            <a:r>
              <a:rPr lang="en-GB" altLang="zh-CN" sz="4000" b="1">
                <a:latin typeface="Arial" charset="0"/>
                <a:ea typeface="宋体" pitchFamily="2" charset="-122"/>
              </a:rPr>
              <a:t>7</a:t>
            </a:r>
          </a:p>
        </p:txBody>
      </p:sp>
      <p:sp>
        <p:nvSpPr>
          <p:cNvPr id="13" name="TextBox 7"/>
          <p:cNvSpPr txBox="1">
            <a:spLocks noChangeArrowheads="1"/>
          </p:cNvSpPr>
          <p:nvPr/>
        </p:nvSpPr>
        <p:spPr bwMode="auto">
          <a:xfrm>
            <a:off x="2312392" y="4514570"/>
            <a:ext cx="1728788"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rbel" pitchFamily="34" charset="0"/>
              </a:defRPr>
            </a:lvl1pPr>
            <a:lvl2pPr marL="742950" indent="-285750" eaLnBrk="0" hangingPunct="0">
              <a:spcBef>
                <a:spcPct val="20000"/>
              </a:spcBef>
              <a:buChar char="–"/>
              <a:defRPr sz="2800">
                <a:solidFill>
                  <a:schemeClr val="tx1"/>
                </a:solidFill>
                <a:latin typeface="Corbel" pitchFamily="34" charset="0"/>
              </a:defRPr>
            </a:lvl2pPr>
            <a:lvl3pPr marL="1143000" indent="-228600" eaLnBrk="0" hangingPunct="0">
              <a:spcBef>
                <a:spcPct val="20000"/>
              </a:spcBef>
              <a:buChar char="•"/>
              <a:defRPr sz="2400">
                <a:solidFill>
                  <a:schemeClr val="tx1"/>
                </a:solidFill>
                <a:latin typeface="Corbel" pitchFamily="34" charset="0"/>
              </a:defRPr>
            </a:lvl3pPr>
            <a:lvl4pPr marL="1600200" indent="-228600" eaLnBrk="0" hangingPunct="0">
              <a:spcBef>
                <a:spcPct val="20000"/>
              </a:spcBef>
              <a:buChar char="–"/>
              <a:defRPr sz="2000">
                <a:solidFill>
                  <a:schemeClr val="tx1"/>
                </a:solidFill>
                <a:latin typeface="Corbel" pitchFamily="34" charset="0"/>
              </a:defRPr>
            </a:lvl4pPr>
            <a:lvl5pPr marL="2057400" indent="-228600" eaLnBrk="0" hangingPunct="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eaLnBrk="1" hangingPunct="1">
              <a:spcBef>
                <a:spcPct val="0"/>
              </a:spcBef>
              <a:buFontTx/>
              <a:buNone/>
            </a:pPr>
            <a:r>
              <a:rPr lang="en-GB" altLang="zh-CN" sz="4000" b="1">
                <a:latin typeface="Arial" charset="0"/>
                <a:ea typeface="宋体" pitchFamily="2" charset="-122"/>
              </a:rPr>
              <a:t>1.7</a:t>
            </a:r>
          </a:p>
        </p:txBody>
      </p:sp>
      <p:sp>
        <p:nvSpPr>
          <p:cNvPr id="14" name="TextBox 1"/>
          <p:cNvSpPr txBox="1">
            <a:spLocks noChangeArrowheads="1"/>
          </p:cNvSpPr>
          <p:nvPr/>
        </p:nvSpPr>
        <p:spPr bwMode="auto">
          <a:xfrm>
            <a:off x="1691680" y="3443007"/>
            <a:ext cx="1127125"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orbel" pitchFamily="34" charset="0"/>
              </a:defRPr>
            </a:lvl1pPr>
            <a:lvl2pPr marL="742950" indent="-285750" eaLnBrk="0" hangingPunct="0">
              <a:spcBef>
                <a:spcPct val="20000"/>
              </a:spcBef>
              <a:buChar char="–"/>
              <a:defRPr sz="2800">
                <a:solidFill>
                  <a:schemeClr val="tx1"/>
                </a:solidFill>
                <a:latin typeface="Corbel" pitchFamily="34" charset="0"/>
              </a:defRPr>
            </a:lvl2pPr>
            <a:lvl3pPr marL="1143000" indent="-228600" eaLnBrk="0" hangingPunct="0">
              <a:spcBef>
                <a:spcPct val="20000"/>
              </a:spcBef>
              <a:buChar char="•"/>
              <a:defRPr sz="2400">
                <a:solidFill>
                  <a:schemeClr val="tx1"/>
                </a:solidFill>
                <a:latin typeface="Corbel" pitchFamily="34" charset="0"/>
              </a:defRPr>
            </a:lvl3pPr>
            <a:lvl4pPr marL="1600200" indent="-228600" eaLnBrk="0" hangingPunct="0">
              <a:spcBef>
                <a:spcPct val="20000"/>
              </a:spcBef>
              <a:buChar char="–"/>
              <a:defRPr sz="2000">
                <a:solidFill>
                  <a:schemeClr val="tx1"/>
                </a:solidFill>
                <a:latin typeface="Corbel" pitchFamily="34" charset="0"/>
              </a:defRPr>
            </a:lvl4pPr>
            <a:lvl5pPr marL="2057400" indent="-228600" eaLnBrk="0" hangingPunct="0">
              <a:spcBef>
                <a:spcPct val="20000"/>
              </a:spcBef>
              <a:buChar char="»"/>
              <a:defRPr sz="2000">
                <a:solidFill>
                  <a:schemeClr val="tx1"/>
                </a:solidFill>
                <a:latin typeface="Corbel" pitchFamily="34" charset="0"/>
              </a:defRPr>
            </a:lvl5pPr>
            <a:lvl6pPr marL="2514600" indent="-228600" eaLnBrk="0" fontAlgn="base" hangingPunct="0">
              <a:spcBef>
                <a:spcPct val="20000"/>
              </a:spcBef>
              <a:spcAft>
                <a:spcPct val="0"/>
              </a:spcAft>
              <a:buChar char="»"/>
              <a:defRPr sz="2000">
                <a:solidFill>
                  <a:schemeClr val="tx1"/>
                </a:solidFill>
                <a:latin typeface="Corbel" pitchFamily="34" charset="0"/>
              </a:defRPr>
            </a:lvl6pPr>
            <a:lvl7pPr marL="2971800" indent="-228600" eaLnBrk="0" fontAlgn="base" hangingPunct="0">
              <a:spcBef>
                <a:spcPct val="20000"/>
              </a:spcBef>
              <a:spcAft>
                <a:spcPct val="0"/>
              </a:spcAft>
              <a:buChar char="»"/>
              <a:defRPr sz="2000">
                <a:solidFill>
                  <a:schemeClr val="tx1"/>
                </a:solidFill>
                <a:latin typeface="Corbel" pitchFamily="34" charset="0"/>
              </a:defRPr>
            </a:lvl7pPr>
            <a:lvl8pPr marL="3429000" indent="-228600" eaLnBrk="0" fontAlgn="base" hangingPunct="0">
              <a:spcBef>
                <a:spcPct val="20000"/>
              </a:spcBef>
              <a:spcAft>
                <a:spcPct val="0"/>
              </a:spcAft>
              <a:buChar char="»"/>
              <a:defRPr sz="2000">
                <a:solidFill>
                  <a:schemeClr val="tx1"/>
                </a:solidFill>
                <a:latin typeface="Corbel" pitchFamily="34" charset="0"/>
              </a:defRPr>
            </a:lvl8pPr>
            <a:lvl9pPr marL="3886200" indent="-228600" eaLnBrk="0" fontAlgn="base" hangingPunct="0">
              <a:spcBef>
                <a:spcPct val="20000"/>
              </a:spcBef>
              <a:spcAft>
                <a:spcPct val="0"/>
              </a:spcAft>
              <a:buChar char="»"/>
              <a:defRPr sz="2000">
                <a:solidFill>
                  <a:schemeClr val="tx1"/>
                </a:solidFill>
                <a:latin typeface="Corbel" pitchFamily="34" charset="0"/>
              </a:defRPr>
            </a:lvl9pPr>
          </a:lstStyle>
          <a:p>
            <a:pPr eaLnBrk="1" hangingPunct="1">
              <a:spcBef>
                <a:spcPct val="0"/>
              </a:spcBef>
              <a:buFontTx/>
              <a:buNone/>
            </a:pPr>
            <a:r>
              <a:rPr lang="en-GB" altLang="en-US" sz="4000" b="1">
                <a:latin typeface="Arial" charset="0"/>
              </a:rPr>
              <a:t>12</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14272" b="8356"/>
          <a:stretch/>
        </p:blipFill>
        <p:spPr>
          <a:xfrm>
            <a:off x="0" y="188640"/>
            <a:ext cx="9144000" cy="5306096"/>
          </a:xfrm>
          <a:prstGeom prst="rect">
            <a:avLst/>
          </a:prstGeom>
        </p:spPr>
      </p:pic>
      <p:sp>
        <p:nvSpPr>
          <p:cNvPr id="16" name="Rectangle 15"/>
          <p:cNvSpPr/>
          <p:nvPr/>
        </p:nvSpPr>
        <p:spPr>
          <a:xfrm>
            <a:off x="1979712" y="4653136"/>
            <a:ext cx="1872208"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8587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0"/>
            <a:ext cx="7772400" cy="1470025"/>
          </a:xfrm>
        </p:spPr>
        <p:txBody>
          <a:bodyPr>
            <a:normAutofit/>
          </a:bodyPr>
          <a:lstStyle/>
          <a:p>
            <a:r>
              <a:rPr lang="en-GB" sz="4000" dirty="0" smtClean="0"/>
              <a:t>UK’s ecological footprint</a:t>
            </a:r>
            <a:endParaRPr lang="en-GB" sz="4000" dirty="0"/>
          </a:p>
        </p:txBody>
      </p:sp>
      <p:sp>
        <p:nvSpPr>
          <p:cNvPr id="3" name="Subtitle 2"/>
          <p:cNvSpPr>
            <a:spLocks noGrp="1"/>
          </p:cNvSpPr>
          <p:nvPr>
            <p:ph type="subTitle" idx="1"/>
          </p:nvPr>
        </p:nvSpPr>
        <p:spPr/>
        <p:txBody>
          <a:bodyPr/>
          <a:lstStyle/>
          <a:p>
            <a:endParaRPr lang="en-GB"/>
          </a:p>
        </p:txBody>
      </p:sp>
      <p:pic>
        <p:nvPicPr>
          <p:cNvPr id="9" name="Picture 2" descr="EF Chart with plane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71600" y="1340768"/>
            <a:ext cx="7056784" cy="43264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ight Brace 3"/>
          <p:cNvSpPr/>
          <p:nvPr/>
        </p:nvSpPr>
        <p:spPr>
          <a:xfrm rot="5400000">
            <a:off x="6660232" y="4545124"/>
            <a:ext cx="504056" cy="1944216"/>
          </a:xfrm>
          <a:prstGeom prst="rightBrace">
            <a:avLst>
              <a:gd name="adj1" fmla="val 8333"/>
              <a:gd name="adj2" fmla="val 50738"/>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5075058" y="5803672"/>
            <a:ext cx="3674404" cy="369332"/>
          </a:xfrm>
          <a:prstGeom prst="rect">
            <a:avLst/>
          </a:prstGeom>
          <a:noFill/>
        </p:spPr>
        <p:txBody>
          <a:bodyPr wrap="none" rtlCol="0">
            <a:spAutoFit/>
          </a:bodyPr>
          <a:lstStyle/>
          <a:p>
            <a:r>
              <a:rPr lang="en-GB" dirty="0" smtClean="0">
                <a:latin typeface="Verdana" panose="020B0604030504040204" pitchFamily="34" charset="0"/>
                <a:ea typeface="Verdana" panose="020B0604030504040204" pitchFamily="34" charset="0"/>
                <a:cs typeface="Verdana" panose="020B0604030504040204" pitchFamily="34" charset="0"/>
              </a:rPr>
              <a:t>Significance of ‘societal share’</a:t>
            </a:r>
            <a:endParaRPr lang="en-GB"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242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Content Placeholder 5" descr="BedZED_credit_BioRegional.jpg"/>
          <p:cNvPicPr>
            <a:picLocks noChangeAspect="1"/>
          </p:cNvPicPr>
          <p:nvPr/>
        </p:nvPicPr>
        <p:blipFill rotWithShape="1">
          <a:blip r:embed="rId2" cstate="print">
            <a:extLst>
              <a:ext uri="{28A0092B-C50C-407E-A947-70E740481C1C}">
                <a14:useLocalDpi xmlns:a14="http://schemas.microsoft.com/office/drawing/2010/main" val="0"/>
              </a:ext>
            </a:extLst>
          </a:blip>
          <a:srcRect t="12315" b="7426"/>
          <a:stretch/>
        </p:blipFill>
        <p:spPr bwMode="auto">
          <a:xfrm>
            <a:off x="316267" y="980728"/>
            <a:ext cx="8352928" cy="445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16267" y="-195881"/>
            <a:ext cx="7772400" cy="14700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baseline="0">
                <a:gradFill>
                  <a:gsLst>
                    <a:gs pos="58000">
                      <a:srgbClr val="49B184"/>
                    </a:gs>
                    <a:gs pos="0">
                      <a:srgbClr val="96C21E"/>
                    </a:gs>
                    <a:gs pos="100000">
                      <a:srgbClr val="00A0E6"/>
                    </a:gs>
                  </a:gsLst>
                  <a:lin ang="5400000" scaled="0"/>
                </a:gradFill>
                <a:latin typeface="+mj-lt"/>
                <a:ea typeface="+mj-ea"/>
                <a:cs typeface="+mj-cs"/>
              </a:defRPr>
            </a:lvl1pPr>
          </a:lstStyle>
          <a:p>
            <a:r>
              <a:rPr lang="en-GB" sz="3600" dirty="0" err="1" smtClean="0">
                <a:latin typeface="Verdana" panose="020B0604030504040204" pitchFamily="34" charset="0"/>
                <a:ea typeface="Verdana" panose="020B0604030504040204" pitchFamily="34" charset="0"/>
                <a:cs typeface="Verdana" panose="020B0604030504040204" pitchFamily="34" charset="0"/>
              </a:rPr>
              <a:t>BedZED</a:t>
            </a:r>
            <a:endParaRPr lang="en-GB" sz="36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28272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2"/>
          <a:stretch>
            <a:fillRect/>
          </a:stretch>
        </p:blipFill>
        <p:spPr>
          <a:xfrm>
            <a:off x="0" y="-99392"/>
            <a:ext cx="9144000" cy="5356846"/>
          </a:xfrm>
        </p:spPr>
      </p:pic>
      <p:sp>
        <p:nvSpPr>
          <p:cNvPr id="6" name="TextBox 5"/>
          <p:cNvSpPr txBox="1"/>
          <p:nvPr/>
        </p:nvSpPr>
        <p:spPr>
          <a:xfrm>
            <a:off x="27186" y="4765873"/>
            <a:ext cx="1224136" cy="923330"/>
          </a:xfrm>
          <a:prstGeom prst="rect">
            <a:avLst/>
          </a:prstGeom>
          <a:noFill/>
        </p:spPr>
        <p:txBody>
          <a:bodyPr wrap="square" rtlCol="0">
            <a:spAutoFit/>
          </a:bodyPr>
          <a:lstStyle/>
          <a:p>
            <a:pPr algn="ctr"/>
            <a:r>
              <a:rPr lang="en-GB"/>
              <a:t>Less electricity use</a:t>
            </a:r>
          </a:p>
        </p:txBody>
      </p:sp>
      <p:sp>
        <p:nvSpPr>
          <p:cNvPr id="7" name="TextBox 6"/>
          <p:cNvSpPr txBox="1"/>
          <p:nvPr/>
        </p:nvSpPr>
        <p:spPr>
          <a:xfrm>
            <a:off x="1998088" y="4828510"/>
            <a:ext cx="1224136" cy="646331"/>
          </a:xfrm>
          <a:prstGeom prst="rect">
            <a:avLst/>
          </a:prstGeom>
          <a:noFill/>
        </p:spPr>
        <p:txBody>
          <a:bodyPr wrap="square" rtlCol="0">
            <a:spAutoFit/>
          </a:bodyPr>
          <a:lstStyle/>
          <a:p>
            <a:pPr algn="ctr"/>
            <a:r>
              <a:rPr lang="en-GB" dirty="0"/>
              <a:t>Less gas use</a:t>
            </a:r>
          </a:p>
        </p:txBody>
      </p:sp>
      <p:sp>
        <p:nvSpPr>
          <p:cNvPr id="8" name="TextBox 7"/>
          <p:cNvSpPr txBox="1"/>
          <p:nvPr/>
        </p:nvSpPr>
        <p:spPr>
          <a:xfrm>
            <a:off x="3914269" y="4828510"/>
            <a:ext cx="1224136" cy="646331"/>
          </a:xfrm>
          <a:prstGeom prst="rect">
            <a:avLst/>
          </a:prstGeom>
          <a:noFill/>
        </p:spPr>
        <p:txBody>
          <a:bodyPr wrap="square" rtlCol="0">
            <a:spAutoFit/>
          </a:bodyPr>
          <a:lstStyle/>
          <a:p>
            <a:pPr algn="ctr"/>
            <a:r>
              <a:rPr lang="en-GB" dirty="0"/>
              <a:t>Less water use</a:t>
            </a:r>
          </a:p>
        </p:txBody>
      </p:sp>
      <p:sp>
        <p:nvSpPr>
          <p:cNvPr id="9" name="TextBox 8"/>
          <p:cNvSpPr txBox="1"/>
          <p:nvPr/>
        </p:nvSpPr>
        <p:spPr>
          <a:xfrm>
            <a:off x="5920196" y="4842292"/>
            <a:ext cx="1224136" cy="646331"/>
          </a:xfrm>
          <a:prstGeom prst="rect">
            <a:avLst/>
          </a:prstGeom>
          <a:noFill/>
        </p:spPr>
        <p:txBody>
          <a:bodyPr wrap="square" rtlCol="0">
            <a:spAutoFit/>
          </a:bodyPr>
          <a:lstStyle/>
          <a:p>
            <a:pPr algn="ctr"/>
            <a:r>
              <a:rPr lang="en-GB" dirty="0"/>
              <a:t>Less travel carbon</a:t>
            </a:r>
          </a:p>
        </p:txBody>
      </p:sp>
      <p:sp>
        <p:nvSpPr>
          <p:cNvPr id="10" name="TextBox 9"/>
          <p:cNvSpPr txBox="1"/>
          <p:nvPr/>
        </p:nvSpPr>
        <p:spPr>
          <a:xfrm>
            <a:off x="7836377" y="4765873"/>
            <a:ext cx="1224136" cy="923330"/>
          </a:xfrm>
          <a:prstGeom prst="rect">
            <a:avLst/>
          </a:prstGeom>
          <a:noFill/>
        </p:spPr>
        <p:txBody>
          <a:bodyPr wrap="square" rtlCol="0">
            <a:spAutoFit/>
          </a:bodyPr>
          <a:lstStyle/>
          <a:p>
            <a:pPr algn="ctr"/>
            <a:r>
              <a:rPr lang="en-GB" dirty="0"/>
              <a:t>Saved in bills per year</a:t>
            </a:r>
          </a:p>
        </p:txBody>
      </p:sp>
    </p:spTree>
    <p:extLst>
      <p:ext uri="{BB962C8B-B14F-4D97-AF65-F5344CB8AC3E}">
        <p14:creationId xmlns:p14="http://schemas.microsoft.com/office/powerpoint/2010/main" val="2969067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763" y="1556098"/>
            <a:ext cx="3096344" cy="3096344"/>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7784" y="1196752"/>
            <a:ext cx="3672408" cy="3672408"/>
          </a:xfrm>
          <a:prstGeom prst="rect">
            <a:avLst/>
          </a:prstGeom>
        </p:spPr>
      </p:pic>
      <p:sp>
        <p:nvSpPr>
          <p:cNvPr id="4" name="Rectangle 3"/>
          <p:cNvSpPr/>
          <p:nvPr/>
        </p:nvSpPr>
        <p:spPr>
          <a:xfrm>
            <a:off x="395536" y="4869160"/>
            <a:ext cx="8352928" cy="584775"/>
          </a:xfrm>
          <a:prstGeom prst="rect">
            <a:avLst/>
          </a:prstGeom>
        </p:spPr>
        <p:txBody>
          <a:bodyPr wrap="square">
            <a:spAutoFit/>
          </a:bodyPr>
          <a:lstStyle/>
          <a:p>
            <a:pPr>
              <a:spcBef>
                <a:spcPct val="50000"/>
              </a:spcBef>
            </a:pPr>
            <a:r>
              <a:rPr lang="en-US" altLang="en-US" sz="1600" dirty="0">
                <a:solidFill>
                  <a:srgbClr val="707070"/>
                </a:solidFill>
                <a:latin typeface="Verdana" panose="020B0604030504040204" pitchFamily="34" charset="0"/>
                <a:ea typeface="Verdana" panose="020B0604030504040204" pitchFamily="34" charset="0"/>
                <a:cs typeface="Verdana" panose="020B0604030504040204" pitchFamily="34" charset="0"/>
              </a:rPr>
              <a:t>A world where we can live happy, healthy lives within our fair share of the worlds resources, leaving sufficient space for wildlife and wilderness.</a:t>
            </a:r>
          </a:p>
        </p:txBody>
      </p:sp>
      <p:sp>
        <p:nvSpPr>
          <p:cNvPr id="7" name="Title 1"/>
          <p:cNvSpPr>
            <a:spLocks noGrp="1"/>
          </p:cNvSpPr>
          <p:nvPr>
            <p:ph type="ctrTitle"/>
          </p:nvPr>
        </p:nvSpPr>
        <p:spPr>
          <a:xfrm>
            <a:off x="255984" y="195306"/>
            <a:ext cx="7772400" cy="1470025"/>
          </a:xfrm>
        </p:spPr>
        <p:txBody>
          <a:bodyPr>
            <a:normAutofit/>
          </a:bodyPr>
          <a:lstStyle/>
          <a:p>
            <a:r>
              <a:rPr lang="en-GB" sz="4000" dirty="0">
                <a:latin typeface="Verdana" panose="020B0604030504040204" pitchFamily="34" charset="0"/>
                <a:ea typeface="Verdana" panose="020B0604030504040204" pitchFamily="34" charset="0"/>
                <a:cs typeface="Verdana" panose="020B0604030504040204" pitchFamily="34" charset="0"/>
              </a:rPr>
              <a:t>One Planet Living Framework</a:t>
            </a:r>
          </a:p>
        </p:txBody>
      </p:sp>
      <p:pic>
        <p:nvPicPr>
          <p:cNvPr id="6" name="Picture 7">
            <a:extLst>
              <a:ext uri="{FF2B5EF4-FFF2-40B4-BE49-F238E27FC236}">
                <a16:creationId xmlns="" xmlns:a16="http://schemas.microsoft.com/office/drawing/2014/main" id="{9B948416-35E1-4F2E-82DF-248D742EDA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7663" y="3773662"/>
            <a:ext cx="34925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4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726" y="116632"/>
            <a:ext cx="7876207" cy="5461604"/>
          </a:xfrm>
          <a:prstGeom prst="rect">
            <a:avLst/>
          </a:prstGeom>
        </p:spPr>
      </p:pic>
    </p:spTree>
    <p:extLst>
      <p:ext uri="{BB962C8B-B14F-4D97-AF65-F5344CB8AC3E}">
        <p14:creationId xmlns:p14="http://schemas.microsoft.com/office/powerpoint/2010/main" val="2422169582"/>
      </p:ext>
    </p:extLst>
  </p:cSld>
  <p:clrMapOvr>
    <a:masterClrMapping/>
  </p:clrMapOvr>
</p:sld>
</file>

<file path=ppt/theme/theme1.xml><?xml version="1.0" encoding="utf-8"?>
<a:theme xmlns:a="http://schemas.openxmlformats.org/drawingml/2006/main" name="BR front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R content page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R 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B0C77E-3D32-4B90-B930-1F3A34369676}" vid="{54B1D74C-18B1-4CF3-88B9-1EE79ECD861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5734ab4ab114b4b913b4c6ac19bd95a xmlns="7ECE4330-E28F-4FB0-80C5-12217BC776F6">
      <Terms xmlns="http://schemas.microsoft.com/office/infopath/2007/PartnerControls">
        <TermInfo xmlns="http://schemas.microsoft.com/office/infopath/2007/PartnerControls">
          <TermName xmlns="http://schemas.microsoft.com/office/infopath/2007/PartnerControls">Active</TermName>
          <TermId xmlns="http://schemas.microsoft.com/office/infopath/2007/PartnerControls">3858c9c8-87c5-4c6c-a317-c0dabf6521c3</TermId>
        </TermInfo>
      </Terms>
    </p5734ab4ab114b4b913b4c6ac19bd95a>
    <TaxCatchAll xmlns="d139e483-d87a-495f-8d20-7e98dcba8250">
      <Value>1</Value>
    </TaxCatchAll>
    <p46f3d18c4e846ec8138aad3b3bcee31 xmlns="7ECE4330-E28F-4FB0-80C5-12217BC776F6">
      <Terms xmlns="http://schemas.microsoft.com/office/infopath/2007/PartnerControls"/>
    </p46f3d18c4e846ec8138aad3b3bcee31>
    <p22b2e8612c44c03bbaadcbcc32e28ad xmlns="7ECE4330-E28F-4FB0-80C5-12217BC776F6">
      <Terms xmlns="http://schemas.microsoft.com/office/infopath/2007/PartnerControls"/>
    </p22b2e8612c44c03bbaadcbcc32e28ad>
    <kcfb19bc9c07474f921e63be5fb02e54 xmlns="7ECE4330-E28F-4FB0-80C5-12217BC776F6">
      <Terms xmlns="http://schemas.microsoft.com/office/infopath/2007/PartnerControls"/>
    </kcfb19bc9c07474f921e63be5fb02e54>
    <j0965a59fec14ea0a40514ad50e7b3ba xmlns="7ECE4330-E28F-4FB0-80C5-12217BC776F6">
      <Terms xmlns="http://schemas.microsoft.com/office/infopath/2007/PartnerControls"/>
    </j0965a59fec14ea0a40514ad50e7b3ba>
    <a2ac067ca2eb416194e1327b25647f4e xmlns="7ECE4330-E28F-4FB0-80C5-12217BC776F6">
      <Terms xmlns="http://schemas.microsoft.com/office/infopath/2007/PartnerControls"/>
    </a2ac067ca2eb416194e1327b25647f4e>
    <hcf530b0fb6d43cea3eb2b0876bd5baf xmlns="7ECE4330-E28F-4FB0-80C5-12217BC776F6">
      <Terms xmlns="http://schemas.microsoft.com/office/infopath/2007/PartnerControls"/>
    </hcf530b0fb6d43cea3eb2b0876bd5baf>
    <_dlc_DocId xmlns="d139e483-d87a-495f-8d20-7e98dcba8250">BDG1-448326427-214</_dlc_DocId>
    <_dlc_DocIdUrl xmlns="d139e483-d87a-495f-8d20-7e98dcba8250">
      <Url>https://bioregional.sharepoint.com/oxon/_layouts/15/DocIdRedir.aspx?ID=BDG1-448326427-214</Url>
      <Description>BDG1-448326427-214</Description>
    </_dlc_DocIdUrl>
    <SharedWithUsers xmlns="d139e483-d87a-495f-8d20-7e98dcba8250">
      <UserInfo>
        <DisplayName>Anthony Probert</DisplayName>
        <AccountId>45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038B86AF7EAD4A93DDD3E2369E9074" ma:contentTypeVersion="9" ma:contentTypeDescription="Create a new document." ma:contentTypeScope="" ma:versionID="f10bf71bc8bff38eae4fde1da8b7345d">
  <xsd:schema xmlns:xsd="http://www.w3.org/2001/XMLSchema" xmlns:xs="http://www.w3.org/2001/XMLSchema" xmlns:p="http://schemas.microsoft.com/office/2006/metadata/properties" xmlns:ns2="7ECE4330-E28F-4FB0-80C5-12217BC776F6" xmlns:ns3="d139e483-d87a-495f-8d20-7e98dcba8250" xmlns:ns4="7ece4330-e28f-4fb0-80c5-12217bc776f6" targetNamespace="http://schemas.microsoft.com/office/2006/metadata/properties" ma:root="true" ma:fieldsID="93934e760096225d5b8393299162a67c" ns2:_="" ns3:_="" ns4:_="">
    <xsd:import namespace="7ECE4330-E28F-4FB0-80C5-12217BC776F6"/>
    <xsd:import namespace="d139e483-d87a-495f-8d20-7e98dcba8250"/>
    <xsd:import namespace="7ece4330-e28f-4fb0-80c5-12217bc776f6"/>
    <xsd:element name="properties">
      <xsd:complexType>
        <xsd:sequence>
          <xsd:element name="documentManagement">
            <xsd:complexType>
              <xsd:all>
                <xsd:element ref="ns2:p22b2e8612c44c03bbaadcbcc32e28ad" minOccurs="0"/>
                <xsd:element ref="ns3:TaxCatchAll" minOccurs="0"/>
                <xsd:element ref="ns2:p5734ab4ab114b4b913b4c6ac19bd95a" minOccurs="0"/>
                <xsd:element ref="ns2:hcf530b0fb6d43cea3eb2b0876bd5baf" minOccurs="0"/>
                <xsd:element ref="ns2:j0965a59fec14ea0a40514ad50e7b3ba" minOccurs="0"/>
                <xsd:element ref="ns2:p46f3d18c4e846ec8138aad3b3bcee31" minOccurs="0"/>
                <xsd:element ref="ns2:a2ac067ca2eb416194e1327b25647f4e" minOccurs="0"/>
                <xsd:element ref="ns2:kcfb19bc9c07474f921e63be5fb02e54" minOccurs="0"/>
                <xsd:element ref="ns4:MediaServiceMetadata" minOccurs="0"/>
                <xsd:element ref="ns4:MediaServiceFastMetadata" minOccurs="0"/>
                <xsd:element ref="ns3:SharedWithUsers" minOccurs="0"/>
                <xsd:element ref="ns3:SharedWithDetails" minOccurs="0"/>
                <xsd:element ref="ns4:MediaServiceDateTaken" minOccurs="0"/>
                <xsd:element ref="ns4:MediaServiceAutoTags" minOccurs="0"/>
                <xsd:element ref="ns4:MediaServiceOCR" minOccurs="0"/>
                <xsd:element ref="ns4:MediaServiceLocation"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CE4330-E28F-4FB0-80C5-12217BC776F6" elementFormDefault="qualified">
    <xsd:import namespace="http://schemas.microsoft.com/office/2006/documentManagement/types"/>
    <xsd:import namespace="http://schemas.microsoft.com/office/infopath/2007/PartnerControls"/>
    <xsd:element name="p22b2e8612c44c03bbaadcbcc32e28ad" ma:index="9" nillable="true" ma:taxonomy="true" ma:internalName="p22b2e8612c44c03bbaadcbcc32e28ad" ma:taxonomyFieldName="Financial_x0020_Year" ma:displayName="Financial Year" ma:readOnly="false" ma:default="" ma:fieldId="{922b2e86-12c4-4c03-bbaa-dcbcc32e28ad}" ma:sspId="e3111af7-ee59-437b-8484-2572115ad19f" ma:termSetId="49d2f0e3-44db-413d-b011-9b473e317c64" ma:anchorId="00000000-0000-0000-0000-000000000000" ma:open="false" ma:isKeyword="false">
      <xsd:complexType>
        <xsd:sequence>
          <xsd:element ref="pc:Terms" minOccurs="0" maxOccurs="1"/>
        </xsd:sequence>
      </xsd:complexType>
    </xsd:element>
    <xsd:element name="p5734ab4ab114b4b913b4c6ac19bd95a" ma:index="12" nillable="true" ma:taxonomy="true" ma:internalName="p5734ab4ab114b4b913b4c6ac19bd95a" ma:taxonomyFieldName="Status" ma:displayName="Status" ma:readOnly="false" ma:default="1;#Active|3858c9c8-87c5-4c6c-a317-c0dabf6521c3" ma:fieldId="{95734ab4-ab11-4b4b-913b-4c6ac19bd95a}" ma:sspId="e3111af7-ee59-437b-8484-2572115ad19f" ma:termSetId="6b8bdff8-006c-4f7d-9712-ed5d46ca249e" ma:anchorId="00000000-0000-0000-0000-000000000000" ma:open="false" ma:isKeyword="false">
      <xsd:complexType>
        <xsd:sequence>
          <xsd:element ref="pc:Terms" minOccurs="0" maxOccurs="1"/>
        </xsd:sequence>
      </xsd:complexType>
    </xsd:element>
    <xsd:element name="hcf530b0fb6d43cea3eb2b0876bd5baf" ma:index="14" nillable="true" ma:taxonomy="true" ma:internalName="hcf530b0fb6d43cea3eb2b0876bd5baf" ma:taxonomyFieldName="Client" ma:displayName="Client" ma:readOnly="false" ma:default="" ma:fieldId="{1cf530b0-fb6d-43ce-a3eb-2b0876bd5baf}" ma:sspId="e3111af7-ee59-437b-8484-2572115ad19f" ma:termSetId="9ee51967-995d-4afa-bff4-5fab396111ff" ma:anchorId="00000000-0000-0000-0000-000000000000" ma:open="true" ma:isKeyword="false">
      <xsd:complexType>
        <xsd:sequence>
          <xsd:element ref="pc:Terms" minOccurs="0" maxOccurs="1"/>
        </xsd:sequence>
      </xsd:complexType>
    </xsd:element>
    <xsd:element name="j0965a59fec14ea0a40514ad50e7b3ba" ma:index="16" nillable="true" ma:taxonomy="true" ma:internalName="j0965a59fec14ea0a40514ad50e7b3ba" ma:taxonomyFieldName="Project_x0020_ID" ma:displayName="Project ID" ma:default="" ma:fieldId="{30965a59-fec1-4ea0-a405-14ad50e7b3ba}" ma:sspId="e3111af7-ee59-437b-8484-2572115ad19f" ma:termSetId="ef616b4c-436c-4a40-8fed-b452a169747a" ma:anchorId="00000000-0000-0000-0000-000000000000" ma:open="true" ma:isKeyword="false">
      <xsd:complexType>
        <xsd:sequence>
          <xsd:element ref="pc:Terms" minOccurs="0" maxOccurs="1"/>
        </xsd:sequence>
      </xsd:complexType>
    </xsd:element>
    <xsd:element name="p46f3d18c4e846ec8138aad3b3bcee31" ma:index="18" nillable="true" ma:taxonomy="true" ma:internalName="p46f3d18c4e846ec8138aad3b3bcee31" ma:taxonomyFieldName="Project_x0020_Name" ma:displayName="Project Name" ma:default="" ma:fieldId="{946f3d18-c4e8-46ec-8138-aad3b3bcee31}" ma:sspId="e3111af7-ee59-437b-8484-2572115ad19f" ma:termSetId="045d3e02-48cd-4986-819e-138339323b38" ma:anchorId="00000000-0000-0000-0000-000000000000" ma:open="true" ma:isKeyword="false">
      <xsd:complexType>
        <xsd:sequence>
          <xsd:element ref="pc:Terms" minOccurs="0" maxOccurs="1"/>
        </xsd:sequence>
      </xsd:complexType>
    </xsd:element>
    <xsd:element name="a2ac067ca2eb416194e1327b25647f4e" ma:index="20" nillable="true" ma:taxonomy="true" ma:internalName="a2ac067ca2eb416194e1327b25647f4e" ma:taxonomyFieldName="Service_x0020_Area" ma:displayName="Service Area" ma:default="" ma:fieldId="{a2ac067c-a2eb-4161-94e1-327b25647f4e}" ma:sspId="e3111af7-ee59-437b-8484-2572115ad19f" ma:termSetId="39d6e3fe-c900-4b7a-8a80-99a67b44a707" ma:anchorId="00000000-0000-0000-0000-000000000000" ma:open="false" ma:isKeyword="false">
      <xsd:complexType>
        <xsd:sequence>
          <xsd:element ref="pc:Terms" minOccurs="0" maxOccurs="1"/>
        </xsd:sequence>
      </xsd:complexType>
    </xsd:element>
    <xsd:element name="kcfb19bc9c07474f921e63be5fb02e54" ma:index="22" nillable="true" ma:taxonomy="true" ma:internalName="kcfb19bc9c07474f921e63be5fb02e54" ma:taxonomyFieldName="Category" ma:displayName="Category" ma:default="" ma:fieldId="{4cfb19bc-9c07-474f-921e-63be5fb02e54}" ma:sspId="e3111af7-ee59-437b-8484-2572115ad19f" ma:termSetId="976bcdeb-18fb-4720-9af5-b72da9439ee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39e483-d87a-495f-8d20-7e98dcba825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263e77d-c346-460a-9005-52e427a171a3}" ma:internalName="TaxCatchAll" ma:showField="CatchAllData" ma:web="d139e483-d87a-495f-8d20-7e98dcba8250">
      <xsd:complexType>
        <xsd:complexContent>
          <xsd:extension base="dms:MultiChoiceLookup">
            <xsd:sequence>
              <xsd:element name="Value" type="dms:Lookup" maxOccurs="unbounded" minOccurs="0" nillable="true"/>
            </xsd:sequence>
          </xsd:extension>
        </xsd:complexContent>
      </xsd:complexType>
    </xsd:element>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_dlc_DocId" ma:index="31" nillable="true" ma:displayName="Document ID Value" ma:description="The value of the document ID assigned to this item." ma:internalName="_dlc_DocId" ma:readOnly="true">
      <xsd:simpleType>
        <xsd:restriction base="dms:Text"/>
      </xsd:simpleType>
    </xsd:element>
    <xsd:element name="_dlc_DocIdUrl" ma:index="3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ce4330-e28f-4fb0-80c5-12217bc776f6" elementFormDefault="qualified">
    <xsd:import namespace="http://schemas.microsoft.com/office/2006/documentManagement/types"/>
    <xsd:import namespace="http://schemas.microsoft.com/office/infopath/2007/PartnerControls"/>
    <xsd:element name="MediaServiceMetadata" ma:index="23" nillable="true" ma:displayName="MediaServiceMetadata" ma:description="" ma:hidden="true" ma:internalName="MediaServiceMetadata" ma:readOnly="true">
      <xsd:simpleType>
        <xsd:restriction base="dms:Note"/>
      </xsd:simpleType>
    </xsd:element>
    <xsd:element name="MediaServiceFastMetadata" ma:index="24" nillable="true" ma:displayName="MediaServiceFastMetadata" ma:description=""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MediaServiceAutoTags" ma:internalName="MediaServiceAutoTags" ma:readOnly="true">
      <xsd:simpleType>
        <xsd:restriction base="dms:Text"/>
      </xsd:simpleType>
    </xsd:element>
    <xsd:element name="MediaServiceOCR" ma:index="29" nillable="true" ma:displayName="MediaServiceOCR" ma:internalName="MediaServiceOCR" ma:readOnly="true">
      <xsd:simpleType>
        <xsd:restriction base="dms:Note">
          <xsd:maxLength value="255"/>
        </xsd:restriction>
      </xsd:simpleType>
    </xsd:element>
    <xsd:element name="MediaServiceLocation" ma:index="30" nillable="true" ma:displayName="MediaServic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81EE91-FB49-434F-98D2-F5CA5B4EAC2C}">
  <ds:schemaRefs>
    <ds:schemaRef ds:uri="7ECE4330-E28F-4FB0-80C5-12217BC776F6"/>
    <ds:schemaRef ds:uri="d139e483-d87a-495f-8d20-7e98dcba8250"/>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http://purl.org/dc/dcmitype/"/>
    <ds:schemaRef ds:uri="7ece4330-e28f-4fb0-80c5-12217bc776f6"/>
    <ds:schemaRef ds:uri="http://www.w3.org/XML/1998/namespace"/>
    <ds:schemaRef ds:uri="http://purl.org/dc/terms/"/>
  </ds:schemaRefs>
</ds:datastoreItem>
</file>

<file path=customXml/itemProps2.xml><?xml version="1.0" encoding="utf-8"?>
<ds:datastoreItem xmlns:ds="http://schemas.openxmlformats.org/officeDocument/2006/customXml" ds:itemID="{F63FC66F-077F-49E5-843F-056547C3B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CE4330-E28F-4FB0-80C5-12217BC776F6"/>
    <ds:schemaRef ds:uri="d139e483-d87a-495f-8d20-7e98dcba8250"/>
    <ds:schemaRef ds:uri="7ece4330-e28f-4fb0-80c5-12217bc776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634140-51CF-4E8C-9ED6-62E16B2C2FBF}">
  <ds:schemaRefs>
    <ds:schemaRef ds:uri="http://schemas.microsoft.com/sharepoint/events"/>
  </ds:schemaRefs>
</ds:datastoreItem>
</file>

<file path=customXml/itemProps4.xml><?xml version="1.0" encoding="utf-8"?>
<ds:datastoreItem xmlns:ds="http://schemas.openxmlformats.org/officeDocument/2006/customXml" ds:itemID="{AB446F3D-14EE-4DAF-BA13-BB7111DCB1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 front cover</Template>
  <TotalTime>5686</TotalTime>
  <Words>540</Words>
  <Application>Microsoft Office PowerPoint</Application>
  <PresentationFormat>On-screen Show (4:3)</PresentationFormat>
  <Paragraphs>179</Paragraphs>
  <Slides>21</Slides>
  <Notes>3</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21</vt:i4>
      </vt:variant>
    </vt:vector>
  </HeadingPairs>
  <TitlesOfParts>
    <vt:vector size="32" baseType="lpstr">
      <vt:lpstr>宋体</vt:lpstr>
      <vt:lpstr>Arial</vt:lpstr>
      <vt:lpstr>Calibri</vt:lpstr>
      <vt:lpstr>Verdana</vt:lpstr>
      <vt:lpstr>BR front cover</vt:lpstr>
      <vt:lpstr>Custom Design</vt:lpstr>
      <vt:lpstr>1_Office Theme</vt:lpstr>
      <vt:lpstr>BR content pages</vt:lpstr>
      <vt:lpstr>BR closing slide</vt:lpstr>
      <vt:lpstr>2_Office Theme</vt:lpstr>
      <vt:lpstr>Office Theme</vt:lpstr>
      <vt:lpstr>PowerPoint Presentation</vt:lpstr>
      <vt:lpstr>Today…</vt:lpstr>
      <vt:lpstr>PowerPoint Presentation</vt:lpstr>
      <vt:lpstr>Our Ecological budget</vt:lpstr>
      <vt:lpstr>UK’s ecological footprint</vt:lpstr>
      <vt:lpstr>PowerPoint Presentation</vt:lpstr>
      <vt:lpstr>PowerPoint Presentation</vt:lpstr>
      <vt:lpstr>One Planet Living Framework</vt:lpstr>
      <vt:lpstr>PowerPoint Presentation</vt:lpstr>
      <vt:lpstr>PowerPoint Presentation</vt:lpstr>
      <vt:lpstr>PowerPoint Presentation</vt:lpstr>
      <vt:lpstr>Affordability analysis</vt:lpstr>
      <vt:lpstr>PowerPoint Presentation</vt:lpstr>
      <vt:lpstr>The OPAL project</vt:lpstr>
      <vt:lpstr>PowerPoint Presentation</vt:lpstr>
      <vt:lpstr>PowerPoint Presentation</vt:lpstr>
      <vt:lpstr>PowerPoint Presentation</vt:lpstr>
      <vt:lpstr>PowerPoint Presentation</vt:lpstr>
      <vt:lpstr>Stage 1: Vision</vt:lpstr>
      <vt:lpstr>To summarise… </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Niusia Winczewska</dc:creator>
  <cp:lastModifiedBy>Anthony Probert</cp:lastModifiedBy>
  <cp:revision>113</cp:revision>
  <dcterms:created xsi:type="dcterms:W3CDTF">2014-09-30T15:59:00Z</dcterms:created>
  <dcterms:modified xsi:type="dcterms:W3CDTF">2018-09-21T11:09:46Z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0x010100C5038B86AF7EAD4A93DDD3E2369E9074</vt:lpwstr>
  </property>
  <property fmtid="{D5CDD505-2E9C-101B-9397-08002B2CF9AE}" pid="3" name="Status">
    <vt:lpwstr>1;#Active|3858c9c8-87c5-4c6c-a317-c0dabf6521c3</vt:lpwstr>
  </property>
  <property fmtid="{D5CDD505-2E9C-101B-9397-08002B2CF9AE}" pid="4" name="_dlc_DocIdItemGuid">
    <vt:lpwstr>3d5a05f5-58d4-4951-a5e8-1c4d6d11a101</vt:lpwstr>
  </property>
  <property fmtid="{D5CDD505-2E9C-101B-9397-08002B2CF9AE}" pid="5" name="Client">
    <vt:lpwstr/>
  </property>
  <property fmtid="{D5CDD505-2E9C-101B-9397-08002B2CF9AE}" pid="6" name="Category">
    <vt:lpwstr/>
  </property>
  <property fmtid="{D5CDD505-2E9C-101B-9397-08002B2CF9AE}" pid="7" name="Service Area">
    <vt:lpwstr/>
  </property>
  <property fmtid="{D5CDD505-2E9C-101B-9397-08002B2CF9AE}" pid="8" name="Project Name">
    <vt:lpwstr/>
  </property>
  <property fmtid="{D5CDD505-2E9C-101B-9397-08002B2CF9AE}" pid="9" name="Financial Year">
    <vt:lpwstr/>
  </property>
  <property fmtid="{D5CDD505-2E9C-101B-9397-08002B2CF9AE}" pid="10" name="Project ID">
    <vt:lpwstr/>
  </property>
</Properties>
</file>