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75" r:id="rId2"/>
    <p:sldId id="298" r:id="rId3"/>
    <p:sldId id="281" r:id="rId4"/>
    <p:sldId id="273" r:id="rId5"/>
    <p:sldId id="302" r:id="rId6"/>
    <p:sldId id="300" r:id="rId7"/>
    <p:sldId id="303" r:id="rId8"/>
    <p:sldId id="287" r:id="rId9"/>
    <p:sldId id="310" r:id="rId10"/>
    <p:sldId id="304" r:id="rId11"/>
    <p:sldId id="305" r:id="rId12"/>
    <p:sldId id="30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2" autoAdjust="0"/>
  </p:normalViewPr>
  <p:slideViewPr>
    <p:cSldViewPr snapToObjects="1">
      <p:cViewPr>
        <p:scale>
          <a:sx n="66" d="100"/>
          <a:sy n="66" d="100"/>
        </p:scale>
        <p:origin x="128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205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90F160-5DA9-2445-9395-A9239B16D00B}" type="datetimeFigureOut">
              <a:rPr lang="en-US" smtClean="0"/>
              <a:pPr/>
              <a:t>6/20/2018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8598A1-10A1-0543-BCA0-320F2865AAC0}" type="slidenum">
              <a:rPr lang="en-US" smtClean="0"/>
              <a:pPr/>
              <a:t>‹#›</a:t>
            </a:fld>
            <a:endParaRPr lang="en-US"/>
          </a:p>
        </p:txBody>
      </p:sp>
    </p:spTree>
    <p:extLst>
      <p:ext uri="{BB962C8B-B14F-4D97-AF65-F5344CB8AC3E}">
        <p14:creationId xmlns:p14="http://schemas.microsoft.com/office/powerpoint/2010/main" val="40648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811F6-744B-9D48-BD88-CEA295A5E9B9}" type="datetimeFigureOut">
              <a:rPr lang="en-US" smtClean="0"/>
              <a:pPr/>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1A44F-2657-474F-86E6-2C01C155DE26}" type="slidenum">
              <a:rPr lang="en-US" smtClean="0"/>
              <a:pPr/>
              <a:t>‹#›</a:t>
            </a:fld>
            <a:endParaRPr lang="en-US"/>
          </a:p>
        </p:txBody>
      </p:sp>
    </p:spTree>
    <p:extLst>
      <p:ext uri="{BB962C8B-B14F-4D97-AF65-F5344CB8AC3E}">
        <p14:creationId xmlns:p14="http://schemas.microsoft.com/office/powerpoint/2010/main" val="694759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Lessons: </a:t>
            </a:r>
          </a:p>
          <a:p>
            <a:r>
              <a:rPr lang="en-GB" dirty="0"/>
              <a:t>Landowners get less cash( but more other benefits) from CLH. 20-25% less in this case. </a:t>
            </a:r>
          </a:p>
          <a:p>
            <a:r>
              <a:rPr lang="en-GB" dirty="0"/>
              <a:t>Developers pay too much for land and must not be allowed to use viability arguments to get out of affordable quotients. </a:t>
            </a:r>
          </a:p>
          <a:p>
            <a:r>
              <a:rPr lang="en-GB" dirty="0"/>
              <a:t>CLH can do permanent affordability because of </a:t>
            </a:r>
            <a:r>
              <a:rPr lang="en-GB" dirty="0" err="1"/>
              <a:t>i</a:t>
            </a:r>
            <a:r>
              <a:rPr lang="en-GB" dirty="0"/>
              <a:t>) CLT ownership of land and ii) coop leases so this ensures mixed communities with homes for people on low and average incomes. </a:t>
            </a:r>
          </a:p>
          <a:p>
            <a:r>
              <a:rPr lang="en-GB" dirty="0"/>
              <a:t>CLH build for community: far fewer cars and cars on outside, very good for old people and children especially. </a:t>
            </a:r>
          </a:p>
          <a:p>
            <a:r>
              <a:rPr lang="en-GB" dirty="0"/>
              <a:t>Social and environmental returns look more likely with CLH and this needs to be measured. </a:t>
            </a:r>
          </a:p>
          <a:p>
            <a:r>
              <a:rPr lang="en-GB" dirty="0"/>
              <a:t>Most clear benefit: a permanently affordable home results in permanently lower rents and therefore less call on Local Housing Allowance. The sale of over 1m council houses since 1980 had led to a big increase in housing benefit. </a:t>
            </a:r>
          </a:p>
          <a:p>
            <a:r>
              <a:rPr lang="en-US" dirty="0" err="1"/>
              <a:t>Sprigings</a:t>
            </a:r>
            <a:r>
              <a:rPr lang="en-US" dirty="0"/>
              <a:t> estimates (2012) upwards of £1b extra pa in HB to ex council stock now in PRS</a:t>
            </a:r>
            <a:endParaRPr lang="en-GB" dirty="0"/>
          </a:p>
          <a:p>
            <a:r>
              <a:rPr lang="en-US" dirty="0"/>
              <a:t>2012 Joseph </a:t>
            </a:r>
            <a:r>
              <a:rPr lang="en-US" dirty="0" err="1"/>
              <a:t>Rowntree</a:t>
            </a:r>
            <a:r>
              <a:rPr lang="en-US" dirty="0"/>
              <a:t> Foundation:  HB support to PRS £7.6b pa. Much higher now. THE BIG ISSUE: Why is no one talking about this and the fact that a big driver to have more </a:t>
            </a:r>
            <a:r>
              <a:rPr lang="en-US" dirty="0" err="1"/>
              <a:t>affordabe</a:t>
            </a:r>
            <a:r>
              <a:rPr lang="en-US" dirty="0"/>
              <a:t> homes is to reduce the burden of unaffordable rents to tax payer? We have more urgent things to spend money on than paying into private landlord pockets. </a:t>
            </a:r>
            <a:endParaRPr lang="en-GB" dirty="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LESSONS:</a:t>
            </a:r>
          </a:p>
          <a:p>
            <a:r>
              <a:rPr lang="en-GB" dirty="0"/>
              <a:t> CLH can’t afford to bid against developers (who frequently pay too much for land to be able to meet local affordable housing policy requirements)</a:t>
            </a:r>
          </a:p>
          <a:p>
            <a:endParaRPr lang="en-GB" dirty="0"/>
          </a:p>
          <a:p>
            <a:r>
              <a:rPr lang="en-GB" dirty="0"/>
              <a:t>CLH need to get better at quantifying the benefits </a:t>
            </a:r>
            <a:r>
              <a:rPr lang="en-GB" dirty="0" err="1"/>
              <a:t>esp</a:t>
            </a:r>
            <a:r>
              <a:rPr lang="en-GB" dirty="0"/>
              <a:t> around potential savings to tax payer in LHA. </a:t>
            </a:r>
          </a:p>
          <a:p>
            <a:endParaRPr lang="en-GB" dirty="0"/>
          </a:p>
          <a:p>
            <a:r>
              <a:rPr lang="en-GB" dirty="0"/>
              <a:t>Some have worked with developers and/or Housing Associations as partners but this isn’t ideal. </a:t>
            </a:r>
          </a:p>
          <a:p>
            <a:endParaRPr lang="en-GB" dirty="0"/>
          </a:p>
          <a:p>
            <a:r>
              <a:rPr lang="en-GB" dirty="0"/>
              <a:t>Promote success stories</a:t>
            </a:r>
            <a:r>
              <a:rPr lang="en-US" dirty="0"/>
              <a:t>…..</a:t>
            </a:r>
          </a:p>
          <a:p>
            <a:endParaRPr lang="en-US" dirty="0"/>
          </a:p>
          <a:p>
            <a:r>
              <a:rPr lang="en-US" dirty="0"/>
              <a:t>Secure soft money to get started. </a:t>
            </a:r>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dirty="0"/>
              <a:t>NEF working on how to persuade local authorities to </a:t>
            </a:r>
            <a:r>
              <a:rPr lang="en-GB" dirty="0" err="1"/>
              <a:t>privelege</a:t>
            </a:r>
            <a:r>
              <a:rPr lang="en-GB" dirty="0"/>
              <a:t> CLH groups when disposing </a:t>
            </a:r>
            <a:r>
              <a:rPr lang="en-GB"/>
              <a:t>of land.  </a:t>
            </a:r>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spcBef>
                <a:spcPts val="600"/>
              </a:spcBef>
              <a:spcAft>
                <a:spcPts val="600"/>
              </a:spcAft>
              <a:buFont typeface="Arial" panose="020B0604020202020204" pitchFamily="34" charset="0"/>
              <a:buChar char="•"/>
            </a:pPr>
            <a:r>
              <a:rPr lang="en-GB" sz="1600" dirty="0"/>
              <a:t>Acute shortage of affordable homes and spiralling housing costs</a:t>
            </a:r>
          </a:p>
          <a:p>
            <a:pPr lvl="2">
              <a:spcBef>
                <a:spcPts val="600"/>
              </a:spcBef>
              <a:spcAft>
                <a:spcPts val="600"/>
              </a:spcAft>
              <a:buFont typeface="Arial" panose="020B0604020202020204" pitchFamily="34" charset="0"/>
              <a:buChar char="•"/>
            </a:pPr>
            <a:r>
              <a:rPr lang="en-GB" sz="1600" dirty="0"/>
              <a:t>Founder member of OCLT in 2003 and Oxford Cohousing in 2010</a:t>
            </a:r>
          </a:p>
          <a:p>
            <a:pPr lvl="2">
              <a:spcBef>
                <a:spcPts val="600"/>
              </a:spcBef>
              <a:spcAft>
                <a:spcPts val="600"/>
              </a:spcAft>
              <a:buFont typeface="Arial" panose="020B0604020202020204" pitchFamily="34" charset="0"/>
              <a:buChar char="•"/>
            </a:pPr>
            <a:r>
              <a:rPr lang="en-US" sz="1600" dirty="0"/>
              <a:t>C</a:t>
            </a:r>
            <a:r>
              <a:rPr lang="en-GB" sz="1600" dirty="0"/>
              <a:t> 2000 Martin Large returned from Churchill Scholarship in US researching </a:t>
            </a:r>
            <a:r>
              <a:rPr lang="en-GB" sz="1600" dirty="0" err="1"/>
              <a:t>CLTs</a:t>
            </a:r>
            <a:r>
              <a:rPr lang="en-GB" sz="1600" dirty="0"/>
              <a:t> there and brought back wonderful video which featured Burlington CLT which had been sponsored by Bernie Sanders then Mayor of Vermont</a:t>
            </a:r>
          </a:p>
          <a:p>
            <a:pPr lvl="2">
              <a:spcBef>
                <a:spcPts val="600"/>
              </a:spcBef>
              <a:spcAft>
                <a:spcPts val="600"/>
              </a:spcAft>
              <a:buFont typeface="Arial" panose="020B0604020202020204" pitchFamily="34" charset="0"/>
              <a:buChar char="•"/>
            </a:pPr>
            <a:r>
              <a:rPr lang="en-GB" sz="1600" dirty="0"/>
              <a:t>My motivation comes from the effects of housing costs on young people and young families: working so hard to pay impossible rents and mortgages </a:t>
            </a:r>
            <a:r>
              <a:rPr lang="en-GB" sz="1600" dirty="0" err="1"/>
              <a:t>v</a:t>
            </a:r>
            <a:r>
              <a:rPr lang="en-GB" sz="1600" dirty="0"/>
              <a:t> little  time for other stuff. I want to get more TIME for people. </a:t>
            </a:r>
            <a:endParaRPr lang="en-GB" sz="2400" dirty="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Case</a:t>
            </a:r>
            <a:r>
              <a:rPr lang="en-GB" dirty="0"/>
              <a:t> Study 1 Dean Court </a:t>
            </a:r>
          </a:p>
          <a:p>
            <a:endParaRPr lang="en-GB" dirty="0"/>
          </a:p>
          <a:p>
            <a:r>
              <a:rPr lang="en-GB" dirty="0"/>
              <a:t>G</a:t>
            </a:r>
            <a:r>
              <a:rPr lang="en-GB" baseline="0" dirty="0"/>
              <a:t>ot this land in 2010 through Quaker connections.</a:t>
            </a:r>
            <a:r>
              <a:rPr lang="en-GB" dirty="0"/>
              <a:t> S</a:t>
            </a:r>
            <a:r>
              <a:rPr lang="en-GB" baseline="0" dirty="0"/>
              <a:t>ale completed 2012 to </a:t>
            </a:r>
            <a:r>
              <a:rPr lang="en-GB" baseline="0" dirty="0" err="1"/>
              <a:t>Stonesfield</a:t>
            </a:r>
            <a:r>
              <a:rPr lang="en-GB" baseline="0" dirty="0"/>
              <a:t> Community Trust</a:t>
            </a:r>
            <a:r>
              <a:rPr lang="en-GB" dirty="0"/>
              <a:t> as OCLT couldn’t at that point fund it. No </a:t>
            </a:r>
            <a:r>
              <a:rPr lang="en-GB" dirty="0" err="1"/>
              <a:t>cred</a:t>
            </a:r>
            <a:r>
              <a:rPr lang="en-GB" dirty="0"/>
              <a:t> no track record. </a:t>
            </a:r>
          </a:p>
          <a:p>
            <a:endParaRPr lang="en-GB" dirty="0"/>
          </a:p>
          <a:p>
            <a:r>
              <a:rPr lang="en-GB" dirty="0"/>
              <a:t>LESSON: early stage CLH groups have zero </a:t>
            </a:r>
            <a:r>
              <a:rPr lang="en-GB" dirty="0" err="1"/>
              <a:t>cred</a:t>
            </a:r>
            <a:r>
              <a:rPr lang="en-GB" dirty="0"/>
              <a:t> so need to consider how best to manage that. Partnering an option but that’s tricky too. </a:t>
            </a:r>
          </a:p>
          <a:p>
            <a:endParaRPr lang="en-GB" baseline="0" dirty="0"/>
          </a:p>
          <a:p>
            <a:r>
              <a:rPr lang="en-GB" dirty="0"/>
              <a:t>Planning delayed by problems locally with Thames Water so only applied in 2015. Got PP June 2015. </a:t>
            </a:r>
            <a:endParaRPr lang="en-GB" baseline="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Plans </a:t>
            </a:r>
          </a:p>
          <a:p>
            <a:endParaRPr lang="en-GB" dirty="0"/>
          </a:p>
          <a:p>
            <a:r>
              <a:rPr lang="en-GB" dirty="0"/>
              <a:t>Describe it.</a:t>
            </a:r>
            <a:r>
              <a:rPr lang="en-GB" baseline="0" dirty="0"/>
              <a:t> 2x2, 2x1 and 2 studios</a:t>
            </a:r>
          </a:p>
          <a:p>
            <a:endParaRPr lang="en-GB" dirty="0"/>
          </a:p>
          <a:p>
            <a:r>
              <a:rPr lang="en-GB" dirty="0"/>
              <a:t>Nominations through Vale Housing Register to people </a:t>
            </a:r>
            <a:r>
              <a:rPr lang="en-GB" dirty="0" err="1"/>
              <a:t>w</a:t>
            </a:r>
            <a:r>
              <a:rPr lang="en-GB" dirty="0"/>
              <a:t> local connection and who are willing and able to join together to run it as Housing Coop. The objective to build community as well as building homes. </a:t>
            </a:r>
          </a:p>
          <a:p>
            <a:r>
              <a:rPr lang="en-GB" dirty="0"/>
              <a:t>No Right to Buy so will remain affordable in perpetuity. Critical that the </a:t>
            </a:r>
            <a:r>
              <a:rPr lang="en-GB" dirty="0" err="1"/>
              <a:t>affordables</a:t>
            </a:r>
            <a:r>
              <a:rPr lang="en-GB" dirty="0"/>
              <a:t> we build remain affordable. </a:t>
            </a:r>
          </a:p>
        </p:txBody>
      </p:sp>
      <p:sp>
        <p:nvSpPr>
          <p:cNvPr id="4" name="Slide Number Placeholder 3"/>
          <p:cNvSpPr>
            <a:spLocks noGrp="1"/>
          </p:cNvSpPr>
          <p:nvPr>
            <p:ph type="sldNum" sz="quarter" idx="10"/>
          </p:nvPr>
        </p:nvSpPr>
        <p:spPr/>
        <p:txBody>
          <a:bodyPr/>
          <a:lstStyle/>
          <a:p>
            <a:fld id="{07C1A44F-2657-474F-86E6-2C01C155DE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Finance as above</a:t>
            </a:r>
          </a:p>
          <a:p>
            <a:endParaRPr lang="en-GB" dirty="0"/>
          </a:p>
          <a:p>
            <a:r>
              <a:rPr lang="en-GB" dirty="0"/>
              <a:t>Note that considerable grant funding needed even when land is relatively cheap. Basic equation is this: borrowing limited by rental income so anything above that needs to be grants. This is particularly taxing for small developments such as this when the (relatively high)  infrastructure costs are only spread across a few units. </a:t>
            </a:r>
          </a:p>
          <a:p>
            <a:endParaRPr lang="en-GB" dirty="0"/>
          </a:p>
          <a:p>
            <a:endParaRPr lang="en-GB" dirty="0"/>
          </a:p>
          <a:p>
            <a:r>
              <a:rPr lang="en-GB" dirty="0"/>
              <a:t>Problem: However: we hit problem delay in securing planning coincided with steep rise in land/house prices.</a:t>
            </a:r>
          </a:p>
          <a:p>
            <a:endParaRPr lang="en-GB" dirty="0"/>
          </a:p>
          <a:p>
            <a:r>
              <a:rPr lang="en-GB" dirty="0"/>
              <a:t>New lawyers for SCT, new culture and the advice was that they’d be in breach of Charity Law if they sold to us at £195K when it was worth three times that (largely because we had got planning). Project put on HOLD in March 2015. </a:t>
            </a:r>
          </a:p>
          <a:p>
            <a:r>
              <a:rPr lang="en-GB" dirty="0"/>
              <a:t> </a:t>
            </a:r>
          </a:p>
          <a:p>
            <a:r>
              <a:rPr lang="en-GB" dirty="0"/>
              <a:t>Three years on and CC recently issued order for sale at below market value with an overage clause to protect them in case the development doesn’t happen. </a:t>
            </a:r>
          </a:p>
          <a:p>
            <a:endParaRPr lang="en-GB" dirty="0"/>
          </a:p>
          <a:p>
            <a:r>
              <a:rPr lang="en-GB" dirty="0"/>
              <a:t>LESSON:  Get CC to accept overage clauses more easily as a means selling land to CLH groups while also protecting the charities. </a:t>
            </a:r>
          </a:p>
        </p:txBody>
      </p:sp>
      <p:sp>
        <p:nvSpPr>
          <p:cNvPr id="4" name="Slide Number Placeholder 3"/>
          <p:cNvSpPr>
            <a:spLocks noGrp="1"/>
          </p:cNvSpPr>
          <p:nvPr>
            <p:ph type="sldNum" sz="quarter" idx="10"/>
          </p:nvPr>
        </p:nvSpPr>
        <p:spPr/>
        <p:txBody>
          <a:bodyPr/>
          <a:lstStyle/>
          <a:p>
            <a:fld id="{07C1A44F-2657-474F-86E6-2C01C155DE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LESSON: Soft finance essential for starting up and getting to planning. Locality useful and gave OCLT £10K when we did Irving  </a:t>
            </a:r>
          </a:p>
          <a:p>
            <a:endParaRPr lang="en-GB" dirty="0"/>
          </a:p>
        </p:txBody>
      </p:sp>
      <p:sp>
        <p:nvSpPr>
          <p:cNvPr id="4" name="Slide Number Placeholder 3"/>
          <p:cNvSpPr>
            <a:spLocks noGrp="1"/>
          </p:cNvSpPr>
          <p:nvPr>
            <p:ph type="sldNum" sz="quarter" idx="10"/>
          </p:nvPr>
        </p:nvSpPr>
        <p:spPr/>
        <p:txBody>
          <a:bodyPr/>
          <a:lstStyle/>
          <a:p>
            <a:fld id="{07C1A44F-2657-474F-86E6-2C01C155DE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New design more contemporary.</a:t>
            </a:r>
          </a:p>
          <a:p>
            <a:r>
              <a:rPr lang="en-GB" dirty="0"/>
              <a:t>8 units. Nominations as before.</a:t>
            </a:r>
          </a:p>
          <a:p>
            <a:r>
              <a:rPr lang="en-GB" dirty="0"/>
              <a:t>We are hoping to get this through but it will be a test. Strong support from Parish Council, local members and some of the local community. </a:t>
            </a:r>
          </a:p>
          <a:p>
            <a:r>
              <a:rPr lang="en-GB" dirty="0"/>
              <a:t>Some neighbours want more affordable homes but not in their back yard.  </a:t>
            </a:r>
          </a:p>
        </p:txBody>
      </p:sp>
      <p:sp>
        <p:nvSpPr>
          <p:cNvPr id="4" name="Slide Number Placeholder 3"/>
          <p:cNvSpPr>
            <a:spLocks noGrp="1"/>
          </p:cNvSpPr>
          <p:nvPr>
            <p:ph type="sldNum" sz="quarter" idx="10"/>
          </p:nvPr>
        </p:nvSpPr>
        <p:spPr/>
        <p:txBody>
          <a:bodyPr/>
          <a:lstStyle/>
          <a:p>
            <a:fld id="{07C1A44F-2657-474F-86E6-2C01C155DE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Case Study 2 </a:t>
            </a:r>
          </a:p>
          <a:p>
            <a:endParaRPr lang="en-GB" dirty="0"/>
          </a:p>
          <a:p>
            <a:r>
              <a:rPr lang="en-GB" dirty="0" err="1"/>
              <a:t>Wolvercote</a:t>
            </a:r>
            <a:r>
              <a:rPr lang="en-GB" dirty="0"/>
              <a:t> Paper Mill </a:t>
            </a:r>
          </a:p>
          <a:p>
            <a:endParaRPr lang="en-GB" dirty="0"/>
          </a:p>
          <a:p>
            <a:r>
              <a:rPr lang="en-US" dirty="0"/>
              <a:t>G</a:t>
            </a:r>
            <a:r>
              <a:rPr lang="en-GB" dirty="0" err="1"/>
              <a:t>ood</a:t>
            </a:r>
            <a:r>
              <a:rPr lang="en-GB" dirty="0"/>
              <a:t> example of what communities can do</a:t>
            </a:r>
          </a:p>
          <a:p>
            <a:endParaRPr lang="en-GB" dirty="0"/>
          </a:p>
          <a:p>
            <a:r>
              <a:rPr lang="en-GB" dirty="0"/>
              <a:t>OCLT worked as a part of Homes for Oxford and with other organisations to make bid. Oxford Cohousing Kindling Coop and several others. (Kindling have since secured their first coop owned and managed house for 8 people to rent affordably). </a:t>
            </a:r>
          </a:p>
          <a:p>
            <a:endParaRPr lang="en-GB" dirty="0"/>
          </a:p>
          <a:p>
            <a:r>
              <a:rPr lang="en-GB" dirty="0"/>
              <a:t>260 mixed tenure homes. One third OM, one third IM, one third SR. </a:t>
            </a:r>
          </a:p>
          <a:p>
            <a:endParaRPr lang="en-GB" dirty="0"/>
          </a:p>
          <a:p>
            <a:r>
              <a:rPr lang="en-US" dirty="0"/>
              <a:t>T</a:t>
            </a:r>
            <a:r>
              <a:rPr lang="en-GB" dirty="0" err="1"/>
              <a:t>wo</a:t>
            </a:r>
            <a:r>
              <a:rPr lang="en-GB" dirty="0"/>
              <a:t> thirds affordable the ambition being for none of them to have RTB. So two thirds permanently affordable and restricted to those on lower incomes</a:t>
            </a:r>
          </a:p>
          <a:p>
            <a:endParaRPr lang="en-GB" dirty="0"/>
          </a:p>
          <a:p>
            <a:r>
              <a:rPr lang="en-GB" dirty="0"/>
              <a:t>Built in clusters to engender mutual support and good neighbourliness. 2 cohousing groups. </a:t>
            </a:r>
          </a:p>
          <a:p>
            <a:endParaRPr lang="en-GB" dirty="0"/>
          </a:p>
          <a:p>
            <a:r>
              <a:rPr lang="en-GB" dirty="0"/>
              <a:t>LESSONS:  </a:t>
            </a:r>
          </a:p>
          <a:p>
            <a:r>
              <a:rPr lang="en-GB" dirty="0"/>
              <a:t>Enablers: Free CAG Meeting space enabled lots of meetings to draw groups in and bring bid together</a:t>
            </a:r>
          </a:p>
          <a:p>
            <a:r>
              <a:rPr lang="en-GB" dirty="0"/>
              <a:t>Soft funding to enable some of the design work. </a:t>
            </a:r>
          </a:p>
          <a:p>
            <a:r>
              <a:rPr lang="en-GB" dirty="0"/>
              <a:t>Enabled considerably by Oxfordshire Community Foundation who managed the Just Giving page for </a:t>
            </a:r>
            <a:r>
              <a:rPr lang="en-GB" dirty="0" err="1"/>
              <a:t>HfO</a:t>
            </a:r>
            <a:r>
              <a:rPr lang="en-GB" dirty="0"/>
              <a:t> and drew in £.5m in one week in run up to submission of bid</a:t>
            </a:r>
          </a:p>
          <a:p>
            <a:r>
              <a:rPr lang="en-GB" dirty="0"/>
              <a:t>Lack of </a:t>
            </a:r>
            <a:r>
              <a:rPr lang="en-GB" dirty="0" err="1"/>
              <a:t>cred</a:t>
            </a:r>
            <a:r>
              <a:rPr lang="en-GB" dirty="0"/>
              <a:t> and track record undoubtedly contributed to this imaginative bid not being short listed.  </a:t>
            </a:r>
          </a:p>
        </p:txBody>
      </p:sp>
      <p:sp>
        <p:nvSpPr>
          <p:cNvPr id="4" name="Slide Number Placeholder 3"/>
          <p:cNvSpPr>
            <a:spLocks noGrp="1"/>
          </p:cNvSpPr>
          <p:nvPr>
            <p:ph type="sldNum" sz="quarter" idx="10"/>
          </p:nvPr>
        </p:nvSpPr>
        <p:spPr/>
        <p:txBody>
          <a:bodyPr/>
          <a:lstStyle/>
          <a:p>
            <a:fld id="{272914F1-F9C8-4409-B430-3936FB58B4A5}" type="slidenum">
              <a:rPr lang="en-GB" smtClean="0"/>
              <a:pPr/>
              <a:t>8</a:t>
            </a:fld>
            <a:endParaRPr lang="en-GB"/>
          </a:p>
        </p:txBody>
      </p:sp>
    </p:spTree>
    <p:extLst>
      <p:ext uri="{BB962C8B-B14F-4D97-AF65-F5344CB8AC3E}">
        <p14:creationId xmlns:p14="http://schemas.microsoft.com/office/powerpoint/2010/main" val="318621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190 homes 310 cars</a:t>
            </a:r>
          </a:p>
          <a:p>
            <a:r>
              <a:rPr lang="en-GB" dirty="0"/>
              <a:t>Affordable sizes  smaller than OM</a:t>
            </a:r>
          </a:p>
          <a:p>
            <a:r>
              <a:rPr lang="en-GB" dirty="0" err="1"/>
              <a:t>Affordables</a:t>
            </a:r>
            <a:r>
              <a:rPr lang="en-GB" dirty="0"/>
              <a:t> mostly in apartment blocks</a:t>
            </a:r>
          </a:p>
          <a:p>
            <a:r>
              <a:rPr lang="en-GB" dirty="0"/>
              <a:t>Some very large houses</a:t>
            </a:r>
          </a:p>
        </p:txBody>
      </p:sp>
      <p:sp>
        <p:nvSpPr>
          <p:cNvPr id="4" name="Slide Number Placeholder 3"/>
          <p:cNvSpPr>
            <a:spLocks noGrp="1"/>
          </p:cNvSpPr>
          <p:nvPr>
            <p:ph type="sldNum" sz="quarter" idx="10"/>
          </p:nvPr>
        </p:nvSpPr>
        <p:spPr/>
        <p:txBody>
          <a:bodyPr/>
          <a:lstStyle/>
          <a:p>
            <a:fld id="{07C1A44F-2657-474F-86E6-2C01C155DE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DD0B949-FD2F-4B52-AD77-9B59BFEF7D60}" type="datetime1">
              <a:rPr lang="en-US" smtClean="0"/>
              <a:pPr/>
              <a:t>6/20/2018</a:t>
            </a:fld>
            <a:endParaRPr lang="en-US"/>
          </a:p>
        </p:txBody>
      </p:sp>
      <p:sp>
        <p:nvSpPr>
          <p:cNvPr id="5" name="Footer Placeholder 4"/>
          <p:cNvSpPr>
            <a:spLocks noGrp="1"/>
          </p:cNvSpPr>
          <p:nvPr>
            <p:ph type="ftr" sz="quarter" idx="11"/>
          </p:nvPr>
        </p:nvSpPr>
        <p:spPr>
          <a:xfrm>
            <a:off x="15150" y="5692421"/>
            <a:ext cx="9128850" cy="1151116"/>
          </a:xfrm>
          <a:blipFill>
            <a:blip r:embed="rId2"/>
            <a:stretch>
              <a:fillRect/>
            </a:stretch>
          </a:blipFill>
        </p:spPr>
        <p:txBody>
          <a:bodyPr/>
          <a:lstStyle/>
          <a:p>
            <a:r>
              <a:rPr lang="en-US" dirty="0"/>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2D116B-42CC-4119-A915-A71F0510FF97}" type="datetime1">
              <a:rPr lang="en-US" smtClean="0"/>
              <a:pPr/>
              <a:t>6/20/2018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D6AF902-5956-4C08-87FD-6170A6E322AD}" type="datetime1">
              <a:rPr lang="en-US" smtClean="0"/>
              <a:pPr/>
              <a:t>6/20/2018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BE451A-08F5-489D-9F81-95FBFEEA4702}" type="datetime1">
              <a:rPr lang="en-US" smtClean="0"/>
              <a:pPr/>
              <a:t>6/20/2018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5FC6C2-EA06-4694-90BE-AF1BA0596E01}" type="datetime1">
              <a:rPr lang="en-US" smtClean="0"/>
              <a:pPr/>
              <a:t>6/20/2018</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824C20-933F-4BA4-85FE-9A4EB0458FD3}" type="datetime1">
              <a:rPr lang="en-US" smtClean="0"/>
              <a:pPr/>
              <a:t>6/20/2018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EE1363-79B2-4E79-99EB-E296BFA9FCEA}" type="datetime1">
              <a:rPr lang="en-US" smtClean="0"/>
              <a:pPr/>
              <a:t>6/20/2018</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7BAAD09-E60D-4636-B5BB-20C81F3CE108}" type="datetime1">
              <a:rPr lang="en-US" smtClean="0"/>
              <a:pPr/>
              <a:t>6/20/2018</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9C3A8-0BB3-4316-8E34-150CECCD3075}" type="datetime1">
              <a:rPr lang="en-US" smtClean="0"/>
              <a:pPr/>
              <a:t>6/20/2018</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06A918-7FA8-4E53-8008-B7D7E04ACAE5}" type="datetime1">
              <a:rPr lang="en-US" smtClean="0"/>
              <a:pPr/>
              <a:t>6/20/2018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6CBEBF-7323-4045-9DCC-F76F23EBA75B}" type="datetime1">
              <a:rPr lang="en-US" smtClean="0"/>
              <a:pPr/>
              <a:t>6/20/2018</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0EB3C274-D06E-C54A-A563-F3D42B256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BC550-3070-49D1-A753-D4A003A3FBD3}" type="datetime1">
              <a:rPr lang="en-US" smtClean="0"/>
              <a:pPr/>
              <a:t>6/20/2018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3C274-D06E-C54A-A563-F3D42B256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86272" y="3645024"/>
            <a:ext cx="8352928" cy="1296144"/>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What I know now…….. </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13</a:t>
            </a:r>
            <a:r>
              <a:rPr lang="en-US" sz="2800" b="1" baseline="30000" dirty="0">
                <a:latin typeface="Arial" pitchFamily="34" charset="0"/>
                <a:cs typeface="Arial" pitchFamily="34" charset="0"/>
              </a:rPr>
              <a:t>th</a:t>
            </a:r>
            <a:r>
              <a:rPr lang="en-US" sz="2800" b="1" dirty="0">
                <a:latin typeface="Arial" pitchFamily="34" charset="0"/>
                <a:cs typeface="Arial" pitchFamily="34" charset="0"/>
              </a:rPr>
              <a:t> June 2018</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800" b="1" dirty="0">
                <a:latin typeface="Arial" pitchFamily="34" charset="0"/>
                <a:cs typeface="Arial" pitchFamily="34" charset="0"/>
              </a:rPr>
              <a:t>Fran Ryan</a:t>
            </a:r>
          </a:p>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b="1"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endParaRPr lang="en-US" sz="2800" b="1"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r>
              <a:rPr lang="en-US" sz="1600" b="1" dirty="0">
                <a:latin typeface="Arial" pitchFamily="34" charset="0"/>
                <a:cs typeface="Arial" pitchFamily="34" charset="0"/>
              </a:rPr>
              <a:t>Founder and Director OCLT and Oxford Cohousing </a:t>
            </a:r>
            <a:endParaRPr lang="en-US" sz="1600" dirty="0">
              <a:latin typeface="Arial" pitchFamily="34" charset="0"/>
              <a:cs typeface="Arial" pitchFamily="34" charset="0"/>
            </a:endParaRPr>
          </a:p>
          <a:p>
            <a:pPr marL="342900" marR="0" lvl="0" indent="-342900" algn="ctr"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28" name="Picture 4" descr="C:\Users\Charlie\Google Drive\Work\01 - Community Groups\OCLT\03 - Resources\01 - Branding\Logo\140331 - Draft logo green square.png"/>
          <p:cNvPicPr>
            <a:picLocks noChangeAspect="1" noChangeArrowheads="1"/>
          </p:cNvPicPr>
          <p:nvPr/>
        </p:nvPicPr>
        <p:blipFill>
          <a:blip r:embed="rId3"/>
          <a:srcRect/>
          <a:stretch>
            <a:fillRect/>
          </a:stretch>
        </p:blipFill>
        <p:spPr bwMode="auto">
          <a:xfrm>
            <a:off x="3809898" y="1779287"/>
            <a:ext cx="1524204" cy="1524204"/>
          </a:xfrm>
          <a:prstGeom prst="rect">
            <a:avLst/>
          </a:prstGeom>
          <a:blipFill>
            <a:blip r:embed="rId4"/>
            <a:stretch>
              <a:fillRect/>
            </a:stretch>
          </a: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Illustrating the Differences </a:t>
            </a:r>
          </a:p>
        </p:txBody>
      </p:sp>
      <p:graphicFrame>
        <p:nvGraphicFramePr>
          <p:cNvPr id="9" name="Content Placeholder 8"/>
          <p:cNvGraphicFramePr>
            <a:graphicFrameLocks noGrp="1"/>
          </p:cNvGraphicFramePr>
          <p:nvPr>
            <p:ph idx="1"/>
          </p:nvPr>
        </p:nvGraphicFramePr>
        <p:xfrm>
          <a:off x="457200" y="1417638"/>
          <a:ext cx="8229600" cy="4079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Developer</a:t>
                      </a:r>
                    </a:p>
                  </a:txBody>
                  <a:tcPr/>
                </a:tc>
                <a:tc>
                  <a:txBody>
                    <a:bodyPr/>
                    <a:lstStyle/>
                    <a:p>
                      <a:r>
                        <a:rPr lang="en-GB" dirty="0"/>
                        <a:t>CLH</a:t>
                      </a:r>
                    </a:p>
                  </a:txBody>
                  <a:tcPr/>
                </a:tc>
                <a:extLst>
                  <a:ext uri="{0D108BD9-81ED-4DB2-BD59-A6C34878D82A}">
                    <a16:rowId xmlns:a16="http://schemas.microsoft.com/office/drawing/2014/main" val="10000"/>
                  </a:ext>
                </a:extLst>
              </a:tr>
              <a:tr h="370840">
                <a:tc>
                  <a:txBody>
                    <a:bodyPr/>
                    <a:lstStyle/>
                    <a:p>
                      <a:r>
                        <a:rPr lang="en-GB" dirty="0"/>
                        <a:t>Price to landowner</a:t>
                      </a:r>
                    </a:p>
                  </a:txBody>
                  <a:tcPr/>
                </a:tc>
                <a:tc>
                  <a:txBody>
                    <a:bodyPr/>
                    <a:lstStyle/>
                    <a:p>
                      <a:r>
                        <a:rPr lang="en-GB" dirty="0"/>
                        <a:t>£22m+? unconditional</a:t>
                      </a:r>
                    </a:p>
                  </a:txBody>
                  <a:tcPr/>
                </a:tc>
                <a:tc>
                  <a:txBody>
                    <a:bodyPr/>
                    <a:lstStyle/>
                    <a:p>
                      <a:r>
                        <a:rPr lang="en-GB" dirty="0"/>
                        <a:t>£17m- conditional</a:t>
                      </a:r>
                    </a:p>
                  </a:txBody>
                  <a:tcPr/>
                </a:tc>
                <a:extLst>
                  <a:ext uri="{0D108BD9-81ED-4DB2-BD59-A6C34878D82A}">
                    <a16:rowId xmlns:a16="http://schemas.microsoft.com/office/drawing/2014/main" val="10001"/>
                  </a:ext>
                </a:extLst>
              </a:tr>
              <a:tr h="370840">
                <a:tc>
                  <a:txBody>
                    <a:bodyPr/>
                    <a:lstStyle/>
                    <a:p>
                      <a:r>
                        <a:rPr lang="en-GB" dirty="0"/>
                        <a:t>Density</a:t>
                      </a:r>
                    </a:p>
                  </a:txBody>
                  <a:tcPr/>
                </a:tc>
                <a:tc>
                  <a:txBody>
                    <a:bodyPr/>
                    <a:lstStyle/>
                    <a:p>
                      <a:r>
                        <a:rPr lang="en-GB" dirty="0"/>
                        <a:t>190</a:t>
                      </a:r>
                    </a:p>
                  </a:txBody>
                  <a:tcPr/>
                </a:tc>
                <a:tc>
                  <a:txBody>
                    <a:bodyPr/>
                    <a:lstStyle/>
                    <a:p>
                      <a:r>
                        <a:rPr lang="en-GB" dirty="0"/>
                        <a:t>260</a:t>
                      </a:r>
                    </a:p>
                  </a:txBody>
                  <a:tcPr/>
                </a:tc>
                <a:extLst>
                  <a:ext uri="{0D108BD9-81ED-4DB2-BD59-A6C34878D82A}">
                    <a16:rowId xmlns:a16="http://schemas.microsoft.com/office/drawing/2014/main" val="10002"/>
                  </a:ext>
                </a:extLst>
              </a:tr>
              <a:tr h="370840">
                <a:tc>
                  <a:txBody>
                    <a:bodyPr/>
                    <a:lstStyle/>
                    <a:p>
                      <a:r>
                        <a:rPr lang="en-GB" dirty="0"/>
                        <a:t>Tenure mix</a:t>
                      </a:r>
                    </a:p>
                  </a:txBody>
                  <a:tcPr/>
                </a:tc>
                <a:tc>
                  <a:txBody>
                    <a:bodyPr/>
                    <a:lstStyle/>
                    <a:p>
                      <a:r>
                        <a:rPr lang="en-GB" dirty="0"/>
                        <a:t>50/50</a:t>
                      </a:r>
                    </a:p>
                  </a:txBody>
                  <a:tcPr/>
                </a:tc>
                <a:tc>
                  <a:txBody>
                    <a:bodyPr/>
                    <a:lstStyle/>
                    <a:p>
                      <a:r>
                        <a:rPr lang="en-GB" dirty="0"/>
                        <a:t>34/33/33</a:t>
                      </a:r>
                    </a:p>
                  </a:txBody>
                  <a:tcPr/>
                </a:tc>
                <a:extLst>
                  <a:ext uri="{0D108BD9-81ED-4DB2-BD59-A6C34878D82A}">
                    <a16:rowId xmlns:a16="http://schemas.microsoft.com/office/drawing/2014/main" val="10003"/>
                  </a:ext>
                </a:extLst>
              </a:tr>
              <a:tr h="370840">
                <a:tc>
                  <a:txBody>
                    <a:bodyPr/>
                    <a:lstStyle/>
                    <a:p>
                      <a:r>
                        <a:rPr lang="en-GB" dirty="0"/>
                        <a:t>%affordable</a:t>
                      </a:r>
                    </a:p>
                  </a:txBody>
                  <a:tcPr/>
                </a:tc>
                <a:tc>
                  <a:txBody>
                    <a:bodyPr/>
                    <a:lstStyle/>
                    <a:p>
                      <a:r>
                        <a:rPr lang="en-GB" dirty="0"/>
                        <a:t>50%</a:t>
                      </a:r>
                    </a:p>
                  </a:txBody>
                  <a:tcPr/>
                </a:tc>
                <a:tc>
                  <a:txBody>
                    <a:bodyPr/>
                    <a:lstStyle/>
                    <a:p>
                      <a:r>
                        <a:rPr lang="en-GB" dirty="0"/>
                        <a:t>66%</a:t>
                      </a:r>
                    </a:p>
                  </a:txBody>
                  <a:tcPr/>
                </a:tc>
                <a:extLst>
                  <a:ext uri="{0D108BD9-81ED-4DB2-BD59-A6C34878D82A}">
                    <a16:rowId xmlns:a16="http://schemas.microsoft.com/office/drawing/2014/main" val="10004"/>
                  </a:ext>
                </a:extLst>
              </a:tr>
              <a:tr h="370840">
                <a:tc>
                  <a:txBody>
                    <a:bodyPr/>
                    <a:lstStyle/>
                    <a:p>
                      <a:r>
                        <a:rPr lang="en-GB" dirty="0"/>
                        <a:t>Permanently affordable</a:t>
                      </a:r>
                    </a:p>
                  </a:txBody>
                  <a:tcPr/>
                </a:tc>
                <a:tc>
                  <a:txBody>
                    <a:bodyPr/>
                    <a:lstStyle/>
                    <a:p>
                      <a:r>
                        <a:rPr lang="en-GB" dirty="0"/>
                        <a:t>? </a:t>
                      </a:r>
                    </a:p>
                  </a:txBody>
                  <a:tcPr/>
                </a:tc>
                <a:tc>
                  <a:txBody>
                    <a:bodyPr/>
                    <a:lstStyle/>
                    <a:p>
                      <a:r>
                        <a:rPr lang="en-GB" dirty="0"/>
                        <a:t>66%</a:t>
                      </a:r>
                    </a:p>
                  </a:txBody>
                  <a:tcPr/>
                </a:tc>
                <a:extLst>
                  <a:ext uri="{0D108BD9-81ED-4DB2-BD59-A6C34878D82A}">
                    <a16:rowId xmlns:a16="http://schemas.microsoft.com/office/drawing/2014/main" val="10005"/>
                  </a:ext>
                </a:extLst>
              </a:tr>
              <a:tr h="370840">
                <a:tc>
                  <a:txBody>
                    <a:bodyPr/>
                    <a:lstStyle/>
                    <a:p>
                      <a:r>
                        <a:rPr lang="en-GB" dirty="0"/>
                        <a:t>Configuration</a:t>
                      </a:r>
                    </a:p>
                  </a:txBody>
                  <a:tcPr/>
                </a:tc>
                <a:tc>
                  <a:txBody>
                    <a:bodyPr/>
                    <a:lstStyle/>
                    <a:p>
                      <a:r>
                        <a:rPr lang="en-GB" dirty="0"/>
                        <a:t>Conventional</a:t>
                      </a:r>
                    </a:p>
                  </a:txBody>
                  <a:tcPr/>
                </a:tc>
                <a:tc>
                  <a:txBody>
                    <a:bodyPr/>
                    <a:lstStyle/>
                    <a:p>
                      <a:r>
                        <a:rPr lang="en-GB" dirty="0"/>
                        <a:t>Clusters</a:t>
                      </a:r>
                    </a:p>
                  </a:txBody>
                  <a:tcPr/>
                </a:tc>
                <a:extLst>
                  <a:ext uri="{0D108BD9-81ED-4DB2-BD59-A6C34878D82A}">
                    <a16:rowId xmlns:a16="http://schemas.microsoft.com/office/drawing/2014/main" val="10006"/>
                  </a:ext>
                </a:extLst>
              </a:tr>
              <a:tr h="370840">
                <a:tc>
                  <a:txBody>
                    <a:bodyPr/>
                    <a:lstStyle/>
                    <a:p>
                      <a:r>
                        <a:rPr lang="en-GB" dirty="0"/>
                        <a:t>Cars</a:t>
                      </a:r>
                    </a:p>
                  </a:txBody>
                  <a:tcPr/>
                </a:tc>
                <a:tc>
                  <a:txBody>
                    <a:bodyPr/>
                    <a:lstStyle/>
                    <a:p>
                      <a:r>
                        <a:rPr lang="en-GB" dirty="0"/>
                        <a:t>310</a:t>
                      </a:r>
                    </a:p>
                  </a:txBody>
                  <a:tcPr/>
                </a:tc>
                <a:tc>
                  <a:txBody>
                    <a:bodyPr/>
                    <a:lstStyle/>
                    <a:p>
                      <a:r>
                        <a:rPr lang="en-GB" dirty="0"/>
                        <a:t>195</a:t>
                      </a:r>
                    </a:p>
                  </a:txBody>
                  <a:tcPr/>
                </a:tc>
                <a:extLst>
                  <a:ext uri="{0D108BD9-81ED-4DB2-BD59-A6C34878D82A}">
                    <a16:rowId xmlns:a16="http://schemas.microsoft.com/office/drawing/2014/main" val="10007"/>
                  </a:ext>
                </a:extLst>
              </a:tr>
              <a:tr h="370840">
                <a:tc>
                  <a:txBody>
                    <a:bodyPr/>
                    <a:lstStyle/>
                    <a:p>
                      <a:r>
                        <a:rPr lang="en-GB" dirty="0"/>
                        <a:t>Floating homes</a:t>
                      </a:r>
                    </a:p>
                  </a:txBody>
                  <a:tcPr/>
                </a:tc>
                <a:tc>
                  <a:txBody>
                    <a:bodyPr/>
                    <a:lstStyle/>
                    <a:p>
                      <a:r>
                        <a:rPr lang="en-GB" dirty="0"/>
                        <a:t>No</a:t>
                      </a:r>
                    </a:p>
                  </a:txBody>
                  <a:tcPr/>
                </a:tc>
                <a:tc>
                  <a:txBody>
                    <a:bodyPr/>
                    <a:lstStyle/>
                    <a:p>
                      <a:r>
                        <a:rPr lang="en-GB" dirty="0"/>
                        <a:t>Yes</a:t>
                      </a:r>
                    </a:p>
                  </a:txBody>
                  <a:tcPr/>
                </a:tc>
                <a:extLst>
                  <a:ext uri="{0D108BD9-81ED-4DB2-BD59-A6C34878D82A}">
                    <a16:rowId xmlns:a16="http://schemas.microsoft.com/office/drawing/2014/main" val="10008"/>
                  </a:ext>
                </a:extLst>
              </a:tr>
              <a:tr h="370840">
                <a:tc>
                  <a:txBody>
                    <a:bodyPr/>
                    <a:lstStyle/>
                    <a:p>
                      <a:r>
                        <a:rPr lang="en-GB" dirty="0"/>
                        <a:t>Shared green space</a:t>
                      </a:r>
                    </a:p>
                  </a:txBody>
                  <a:tcPr/>
                </a:tc>
                <a:tc>
                  <a:txBody>
                    <a:bodyPr/>
                    <a:lstStyle/>
                    <a:p>
                      <a:r>
                        <a:rPr lang="en-GB" dirty="0"/>
                        <a:t>A little</a:t>
                      </a:r>
                    </a:p>
                  </a:txBody>
                  <a:tcPr/>
                </a:tc>
                <a:tc>
                  <a:txBody>
                    <a:bodyPr/>
                    <a:lstStyle/>
                    <a:p>
                      <a:r>
                        <a:rPr lang="en-GB" dirty="0"/>
                        <a:t>A lot</a:t>
                      </a:r>
                    </a:p>
                  </a:txBody>
                  <a:tcPr/>
                </a:tc>
                <a:extLst>
                  <a:ext uri="{0D108BD9-81ED-4DB2-BD59-A6C34878D82A}">
                    <a16:rowId xmlns:a16="http://schemas.microsoft.com/office/drawing/2014/main" val="10009"/>
                  </a:ext>
                </a:extLst>
              </a:tr>
              <a:tr h="370840">
                <a:tc>
                  <a:txBody>
                    <a:bodyPr/>
                    <a:lstStyle/>
                    <a:p>
                      <a:r>
                        <a:rPr lang="en-GB" dirty="0"/>
                        <a:t>Community involvement</a:t>
                      </a:r>
                    </a:p>
                  </a:txBody>
                  <a:tcPr/>
                </a:tc>
                <a:tc>
                  <a:txBody>
                    <a:bodyPr/>
                    <a:lstStyle/>
                    <a:p>
                      <a:r>
                        <a:rPr lang="en-GB" dirty="0"/>
                        <a:t>Some</a:t>
                      </a:r>
                    </a:p>
                  </a:txBody>
                  <a:tcPr/>
                </a:tc>
                <a:tc>
                  <a:txBody>
                    <a:bodyPr/>
                    <a:lstStyle/>
                    <a:p>
                      <a:r>
                        <a:rPr lang="en-GB" dirty="0"/>
                        <a:t>Fundamental</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Summary of learning</a:t>
            </a:r>
          </a:p>
        </p:txBody>
      </p:sp>
      <p:sp>
        <p:nvSpPr>
          <p:cNvPr id="8" name="Content Placeholder 7"/>
          <p:cNvSpPr>
            <a:spLocks noGrp="1"/>
          </p:cNvSpPr>
          <p:nvPr>
            <p:ph idx="1"/>
          </p:nvPr>
        </p:nvSpPr>
        <p:spPr>
          <a:xfrm>
            <a:off x="457200" y="1417638"/>
            <a:ext cx="8229600" cy="4708525"/>
          </a:xfrm>
        </p:spPr>
        <p:txBody>
          <a:bodyPr>
            <a:normAutofit/>
          </a:bodyPr>
          <a:lstStyle/>
          <a:p>
            <a:pPr>
              <a:spcBef>
                <a:spcPts val="600"/>
              </a:spcBef>
              <a:spcAft>
                <a:spcPts val="600"/>
              </a:spcAft>
              <a:buFont typeface="Arial" panose="020B0604020202020204" pitchFamily="34" charset="0"/>
              <a:buChar char="•"/>
            </a:pPr>
            <a:r>
              <a:rPr lang="en-GB" dirty="0"/>
              <a:t>Seek off-market deals</a:t>
            </a:r>
          </a:p>
          <a:p>
            <a:pPr>
              <a:spcBef>
                <a:spcPts val="600"/>
              </a:spcBef>
              <a:spcAft>
                <a:spcPts val="600"/>
              </a:spcAft>
              <a:buFont typeface="Arial" panose="020B0604020202020204" pitchFamily="34" charset="0"/>
              <a:buChar char="•"/>
            </a:pPr>
            <a:r>
              <a:rPr lang="en-US" dirty="0"/>
              <a:t>G</a:t>
            </a:r>
            <a:r>
              <a:rPr lang="en-GB" dirty="0"/>
              <a:t>et better at quantifying and presenting the benefits of CLH</a:t>
            </a:r>
          </a:p>
          <a:p>
            <a:pPr>
              <a:spcBef>
                <a:spcPts val="600"/>
              </a:spcBef>
              <a:spcAft>
                <a:spcPts val="600"/>
              </a:spcAft>
              <a:buFont typeface="Arial" panose="020B0604020202020204" pitchFamily="34" charset="0"/>
              <a:buChar char="•"/>
            </a:pPr>
            <a:r>
              <a:rPr lang="en-GB" dirty="0"/>
              <a:t>Develop relationships </a:t>
            </a:r>
            <a:r>
              <a:rPr lang="en-GB" dirty="0" err="1"/>
              <a:t>w</a:t>
            </a:r>
            <a:r>
              <a:rPr lang="en-GB" dirty="0"/>
              <a:t> partners</a:t>
            </a:r>
          </a:p>
          <a:p>
            <a:pPr>
              <a:spcBef>
                <a:spcPts val="600"/>
              </a:spcBef>
              <a:spcAft>
                <a:spcPts val="600"/>
              </a:spcAft>
              <a:buFont typeface="Arial" panose="020B0604020202020204" pitchFamily="34" charset="0"/>
              <a:buChar char="•"/>
            </a:pPr>
            <a:r>
              <a:rPr lang="en-GB" dirty="0"/>
              <a:t>Promote what has been done so far: </a:t>
            </a:r>
            <a:r>
              <a:rPr lang="en-GB" dirty="0" err="1"/>
              <a:t>Stonesfield</a:t>
            </a:r>
            <a:r>
              <a:rPr lang="en-GB" dirty="0"/>
              <a:t> Community Trust, Kindling Coop. </a:t>
            </a:r>
          </a:p>
          <a:p>
            <a:pPr>
              <a:spcBef>
                <a:spcPts val="600"/>
              </a:spcBef>
              <a:spcAft>
                <a:spcPts val="600"/>
              </a:spcAft>
              <a:buFont typeface="Arial" panose="020B0604020202020204" pitchFamily="34" charset="0"/>
              <a:buChar char="•"/>
            </a:pPr>
            <a:r>
              <a:rPr lang="en-GB" dirty="0"/>
              <a:t>Secure soft funding to get started</a:t>
            </a:r>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What’s needed nationally</a:t>
            </a:r>
            <a:r>
              <a:rPr lang="en-US" dirty="0"/>
              <a:t>…..</a:t>
            </a:r>
            <a:endParaRPr lang="en-GB" dirty="0"/>
          </a:p>
        </p:txBody>
      </p:sp>
      <p:sp>
        <p:nvSpPr>
          <p:cNvPr id="8" name="Content Placeholder 7"/>
          <p:cNvSpPr>
            <a:spLocks noGrp="1"/>
          </p:cNvSpPr>
          <p:nvPr>
            <p:ph idx="1"/>
          </p:nvPr>
        </p:nvSpPr>
        <p:spPr>
          <a:xfrm>
            <a:off x="457200" y="1417638"/>
            <a:ext cx="8229600" cy="4708525"/>
          </a:xfrm>
        </p:spPr>
        <p:txBody>
          <a:bodyPr/>
          <a:lstStyle/>
          <a:p>
            <a:pPr>
              <a:spcBef>
                <a:spcPts val="600"/>
              </a:spcBef>
              <a:spcAft>
                <a:spcPts val="600"/>
              </a:spcAft>
              <a:buFont typeface="Arial" panose="020B0604020202020204" pitchFamily="34" charset="0"/>
              <a:buChar char="•"/>
            </a:pPr>
            <a:r>
              <a:rPr lang="en-GB" dirty="0"/>
              <a:t>Secure better policy support for permanently affordable CLH</a:t>
            </a:r>
          </a:p>
          <a:p>
            <a:pPr>
              <a:spcBef>
                <a:spcPts val="600"/>
              </a:spcBef>
              <a:spcAft>
                <a:spcPts val="600"/>
              </a:spcAft>
              <a:buFont typeface="Arial" panose="020B0604020202020204" pitchFamily="34" charset="0"/>
              <a:buChar char="•"/>
            </a:pPr>
            <a:r>
              <a:rPr lang="en-GB" dirty="0"/>
              <a:t>Secure set up of revolving loan fund such as The Scottish Land Fund</a:t>
            </a:r>
          </a:p>
          <a:p>
            <a:pPr>
              <a:spcBef>
                <a:spcPts val="600"/>
              </a:spcBef>
              <a:spcAft>
                <a:spcPts val="600"/>
              </a:spcAft>
              <a:buFont typeface="Arial" panose="020B0604020202020204" pitchFamily="34" charset="0"/>
              <a:buChar char="•"/>
            </a:pPr>
            <a:r>
              <a:rPr lang="en-GB" dirty="0"/>
              <a:t>Work out how to get exclusive access at fair price to charitable and publicly owned land</a:t>
            </a:r>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Intro</a:t>
            </a:r>
          </a:p>
        </p:txBody>
      </p:sp>
      <p:sp>
        <p:nvSpPr>
          <p:cNvPr id="8" name="Content Placeholder 7"/>
          <p:cNvSpPr>
            <a:spLocks noGrp="1"/>
          </p:cNvSpPr>
          <p:nvPr>
            <p:ph idx="1"/>
          </p:nvPr>
        </p:nvSpPr>
        <p:spPr>
          <a:xfrm>
            <a:off x="457200" y="1417638"/>
            <a:ext cx="8229600" cy="4708525"/>
          </a:xfrm>
        </p:spPr>
        <p:txBody>
          <a:bodyPr>
            <a:normAutofit/>
          </a:bodyPr>
          <a:lstStyle/>
          <a:p>
            <a:pPr>
              <a:spcBef>
                <a:spcPts val="600"/>
              </a:spcBef>
              <a:spcAft>
                <a:spcPts val="600"/>
              </a:spcAft>
              <a:buFont typeface="Arial" panose="020B0604020202020204" pitchFamily="34" charset="0"/>
              <a:buChar char="•"/>
            </a:pPr>
            <a:r>
              <a:rPr lang="en-GB" sz="2400" dirty="0"/>
              <a:t>Housing activist since 2003 </a:t>
            </a:r>
          </a:p>
          <a:p>
            <a:pPr>
              <a:spcBef>
                <a:spcPts val="600"/>
              </a:spcBef>
              <a:spcAft>
                <a:spcPts val="600"/>
              </a:spcAft>
              <a:buFont typeface="Arial" panose="020B0604020202020204" pitchFamily="34" charset="0"/>
              <a:buChar char="•"/>
            </a:pPr>
            <a:r>
              <a:rPr lang="en-GB" sz="2400" dirty="0"/>
              <a:t>Sector currently small but its unique qualities and benefits mean it deserves support to become mainstream</a:t>
            </a:r>
          </a:p>
          <a:p>
            <a:pPr>
              <a:spcBef>
                <a:spcPts val="600"/>
              </a:spcBef>
              <a:spcAft>
                <a:spcPts val="600"/>
              </a:spcAft>
              <a:buFont typeface="Arial" panose="020B0604020202020204" pitchFamily="34" charset="0"/>
              <a:buChar char="•"/>
            </a:pPr>
            <a:r>
              <a:rPr lang="en-GB" sz="2400" dirty="0"/>
              <a:t>Two case studies and lessons learned</a:t>
            </a:r>
          </a:p>
          <a:p>
            <a:pPr>
              <a:spcBef>
                <a:spcPts val="600"/>
              </a:spcBef>
              <a:spcAft>
                <a:spcPts val="6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40909 - Site Aerial.jpg"/>
          <p:cNvPicPr>
            <a:picLocks noGrp="1" noChangeAspect="1"/>
          </p:cNvPicPr>
          <p:nvPr>
            <p:ph idx="1"/>
          </p:nvPr>
        </p:nvPicPr>
        <p:blipFill>
          <a:blip r:embed="rId3"/>
          <a:srcRect l="-6857" r="-6857"/>
          <a:stretch>
            <a:fillRect/>
          </a:stretch>
        </p:blipFill>
        <p:spPr>
          <a:xfrm>
            <a:off x="-900608" y="-98168"/>
            <a:ext cx="10817631" cy="5949280"/>
          </a:xfrm>
        </p:spPr>
      </p:pic>
      <p:sp>
        <p:nvSpPr>
          <p:cNvPr id="3" name="Footer Placeholder 2"/>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4"/>
          <a:srcRect b="29400"/>
          <a:stretch>
            <a:fillRect/>
          </a:stretch>
        </p:blipFill>
        <p:spPr bwMode="auto">
          <a:xfrm>
            <a:off x="0" y="5851112"/>
            <a:ext cx="9144000" cy="1037502"/>
          </a:xfrm>
          <a:prstGeom prst="rect">
            <a:avLst/>
          </a:prstGeom>
          <a:noFill/>
        </p:spPr>
      </p:pic>
      <p:sp>
        <p:nvSpPr>
          <p:cNvPr id="8" name="Rectangle 7">
            <a:extLst>
              <a:ext uri="{FF2B5EF4-FFF2-40B4-BE49-F238E27FC236}">
                <a16:creationId xmlns:a16="http://schemas.microsoft.com/office/drawing/2014/main" id="{24DC6D9E-7FFF-477E-9A3E-4A97D0A11190}"/>
              </a:ext>
            </a:extLst>
          </p:cNvPr>
          <p:cNvSpPr/>
          <p:nvPr/>
        </p:nvSpPr>
        <p:spPr>
          <a:xfrm>
            <a:off x="107504" y="188640"/>
            <a:ext cx="2311851" cy="646331"/>
          </a:xfrm>
          <a:prstGeom prst="rect">
            <a:avLst/>
          </a:prstGeom>
        </p:spPr>
        <p:txBody>
          <a:bodyPr wrap="none">
            <a:spAutoFit/>
          </a:bodyPr>
          <a:lstStyle/>
          <a:p>
            <a:r>
              <a:rPr lang="en-US" sz="3600" dirty="0">
                <a:solidFill>
                  <a:schemeClr val="bg1"/>
                </a:solidFill>
              </a:rPr>
              <a:t>Dean Court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4335"/>
          <a:stretch/>
        </p:blipFill>
        <p:spPr>
          <a:xfrm>
            <a:off x="10799" y="6078"/>
            <a:ext cx="9133201" cy="5844136"/>
          </a:xfrm>
          <a:prstGeom prst="rect">
            <a:avLst/>
          </a:prstGeom>
        </p:spPr>
      </p:pic>
      <p:pic>
        <p:nvPicPr>
          <p:cNvPr id="4" name="Picture 3" descr="C:\Users\Charlie\Google Drive\Work\01 - Community Groups\OCLT\03 - Resources\01 - Branding\Logo\140407 - Green header.jpg"/>
          <p:cNvPicPr>
            <a:picLocks noChangeAspect="1" noChangeArrowheads="1"/>
          </p:cNvPicPr>
          <p:nvPr/>
        </p:nvPicPr>
        <p:blipFill>
          <a:blip r:embed="rId4"/>
          <a:srcRect b="29400"/>
          <a:stretch>
            <a:fillRect/>
          </a:stretch>
        </p:blipFill>
        <p:spPr bwMode="auto">
          <a:xfrm>
            <a:off x="1" y="5820498"/>
            <a:ext cx="9144000" cy="1037502"/>
          </a:xfrm>
          <a:prstGeom prst="rect">
            <a:avLst/>
          </a:prstGeom>
          <a:noFill/>
        </p:spPr>
      </p:pic>
      <p:sp>
        <p:nvSpPr>
          <p:cNvPr id="3" name="Footer Placeholder 2"/>
          <p:cNvSpPr>
            <a:spLocks noGrp="1"/>
          </p:cNvSpPr>
          <p:nvPr>
            <p:ph type="ftr" sz="quarter" idx="11"/>
          </p:nvPr>
        </p:nvSpPr>
        <p:spPr/>
        <p:txBody>
          <a:bodyPr/>
          <a:lstStyle/>
          <a:p>
            <a:r>
              <a:rPr lang="en-US"/>
              <a:t> </a:t>
            </a:r>
          </a:p>
        </p:txBody>
      </p:sp>
      <p:sp>
        <p:nvSpPr>
          <p:cNvPr id="5" name="Rectangle 4">
            <a:extLst>
              <a:ext uri="{FF2B5EF4-FFF2-40B4-BE49-F238E27FC236}">
                <a16:creationId xmlns:a16="http://schemas.microsoft.com/office/drawing/2014/main" id="{C2170F10-AB27-4285-95BF-EE2EC7CB6AA5}"/>
              </a:ext>
            </a:extLst>
          </p:cNvPr>
          <p:cNvSpPr/>
          <p:nvPr/>
        </p:nvSpPr>
        <p:spPr>
          <a:xfrm>
            <a:off x="6660232" y="14572"/>
            <a:ext cx="2311851" cy="646331"/>
          </a:xfrm>
          <a:prstGeom prst="rect">
            <a:avLst/>
          </a:prstGeom>
        </p:spPr>
        <p:txBody>
          <a:bodyPr wrap="none">
            <a:spAutoFit/>
          </a:bodyPr>
          <a:lstStyle/>
          <a:p>
            <a:r>
              <a:rPr lang="en-US" sz="3600" dirty="0">
                <a:solidFill>
                  <a:srgbClr val="427B27"/>
                </a:solidFill>
              </a:rPr>
              <a:t>Dean Court</a:t>
            </a:r>
          </a:p>
        </p:txBody>
      </p:sp>
      <p:sp>
        <p:nvSpPr>
          <p:cNvPr id="8" name="Rectangle 7">
            <a:extLst>
              <a:ext uri="{FF2B5EF4-FFF2-40B4-BE49-F238E27FC236}">
                <a16:creationId xmlns:a16="http://schemas.microsoft.com/office/drawing/2014/main" id="{DD5098D8-B297-40AF-B86F-65861C1A7FB3}"/>
              </a:ext>
            </a:extLst>
          </p:cNvPr>
          <p:cNvSpPr/>
          <p:nvPr/>
        </p:nvSpPr>
        <p:spPr>
          <a:xfrm>
            <a:off x="6427476" y="460848"/>
            <a:ext cx="2544607" cy="400110"/>
          </a:xfrm>
          <a:prstGeom prst="rect">
            <a:avLst/>
          </a:prstGeom>
        </p:spPr>
        <p:txBody>
          <a:bodyPr wrap="none">
            <a:spAutoFit/>
          </a:bodyPr>
          <a:lstStyle/>
          <a:p>
            <a:r>
              <a:rPr lang="en-US" sz="2000" dirty="0">
                <a:solidFill>
                  <a:srgbClr val="427B27"/>
                </a:solidFill>
              </a:rPr>
              <a:t>2015 planning consent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Summary of Finance in 2015</a:t>
            </a:r>
          </a:p>
        </p:txBody>
      </p:sp>
      <p:sp>
        <p:nvSpPr>
          <p:cNvPr id="8" name="Content Placeholder 7"/>
          <p:cNvSpPr>
            <a:spLocks noGrp="1"/>
          </p:cNvSpPr>
          <p:nvPr>
            <p:ph idx="1"/>
          </p:nvPr>
        </p:nvSpPr>
        <p:spPr>
          <a:xfrm>
            <a:off x="457200" y="1417638"/>
            <a:ext cx="8229600" cy="4708525"/>
          </a:xfrm>
        </p:spPr>
        <p:txBody>
          <a:bodyPr/>
          <a:lstStyle/>
          <a:p>
            <a:pPr>
              <a:spcBef>
                <a:spcPts val="600"/>
              </a:spcBef>
              <a:spcAft>
                <a:spcPts val="600"/>
              </a:spcAft>
              <a:buFont typeface="Arial" panose="020B0604020202020204" pitchFamily="34" charset="0"/>
              <a:buChar char="•"/>
            </a:pPr>
            <a:r>
              <a:rPr lang="en-GB" dirty="0"/>
              <a:t>£1.2m overall cost including land</a:t>
            </a:r>
          </a:p>
          <a:p>
            <a:pPr>
              <a:spcBef>
                <a:spcPts val="600"/>
              </a:spcBef>
              <a:spcAft>
                <a:spcPts val="600"/>
              </a:spcAft>
              <a:buFont typeface="Arial" panose="020B0604020202020204" pitchFamily="34" charset="0"/>
              <a:buChar char="•"/>
            </a:pPr>
            <a:r>
              <a:rPr lang="en-GB" dirty="0"/>
              <a:t>£203 K from H</a:t>
            </a:r>
            <a:r>
              <a:rPr lang="en-US" dirty="0"/>
              <a:t>CA</a:t>
            </a:r>
            <a:endParaRPr lang="en-GB" dirty="0"/>
          </a:p>
          <a:p>
            <a:pPr>
              <a:spcBef>
                <a:spcPts val="600"/>
              </a:spcBef>
              <a:spcAft>
                <a:spcPts val="600"/>
              </a:spcAft>
              <a:buFont typeface="Arial" panose="020B0604020202020204" pitchFamily="34" charset="0"/>
              <a:buChar char="•"/>
            </a:pPr>
            <a:r>
              <a:rPr lang="en-GB" dirty="0"/>
              <a:t>£750 from Resonance</a:t>
            </a:r>
          </a:p>
          <a:p>
            <a:pPr>
              <a:spcBef>
                <a:spcPts val="600"/>
              </a:spcBef>
              <a:spcAft>
                <a:spcPts val="600"/>
              </a:spcAft>
              <a:buFont typeface="Arial" panose="020B0604020202020204" pitchFamily="34" charset="0"/>
              <a:buChar char="•"/>
            </a:pPr>
            <a:r>
              <a:rPr lang="en-GB" dirty="0"/>
              <a:t>£200K further grant funding</a:t>
            </a:r>
          </a:p>
          <a:p>
            <a:pPr>
              <a:spcBef>
                <a:spcPts val="600"/>
              </a:spcBef>
              <a:spcAft>
                <a:spcPts val="600"/>
              </a:spcAft>
              <a:buFont typeface="Arial" panose="020B0604020202020204" pitchFamily="34" charset="0"/>
              <a:buChar char="•"/>
            </a:pPr>
            <a:r>
              <a:rPr lang="en-GB" dirty="0"/>
              <a:t>Income from affordable rents at LHA level</a:t>
            </a:r>
          </a:p>
          <a:p>
            <a:pPr>
              <a:spcBef>
                <a:spcPts val="600"/>
              </a:spcBef>
              <a:spcAft>
                <a:spcPts val="6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Dean Court Latest News</a:t>
            </a:r>
          </a:p>
        </p:txBody>
      </p:sp>
      <p:sp>
        <p:nvSpPr>
          <p:cNvPr id="8" name="Content Placeholder 7"/>
          <p:cNvSpPr>
            <a:spLocks noGrp="1"/>
          </p:cNvSpPr>
          <p:nvPr>
            <p:ph idx="1"/>
          </p:nvPr>
        </p:nvSpPr>
        <p:spPr/>
        <p:txBody>
          <a:bodyPr/>
          <a:lstStyle/>
          <a:p>
            <a:r>
              <a:rPr lang="en-GB" dirty="0"/>
              <a:t>About to complete on sale enabled by soft loan</a:t>
            </a:r>
          </a:p>
          <a:p>
            <a:r>
              <a:rPr lang="en-GB" dirty="0"/>
              <a:t>Appointed new architect and got plans ready to go</a:t>
            </a:r>
          </a:p>
          <a:p>
            <a:r>
              <a:rPr lang="en-US" dirty="0"/>
              <a:t>Two </a:t>
            </a:r>
            <a:r>
              <a:rPr lang="en-GB" dirty="0"/>
              <a:t>other donations enabled appointment of paid project manager who has really speeded things up</a:t>
            </a:r>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219"/>
            <a:ext cx="8229600" cy="1143000"/>
          </a:xfrm>
        </p:spPr>
        <p:txBody>
          <a:bodyPr/>
          <a:lstStyle/>
          <a:p>
            <a:r>
              <a:rPr lang="en-GB" dirty="0"/>
              <a:t>Latest Design</a:t>
            </a:r>
          </a:p>
        </p:txBody>
      </p:sp>
      <p:sp>
        <p:nvSpPr>
          <p:cNvPr id="4" name="Footer Placeholder 3"/>
          <p:cNvSpPr>
            <a:spLocks noGrp="1"/>
          </p:cNvSpPr>
          <p:nvPr>
            <p:ph type="ftr" sz="quarter" idx="11"/>
          </p:nvPr>
        </p:nvSpPr>
        <p:spPr/>
        <p:txBody>
          <a:bodyPr/>
          <a:lstStyle/>
          <a:p>
            <a:r>
              <a:rPr lang="en-US"/>
              <a:t> </a:t>
            </a:r>
          </a:p>
        </p:txBody>
      </p:sp>
      <p:pic>
        <p:nvPicPr>
          <p:cNvPr id="5" name="Picture 4" descr="C:\Users\Charlie\Google Drive\Work\01 - Community Groups\OCLT\03 - Resources\01 - Branding\Logo\140407 - Green header.jpg"/>
          <p:cNvPicPr>
            <a:picLocks noChangeAspect="1" noChangeArrowheads="1"/>
          </p:cNvPicPr>
          <p:nvPr/>
        </p:nvPicPr>
        <p:blipFill>
          <a:blip r:embed="rId3"/>
          <a:srcRect b="29400"/>
          <a:stretch>
            <a:fillRect/>
          </a:stretch>
        </p:blipFill>
        <p:spPr bwMode="auto">
          <a:xfrm>
            <a:off x="0" y="5851112"/>
            <a:ext cx="9144000" cy="1037502"/>
          </a:xfrm>
          <a:prstGeom prst="rect">
            <a:avLst/>
          </a:prstGeom>
          <a:noFill/>
        </p:spPr>
      </p:pic>
      <p:pic>
        <p:nvPicPr>
          <p:cNvPr id="11" name="Picture 10" descr="A screenshot of a cell phone&#10;&#10;Description generated with very high confidence">
            <a:extLst>
              <a:ext uri="{FF2B5EF4-FFF2-40B4-BE49-F238E27FC236}">
                <a16:creationId xmlns:a16="http://schemas.microsoft.com/office/drawing/2014/main" id="{84E0A545-9B2E-4BE8-A646-82A175A96469}"/>
              </a:ext>
            </a:extLst>
          </p:cNvPr>
          <p:cNvPicPr>
            <a:picLocks noChangeAspect="1"/>
          </p:cNvPicPr>
          <p:nvPr/>
        </p:nvPicPr>
        <p:blipFill rotWithShape="1">
          <a:blip r:embed="rId4"/>
          <a:srcRect t="38883" b="12329"/>
          <a:stretch/>
        </p:blipFill>
        <p:spPr>
          <a:xfrm>
            <a:off x="1351694" y="1239777"/>
            <a:ext cx="6440612" cy="44441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1"/>
            <a:ext cx="9861301" cy="6858001"/>
          </a:xfrm>
          <a:prstGeom prst="rect">
            <a:avLst/>
          </a:prstGeom>
        </p:spPr>
      </p:pic>
      <p:sp>
        <p:nvSpPr>
          <p:cNvPr id="6" name="Title 1">
            <a:extLst>
              <a:ext uri="{FF2B5EF4-FFF2-40B4-BE49-F238E27FC236}">
                <a16:creationId xmlns:a16="http://schemas.microsoft.com/office/drawing/2014/main" id="{A0B9B419-8220-4485-ABE1-F0BF0CD4A2D9}"/>
              </a:ext>
            </a:extLst>
          </p:cNvPr>
          <p:cNvSpPr txBox="1">
            <a:spLocks/>
          </p:cNvSpPr>
          <p:nvPr/>
        </p:nvSpPr>
        <p:spPr>
          <a:xfrm>
            <a:off x="179512" y="-16747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chemeClr val="bg1"/>
                </a:solidFill>
              </a:rPr>
              <a:t>Wolvercote</a:t>
            </a:r>
            <a:r>
              <a:rPr lang="en-US" sz="3600" dirty="0">
                <a:solidFill>
                  <a:schemeClr val="bg1"/>
                </a:solidFill>
              </a:rPr>
              <a:t> proposal (May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err="1"/>
              <a:t>Cala</a:t>
            </a:r>
            <a:r>
              <a:rPr lang="en-GB" dirty="0"/>
              <a:t> Master Plan</a:t>
            </a:r>
          </a:p>
        </p:txBody>
      </p:sp>
      <p:sp>
        <p:nvSpPr>
          <p:cNvPr id="3" name="Footer Placeholder 2"/>
          <p:cNvSpPr>
            <a:spLocks noGrp="1"/>
          </p:cNvSpPr>
          <p:nvPr>
            <p:ph type="ftr" sz="quarter" idx="11"/>
          </p:nvPr>
        </p:nvSpPr>
        <p:spPr/>
        <p:txBody>
          <a:bodyPr/>
          <a:lstStyle/>
          <a:p>
            <a:r>
              <a:rPr lang="en-US"/>
              <a:t> </a:t>
            </a:r>
          </a:p>
        </p:txBody>
      </p:sp>
      <p:pic>
        <p:nvPicPr>
          <p:cNvPr id="4" name="Picture 3" descr="A close up of a piece of paper&#10;&#10;Description generated with high confidence">
            <a:extLst>
              <a:ext uri="{FF2B5EF4-FFF2-40B4-BE49-F238E27FC236}">
                <a16:creationId xmlns:a16="http://schemas.microsoft.com/office/drawing/2014/main" id="{AEFCD71B-486D-4FBE-BFBE-51A183411058}"/>
              </a:ext>
            </a:extLst>
          </p:cNvPr>
          <p:cNvPicPr>
            <a:picLocks noChangeAspect="1"/>
          </p:cNvPicPr>
          <p:nvPr/>
        </p:nvPicPr>
        <p:blipFill rotWithShape="1">
          <a:blip r:embed="rId3"/>
          <a:srcRect l="1943" t="3008" r="2152" b="10855"/>
          <a:stretch/>
        </p:blipFill>
        <p:spPr>
          <a:xfrm>
            <a:off x="71579" y="1052736"/>
            <a:ext cx="9000841" cy="57078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6522</TotalTime>
  <Words>1345</Words>
  <Application>Microsoft Office PowerPoint</Application>
  <PresentationFormat>On-screen Show (4:3)</PresentationFormat>
  <Paragraphs>170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Intro</vt:lpstr>
      <vt:lpstr>PowerPoint Presentation</vt:lpstr>
      <vt:lpstr>PowerPoint Presentation</vt:lpstr>
      <vt:lpstr>Summary of Finance in 2015</vt:lpstr>
      <vt:lpstr>Dean Court Latest News</vt:lpstr>
      <vt:lpstr>Latest Design</vt:lpstr>
      <vt:lpstr>PowerPoint Presentation</vt:lpstr>
      <vt:lpstr>Cala Master Plan</vt:lpstr>
      <vt:lpstr>Illustrating the Differences </vt:lpstr>
      <vt:lpstr>Summary of learning</vt:lpstr>
      <vt:lpstr>What’s needed nationally…..</vt:lpstr>
    </vt:vector>
  </TitlesOfParts>
  <Company>peopleincharge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Oxfordshire Community Land Trust</dc:title>
  <dc:creator>fran ryan</dc:creator>
  <cp:lastModifiedBy>Tom McCulloch</cp:lastModifiedBy>
  <cp:revision>63</cp:revision>
  <cp:lastPrinted>2014-10-12T07:15:56Z</cp:lastPrinted>
  <dcterms:created xsi:type="dcterms:W3CDTF">2018-06-20T09:32:17Z</dcterms:created>
  <dcterms:modified xsi:type="dcterms:W3CDTF">2018-06-20T12:41:26Z</dcterms:modified>
</cp:coreProperties>
</file>