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15"/>
  </p:notesMasterIdLst>
  <p:handoutMasterIdLst>
    <p:handoutMasterId r:id="rId16"/>
  </p:handoutMasterIdLst>
  <p:sldIdLst>
    <p:sldId id="275" r:id="rId2"/>
    <p:sldId id="298" r:id="rId3"/>
    <p:sldId id="316" r:id="rId4"/>
    <p:sldId id="315" r:id="rId5"/>
    <p:sldId id="312" r:id="rId6"/>
    <p:sldId id="281" r:id="rId7"/>
    <p:sldId id="302" r:id="rId8"/>
    <p:sldId id="303" r:id="rId9"/>
    <p:sldId id="287" r:id="rId10"/>
    <p:sldId id="310" r:id="rId11"/>
    <p:sldId id="304" r:id="rId12"/>
    <p:sldId id="305" r:id="rId13"/>
    <p:sldId id="30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 uri="{2D200454-40CA-4A62-9FC3-DE9A4176ACB9}">
      <p15:notes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fran ryan" initials="fr"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427B27"/>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showOutlineIcons="0">
    <p:restoredLeft sz="15645" autoAdjust="0"/>
    <p:restoredTop sz="85745" autoAdjust="0"/>
  </p:normalViewPr>
  <p:slideViewPr>
    <p:cSldViewPr snapToObjects="1">
      <p:cViewPr>
        <p:scale>
          <a:sx n="68" d="100"/>
          <a:sy n="68" d="100"/>
        </p:scale>
        <p:origin x="-1504"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50" d="100"/>
          <a:sy n="150" d="100"/>
        </p:scale>
        <p:origin x="-920" y="9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8-09-23T11:36:09.515" idx="1">
    <p:pos x="5760" y="336"/>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90F160-5DA9-2445-9395-A9239B16D00B}" type="datetimeFigureOut">
              <a:rPr lang="en-US" smtClean="0"/>
              <a:pPr/>
              <a:t>9/25/18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8598A1-10A1-0543-BCA0-320F2865AAC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6486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811F6-744B-9D48-BD88-CEA295A5E9B9}" type="datetimeFigureOut">
              <a:rPr lang="en-US" smtClean="0"/>
              <a:pPr/>
              <a:t>9/25/18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C1A44F-2657-474F-86E6-2C01C155DE2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47598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oxfordcohousing.org.uk/wp/wp-content/uploads/2018/09/Stansfeld-BROCHURE-v3-150902.pdf" TargetMode="External"/><Relationship Id="rId4" Type="http://schemas.openxmlformats.org/officeDocument/2006/relationships/hyperlink" Target="https://www.oclt.org.uk/projects/wolvercote" TargetMode="External"/><Relationship Id="rId5" Type="http://schemas.openxmlformats.org/officeDocument/2006/relationships/hyperlink" Target="https://www.oclt.org.uk/projects/irving/"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neweconomics.org/2018/07/what-lies-beneath"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oxfordcohousing.org.uk" TargetMode="External"/><Relationship Id="rId4" Type="http://schemas.openxmlformats.org/officeDocument/2006/relationships/hyperlink" Target="http://www.cohousing.org.uk" TargetMode="External"/><Relationship Id="rId5" Type="http://schemas.openxmlformats.org/officeDocument/2006/relationships/hyperlink" Target="http://www.oclt.org.uk" TargetMode="External"/><Relationship Id="rId6" Type="http://schemas.openxmlformats.org/officeDocument/2006/relationships/hyperlink" Target="http://www.communitylandtrusts.org.uk/"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kindlingcoop.or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oclt.org.uk/projects/dean_cour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oclt.org.uk/projects/wolvercot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190 homes 310 cars</a:t>
            </a:r>
          </a:p>
          <a:p>
            <a:r>
              <a:rPr lang="en-GB" dirty="0"/>
              <a:t>Affordable sizes  smaller than OM</a:t>
            </a:r>
          </a:p>
          <a:p>
            <a:r>
              <a:rPr lang="en-GB" dirty="0" err="1"/>
              <a:t>Affordables</a:t>
            </a:r>
            <a:r>
              <a:rPr lang="en-GB" dirty="0"/>
              <a:t> mostly in apartment blocks</a:t>
            </a:r>
          </a:p>
          <a:p>
            <a:r>
              <a:rPr lang="en-GB" dirty="0"/>
              <a:t>Some very large houses</a:t>
            </a:r>
          </a:p>
        </p:txBody>
      </p:sp>
      <p:sp>
        <p:nvSpPr>
          <p:cNvPr id="4" name="Slide Number Placeholder 3"/>
          <p:cNvSpPr>
            <a:spLocks noGrp="1"/>
          </p:cNvSpPr>
          <p:nvPr>
            <p:ph type="sldNum" sz="quarter" idx="10"/>
          </p:nvPr>
        </p:nvSpPr>
        <p:spPr/>
        <p:txBody>
          <a:bodyPr/>
          <a:lstStyle/>
          <a:p>
            <a:fld id="{07C1A44F-2657-474F-86E6-2C01C155DE2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Lessons: </a:t>
            </a:r>
          </a:p>
          <a:p>
            <a:r>
              <a:rPr lang="en-GB" dirty="0"/>
              <a:t>Landowners get less cash( but more other benefits) from CLH. 20-25% less in this case. Developers pay too much for land and must not be allowed to use viability arguments to get out of affordable quotients.</a:t>
            </a:r>
            <a:r>
              <a:rPr lang="en-GB" dirty="0" smtClean="0"/>
              <a:t> </a:t>
            </a:r>
          </a:p>
          <a:p>
            <a:endParaRPr lang="en-GB" dirty="0" smtClean="0"/>
          </a:p>
          <a:p>
            <a:r>
              <a:rPr lang="en-GB" dirty="0"/>
              <a:t>CLH can do permanent affordability because of </a:t>
            </a:r>
            <a:r>
              <a:rPr lang="en-GB" dirty="0" err="1"/>
              <a:t>i</a:t>
            </a:r>
            <a:r>
              <a:rPr lang="en-GB" dirty="0"/>
              <a:t>) CLT ownership of land and ii) coop leases so this ensures mixed communities with homes for people on low and average incomes.</a:t>
            </a:r>
            <a:r>
              <a:rPr lang="en-GB" dirty="0" smtClean="0"/>
              <a:t> </a:t>
            </a:r>
          </a:p>
          <a:p>
            <a:endParaRPr lang="en-GB" dirty="0" smtClean="0"/>
          </a:p>
          <a:p>
            <a:r>
              <a:rPr lang="en-GB" dirty="0"/>
              <a:t>CLH build for community: far fewer cars and cars on outside, very good for old people and children especially.</a:t>
            </a:r>
            <a:r>
              <a:rPr lang="en-GB" dirty="0" smtClean="0"/>
              <a:t> * 49 fewer cars result in significant environmental and social benefits through improved air quality, less congestion and lower carbon emissions Value </a:t>
            </a:r>
            <a:r>
              <a:rPr lang="en-GB" dirty="0"/>
              <a:t>of this calculated to </a:t>
            </a:r>
            <a:r>
              <a:rPr lang="en-GB" dirty="0" smtClean="0"/>
              <a:t>be </a:t>
            </a:r>
            <a:r>
              <a:rPr lang="en-US" dirty="0" smtClean="0"/>
              <a:t>£791K*</a:t>
            </a:r>
            <a:r>
              <a:rPr lang="en-GB" dirty="0" smtClean="0"/>
              <a:t> (** Calculated by Dr Jan </a:t>
            </a:r>
            <a:r>
              <a:rPr lang="en-GB" dirty="0" err="1" smtClean="0"/>
              <a:t>Rosenow</a:t>
            </a:r>
            <a:r>
              <a:rPr lang="en-GB" dirty="0" smtClean="0"/>
              <a:t>, Senior Associate and European Programme Director, Regulatory Assistance Project)</a:t>
            </a:r>
          </a:p>
          <a:p>
            <a:r>
              <a:rPr lang="en-GB" dirty="0" smtClean="0"/>
              <a:t> </a:t>
            </a:r>
            <a:endParaRPr lang="en-GB" dirty="0" smtClean="0">
              <a:highlight>
                <a:srgbClr val="FFFF00"/>
              </a:highlight>
            </a:endParaRPr>
          </a:p>
          <a:p>
            <a:r>
              <a:rPr lang="en-GB" dirty="0"/>
              <a:t>Social and environmental returns look more likely with CLH and this needs to be measured. </a:t>
            </a:r>
          </a:p>
          <a:p>
            <a:r>
              <a:rPr lang="en-GB" dirty="0"/>
              <a:t>Most clear benefit: a permanently affordable home results in permanently lower rents and therefore less call on Local Housing Allowance. The sale of over 1m council houses since 1980 had led to a big increase in housing benefit. </a:t>
            </a:r>
            <a:r>
              <a:rPr lang="en-US" dirty="0" err="1"/>
              <a:t>Sprigings</a:t>
            </a:r>
            <a:r>
              <a:rPr lang="en-US" dirty="0"/>
              <a:t> estimates (2012) upwards of £1b extra pa in HB to ex council stock now in PRS</a:t>
            </a:r>
            <a:endParaRPr lang="en-GB" dirty="0"/>
          </a:p>
          <a:p>
            <a:r>
              <a:rPr lang="en-US" dirty="0"/>
              <a:t>2012 Joseph </a:t>
            </a:r>
            <a:r>
              <a:rPr lang="en-US" dirty="0" err="1"/>
              <a:t>Rowntree</a:t>
            </a:r>
            <a:r>
              <a:rPr lang="en-US" dirty="0"/>
              <a:t> Foundation:  HB support to PRS £7.6b pa. Much higher now. </a:t>
            </a:r>
          </a:p>
          <a:p>
            <a:endParaRPr lang="en-US" dirty="0"/>
          </a:p>
          <a:p>
            <a:r>
              <a:rPr lang="en-US" dirty="0"/>
              <a:t>THE BIG ISSUE: Why is no one talking about this and the fact that a big driver to have more </a:t>
            </a:r>
            <a:r>
              <a:rPr lang="en-US" dirty="0" err="1"/>
              <a:t>affordabe</a:t>
            </a:r>
            <a:r>
              <a:rPr lang="en-US" dirty="0"/>
              <a:t> homes is to reduce the burden of unaffordable rents to tax payer? We have more urgent things to spend money on than paying into private landlord pockets. </a:t>
            </a:r>
            <a:endParaRPr lang="en-GB" dirty="0"/>
          </a:p>
          <a:p>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LESSONS:</a:t>
            </a:r>
          </a:p>
          <a:p>
            <a:r>
              <a:rPr lang="en-GB" dirty="0"/>
              <a:t> CLH can’t afford to bid against developers (who frequently pay too much for land to be able to meet local affordable housing policy requirements</a:t>
            </a:r>
            <a:r>
              <a:rPr lang="en-GB" dirty="0" smtClean="0"/>
              <a:t>). </a:t>
            </a:r>
          </a:p>
          <a:p>
            <a:endParaRPr lang="en-GB" dirty="0" smtClean="0"/>
          </a:p>
          <a:p>
            <a:r>
              <a:rPr lang="en-GB" dirty="0" smtClean="0"/>
              <a:t>Three unsuccessful bids: </a:t>
            </a:r>
          </a:p>
          <a:p>
            <a:r>
              <a:rPr lang="en-GB" dirty="0" err="1" smtClean="0"/>
              <a:t>Stansfeld</a:t>
            </a:r>
            <a:r>
              <a:rPr lang="en-GB" dirty="0" smtClean="0"/>
              <a:t> Outdoor Centre </a:t>
            </a:r>
            <a:r>
              <a:rPr lang="en-GB" dirty="0" err="1" smtClean="0"/>
              <a:t>Headington</a:t>
            </a:r>
            <a:endParaRPr lang="en-GB" dirty="0" smtClean="0"/>
          </a:p>
          <a:p>
            <a:r>
              <a:rPr lang="en-US" u="sng" dirty="0" smtClean="0">
                <a:hlinkClick r:id="rId3"/>
              </a:rPr>
              <a:t>http://www.oxfordcohousing.org.uk/wp/wp-content/uploads/2018/09/Stansfeld-BROCHURE-v3-150902.pdf</a:t>
            </a:r>
            <a:endParaRPr lang="en-US" u="sng" dirty="0" smtClean="0"/>
          </a:p>
          <a:p>
            <a:endParaRPr lang="en-US" u="sng" dirty="0" smtClean="0"/>
          </a:p>
          <a:p>
            <a:r>
              <a:rPr lang="en-US" u="sng" dirty="0" err="1" smtClean="0"/>
              <a:t>Wolvercote</a:t>
            </a:r>
            <a:r>
              <a:rPr lang="en-US" u="sng" dirty="0" smtClean="0"/>
              <a:t> Paper Mill </a:t>
            </a:r>
          </a:p>
          <a:p>
            <a:r>
              <a:rPr lang="en-US" dirty="0" smtClean="0">
                <a:hlinkClick r:id="rId4"/>
              </a:rPr>
              <a:t>https://www.oclt.org.uk/projects/wolvercote</a:t>
            </a:r>
            <a:endParaRPr lang="en-US" dirty="0" smtClean="0"/>
          </a:p>
          <a:p>
            <a:endParaRPr lang="en-US" dirty="0" smtClean="0"/>
          </a:p>
          <a:p>
            <a:endParaRPr lang="en-GB" dirty="0" smtClean="0"/>
          </a:p>
          <a:p>
            <a:endParaRPr lang="en-GB" dirty="0" smtClean="0"/>
          </a:p>
          <a:p>
            <a:r>
              <a:rPr lang="en-GB" dirty="0" smtClean="0"/>
              <a:t>Irving Building: </a:t>
            </a:r>
          </a:p>
          <a:p>
            <a:r>
              <a:rPr lang="en-US" u="sng" dirty="0" smtClean="0">
                <a:hlinkClick r:id="rId5"/>
              </a:rPr>
              <a:t>https://www.oclt.org.uk/projects/irving/</a:t>
            </a:r>
            <a:endParaRPr lang="en-GB" dirty="0" smtClean="0"/>
          </a:p>
          <a:p>
            <a:endParaRPr lang="en-GB" dirty="0"/>
          </a:p>
          <a:p>
            <a:r>
              <a:rPr lang="en-GB" dirty="0"/>
              <a:t>CLH need to get better at quantifying the benefits </a:t>
            </a:r>
            <a:r>
              <a:rPr lang="en-GB" dirty="0" err="1"/>
              <a:t>esp</a:t>
            </a:r>
            <a:r>
              <a:rPr lang="en-GB" dirty="0"/>
              <a:t> around potential savings to tax payer in LHA. </a:t>
            </a:r>
          </a:p>
          <a:p>
            <a:endParaRPr lang="en-GB" dirty="0"/>
          </a:p>
          <a:p>
            <a:r>
              <a:rPr lang="en-GB" dirty="0"/>
              <a:t>Some have worked with developers and/or Housing Associations as partners but this isn’t ideal. </a:t>
            </a:r>
          </a:p>
          <a:p>
            <a:endParaRPr lang="en-GB" dirty="0"/>
          </a:p>
          <a:p>
            <a:r>
              <a:rPr lang="en-GB" dirty="0"/>
              <a:t>Promote success stories</a:t>
            </a:r>
            <a:r>
              <a:rPr lang="en-US" dirty="0"/>
              <a:t>…..</a:t>
            </a:r>
          </a:p>
          <a:p>
            <a:endParaRPr lang="en-US" dirty="0"/>
          </a:p>
          <a:p>
            <a:r>
              <a:rPr lang="en-US" dirty="0"/>
              <a:t>Secure soft money to get started. </a:t>
            </a:r>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r>
              <a:rPr lang="en-GB" dirty="0"/>
              <a:t>NEF working on how to persuade local authorities to </a:t>
            </a:r>
            <a:r>
              <a:rPr lang="en-GB" dirty="0" smtClean="0"/>
              <a:t>privilege </a:t>
            </a:r>
            <a:r>
              <a:rPr lang="en-GB" dirty="0"/>
              <a:t>CLH groups when disposing of land.</a:t>
            </a:r>
            <a:r>
              <a:rPr lang="en-GB" dirty="0" smtClean="0"/>
              <a:t> Link to What Lies beneath: </a:t>
            </a:r>
            <a:r>
              <a:rPr lang="en-US" u="sng" dirty="0" smtClean="0">
                <a:hlinkClick r:id="rId3"/>
              </a:rPr>
              <a:t>https://neweconomics.org/2018/07/what-lies-beneath</a:t>
            </a:r>
            <a:endParaRPr lang="en-US" u="sng" dirty="0" smtClean="0"/>
          </a:p>
          <a:p>
            <a:endParaRPr lang="en-GB" dirty="0" smtClean="0"/>
          </a:p>
          <a:p>
            <a:endParaRPr lang="en-GB" dirty="0" smtClean="0"/>
          </a:p>
          <a:p>
            <a:r>
              <a:rPr lang="en-GB" dirty="0" err="1" smtClean="0"/>
              <a:t>RtB</a:t>
            </a:r>
            <a:r>
              <a:rPr lang="en-GB" dirty="0" smtClean="0"/>
              <a:t> recently extended to RP homes. Since the 1980 legislation 1m council homes have ended up being sold. Nigel </a:t>
            </a:r>
            <a:r>
              <a:rPr lang="en-GB" dirty="0" err="1" smtClean="0"/>
              <a:t>Sprigings</a:t>
            </a:r>
            <a:r>
              <a:rPr lang="en-GB" dirty="0" smtClean="0"/>
              <a:t> from Glasgow </a:t>
            </a:r>
            <a:r>
              <a:rPr lang="en-GB" dirty="0" err="1" smtClean="0"/>
              <a:t>Uni</a:t>
            </a:r>
            <a:r>
              <a:rPr lang="en-GB" dirty="0" smtClean="0"/>
              <a:t> estimates that at least one third end in Private Rental sector with rents doubled or trebled costing the tax payer an estimates £1b EXTRA in local housing allowance.  Why is no one </a:t>
            </a:r>
            <a:r>
              <a:rPr lang="en-GB" dirty="0" err="1" smtClean="0"/>
              <a:t>t</a:t>
            </a:r>
            <a:r>
              <a:rPr lang="en-US" dirty="0" smtClean="0"/>
              <a:t>al</a:t>
            </a:r>
            <a:r>
              <a:rPr lang="en-GB" dirty="0" smtClean="0"/>
              <a:t>king about this? </a:t>
            </a:r>
          </a:p>
          <a:p>
            <a:endParaRPr lang="en-GB" dirty="0" smtClean="0"/>
          </a:p>
          <a:p>
            <a:r>
              <a:rPr lang="en-GB" dirty="0" smtClean="0"/>
              <a:t>Or about the fact that the huge rents in the PRS</a:t>
            </a:r>
            <a:r>
              <a:rPr lang="en-US" dirty="0" smtClean="0"/>
              <a:t>…..What’s going to happen when the current working generations in PRS  hit retirement? Will LHA pick that up as well? </a:t>
            </a:r>
            <a:endParaRPr lang="en-GB" dirty="0" smtClean="0"/>
          </a:p>
          <a:p>
            <a:endParaRPr lang="en-US" u="sng" dirty="0" smtClean="0"/>
          </a:p>
          <a:p>
            <a:r>
              <a:rPr lang="en-US" u="sng"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spcAft>
                <a:spcPts val="600"/>
              </a:spcAft>
            </a:pPr>
            <a:r>
              <a:rPr lang="en-GB" dirty="0" smtClean="0"/>
              <a:t>Founder </a:t>
            </a:r>
            <a:r>
              <a:rPr lang="en-GB" dirty="0"/>
              <a:t>member of OCLT in 2003 and Oxford Cohousing in 2010</a:t>
            </a:r>
          </a:p>
          <a:p>
            <a:pPr>
              <a:spcBef>
                <a:spcPts val="600"/>
              </a:spcBef>
              <a:spcAft>
                <a:spcPts val="600"/>
              </a:spcAft>
              <a:buFont typeface="Arial" panose="020B0604020202020204" pitchFamily="34" charset="0"/>
              <a:buChar char="•"/>
            </a:pPr>
            <a:r>
              <a:rPr lang="en-US" dirty="0"/>
              <a:t>C</a:t>
            </a:r>
            <a:r>
              <a:rPr lang="en-GB" dirty="0"/>
              <a:t> 2000 Martin Large returned from Churchill Scholarship in US researching </a:t>
            </a:r>
            <a:r>
              <a:rPr lang="en-GB" dirty="0" err="1"/>
              <a:t>CLTs</a:t>
            </a:r>
            <a:r>
              <a:rPr lang="en-GB" dirty="0"/>
              <a:t> there and brought back wonderful video which featured Burlington CLT which had been sponsored by Bernie Sanders then Mayor of Vermont</a:t>
            </a:r>
          </a:p>
          <a:p>
            <a:r>
              <a:rPr lang="en-GB" dirty="0"/>
              <a:t>My motivation comes from the effects of housing costs on young people and young families: working so hard to pay impossible rents and mortgages </a:t>
            </a:r>
            <a:r>
              <a:rPr lang="en-GB" dirty="0" err="1"/>
              <a:t>v</a:t>
            </a:r>
            <a:r>
              <a:rPr lang="en-GB" dirty="0"/>
              <a:t> little  time for other stuff. I want to get more TIME for people.</a:t>
            </a:r>
            <a:r>
              <a:rPr lang="en-GB" dirty="0" smtClean="0"/>
              <a:t> </a:t>
            </a:r>
          </a:p>
          <a:p>
            <a:endParaRPr lang="en-GB" dirty="0" smtClean="0"/>
          </a:p>
          <a:p>
            <a:r>
              <a:rPr lang="en-GB" dirty="0" err="1" smtClean="0"/>
              <a:t>VISIOn</a:t>
            </a:r>
            <a:r>
              <a:rPr lang="en-GB" dirty="0" smtClean="0"/>
              <a:t>: A small development of community led permanently affordable homes in every village and neighbourhood across UK.  </a:t>
            </a:r>
          </a:p>
          <a:p>
            <a:endParaRPr lang="en-GB" dirty="0" smtClean="0"/>
          </a:p>
          <a:p>
            <a:r>
              <a:rPr lang="en-GB" dirty="0" smtClean="0"/>
              <a:t>4 CASE STUDIES TO ILLUSTRATE A FEW KEY POINTS</a:t>
            </a:r>
          </a:p>
          <a:p>
            <a:endParaRPr lang="en-US" dirty="0" smtClean="0"/>
          </a:p>
          <a:p>
            <a:endParaRPr lang="en-US" dirty="0" smtClean="0"/>
          </a:p>
          <a:p>
            <a:r>
              <a:rPr lang="en-US" dirty="0" smtClean="0"/>
              <a:t>L</a:t>
            </a:r>
            <a:r>
              <a:rPr lang="en-GB" dirty="0" smtClean="0"/>
              <a:t>inks:</a:t>
            </a:r>
          </a:p>
          <a:p>
            <a:r>
              <a:rPr lang="en-GB" dirty="0" smtClean="0"/>
              <a:t>Oxford Cohousing: </a:t>
            </a:r>
            <a:r>
              <a:rPr lang="en-US" u="sng" dirty="0" smtClean="0">
                <a:hlinkClick r:id="rId3"/>
              </a:rPr>
              <a:t>www.oxfordcohousing.org.uk</a:t>
            </a:r>
            <a:endParaRPr lang="en-GB" dirty="0" smtClean="0"/>
          </a:p>
          <a:p>
            <a:r>
              <a:rPr lang="en-GB" dirty="0" smtClean="0"/>
              <a:t>National Cohousing: </a:t>
            </a:r>
            <a:r>
              <a:rPr lang="en-US" u="sng" dirty="0" smtClean="0">
                <a:hlinkClick r:id="rId4"/>
              </a:rPr>
              <a:t>www.cohousing.org.uk</a:t>
            </a:r>
            <a:endParaRPr lang="en-GB" dirty="0" smtClean="0"/>
          </a:p>
          <a:p>
            <a:r>
              <a:rPr lang="en-GB" dirty="0" smtClean="0"/>
              <a:t>Oxfordshire Community Land Trust </a:t>
            </a:r>
            <a:r>
              <a:rPr lang="en-US" u="sng" dirty="0" smtClean="0">
                <a:hlinkClick r:id="rId5"/>
              </a:rPr>
              <a:t>www.oclt.org.uk</a:t>
            </a:r>
            <a:endParaRPr lang="en-US" u="sng" dirty="0" smtClean="0"/>
          </a:p>
          <a:p>
            <a:r>
              <a:rPr lang="en-GB" dirty="0" smtClean="0"/>
              <a:t>National Community Land Trust network:</a:t>
            </a:r>
            <a:r>
              <a:rPr lang="en-US" u="sng" dirty="0" smtClean="0">
                <a:hlinkClick r:id="rId6"/>
              </a:rPr>
              <a:t>www.communitylandtrusts.org.uk/</a:t>
            </a:r>
            <a:endParaRPr lang="en-US" u="sng" dirty="0" smtClean="0"/>
          </a:p>
          <a:p>
            <a:endParaRPr lang="en-GB" dirty="0" smtClean="0"/>
          </a:p>
          <a:p>
            <a:pPr lvl="2">
              <a:spcBef>
                <a:spcPts val="600"/>
              </a:spcBef>
              <a:spcAft>
                <a:spcPts val="600"/>
              </a:spcAft>
              <a:buFont typeface="Arial" panose="020B0604020202020204" pitchFamily="34" charset="0"/>
              <a:buChar char="•"/>
            </a:pPr>
            <a:endParaRPr lang="en-GB" sz="1600" dirty="0" smtClean="0"/>
          </a:p>
          <a:p>
            <a:pPr lvl="2">
              <a:spcBef>
                <a:spcPts val="600"/>
              </a:spcBef>
              <a:spcAft>
                <a:spcPts val="600"/>
              </a:spcAft>
              <a:buFont typeface="Arial" panose="020B0604020202020204" pitchFamily="34" charset="0"/>
              <a:buChar char="•"/>
            </a:pPr>
            <a:endParaRPr lang="en-GB" sz="2400" dirty="0" smtClean="0"/>
          </a:p>
          <a:p>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Case Study 1</a:t>
            </a:r>
          </a:p>
          <a:p>
            <a:endParaRPr lang="en-GB" dirty="0" smtClean="0"/>
          </a:p>
          <a:p>
            <a:r>
              <a:rPr lang="en-GB" dirty="0" smtClean="0"/>
              <a:t>Started in 1983 by Tony Crofts a local Quaker who donated a quarter acre and set up the Trust</a:t>
            </a:r>
          </a:p>
          <a:p>
            <a:r>
              <a:rPr lang="en-GB" dirty="0" smtClean="0"/>
              <a:t>Now has 15 homes for rent at affordable rates to local people, the post office and the pres school premises..  </a:t>
            </a:r>
          </a:p>
          <a:p>
            <a:r>
              <a:rPr lang="en-GB" dirty="0" smtClean="0"/>
              <a:t>Has built resilience into the village. </a:t>
            </a:r>
          </a:p>
          <a:p>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Case Study 2</a:t>
            </a:r>
          </a:p>
          <a:p>
            <a:r>
              <a:rPr lang="en-GB" dirty="0" smtClean="0"/>
              <a:t>Kindling 2016. </a:t>
            </a:r>
            <a:r>
              <a:rPr lang="en-US" u="sng" dirty="0" smtClean="0">
                <a:hlinkClick r:id="rId3"/>
              </a:rPr>
              <a:t>http://kindlingcoop.org/</a:t>
            </a:r>
            <a:endParaRPr lang="en-GB" dirty="0" smtClean="0"/>
          </a:p>
          <a:p>
            <a:endParaRPr lang="en-GB" dirty="0" smtClean="0"/>
          </a:p>
          <a:p>
            <a:endParaRPr lang="en-GB" dirty="0" smtClean="0"/>
          </a:p>
          <a:p>
            <a:r>
              <a:rPr lang="en-GB" dirty="0" smtClean="0"/>
              <a:t>House owned by the coop. Residents pay rent but don’t own the house. They may or may not have </a:t>
            </a:r>
            <a:r>
              <a:rPr lang="en-GB" dirty="0" err="1" smtClean="0"/>
              <a:t>loanstock</a:t>
            </a:r>
            <a:r>
              <a:rPr lang="en-GB" dirty="0" smtClean="0"/>
              <a:t> which they may take with them when they leave. </a:t>
            </a:r>
          </a:p>
          <a:p>
            <a:endParaRPr lang="en-GB" dirty="0" smtClean="0"/>
          </a:p>
          <a:p>
            <a:r>
              <a:rPr lang="en-GB" dirty="0" smtClean="0"/>
              <a:t>1930s semi in </a:t>
            </a:r>
            <a:r>
              <a:rPr lang="en-GB" dirty="0" err="1" smtClean="0"/>
              <a:t>Cowley</a:t>
            </a:r>
            <a:endParaRPr lang="en-GB" dirty="0" smtClean="0"/>
          </a:p>
          <a:p>
            <a:pPr>
              <a:spcBef>
                <a:spcPts val="600"/>
              </a:spcBef>
              <a:spcAft>
                <a:spcPts val="600"/>
              </a:spcAft>
              <a:buFont typeface="Arial" panose="020B0604020202020204" pitchFamily="34" charset="0"/>
              <a:buChar char="•"/>
            </a:pPr>
            <a:r>
              <a:rPr lang="en-GB" dirty="0" smtClean="0"/>
              <a:t>£550K cost + fees</a:t>
            </a:r>
          </a:p>
          <a:p>
            <a:pPr>
              <a:spcBef>
                <a:spcPts val="600"/>
              </a:spcBef>
              <a:spcAft>
                <a:spcPts val="600"/>
              </a:spcAft>
              <a:buFont typeface="Arial" panose="020B0604020202020204" pitchFamily="34" charset="0"/>
              <a:buChar char="•"/>
            </a:pPr>
            <a:r>
              <a:rPr lang="en-GB" dirty="0" smtClean="0"/>
              <a:t>Initially financed by mortgage from </a:t>
            </a:r>
            <a:r>
              <a:rPr lang="en-GB" dirty="0" err="1" smtClean="0"/>
              <a:t>Triodos</a:t>
            </a:r>
            <a:r>
              <a:rPr lang="en-GB" dirty="0" smtClean="0"/>
              <a:t> and </a:t>
            </a:r>
            <a:r>
              <a:rPr lang="en-GB" dirty="0" err="1" smtClean="0"/>
              <a:t>Loanstock</a:t>
            </a:r>
            <a:endParaRPr lang="en-GB" dirty="0" smtClean="0"/>
          </a:p>
          <a:p>
            <a:pPr>
              <a:spcBef>
                <a:spcPts val="600"/>
              </a:spcBef>
              <a:spcAft>
                <a:spcPts val="600"/>
              </a:spcAft>
              <a:buFont typeface="Arial" panose="020B0604020202020204" pitchFamily="34" charset="0"/>
              <a:buChar char="•"/>
            </a:pPr>
            <a:r>
              <a:rPr lang="en-GB" dirty="0" smtClean="0"/>
              <a:t>Have since refinanced </a:t>
            </a:r>
            <a:r>
              <a:rPr lang="en-GB" dirty="0" err="1" smtClean="0"/>
              <a:t>w</a:t>
            </a:r>
            <a:r>
              <a:rPr lang="en-GB" dirty="0" smtClean="0"/>
              <a:t> Ecology to cover additional unexpected SDLT bill of £50K</a:t>
            </a:r>
          </a:p>
          <a:p>
            <a:pPr>
              <a:spcBef>
                <a:spcPts val="600"/>
              </a:spcBef>
              <a:spcAft>
                <a:spcPts val="600"/>
              </a:spcAft>
              <a:buFont typeface="Arial" panose="020B0604020202020204" pitchFamily="34" charset="0"/>
              <a:buChar char="•"/>
            </a:pPr>
            <a:r>
              <a:rPr lang="en-GB" dirty="0" smtClean="0"/>
              <a:t>Rents are Income from affordable rents pegged between open market and LH A level</a:t>
            </a:r>
          </a:p>
          <a:p>
            <a:pPr>
              <a:spcBef>
                <a:spcPts val="600"/>
              </a:spcBef>
              <a:spcAft>
                <a:spcPts val="600"/>
              </a:spcAft>
              <a:buFont typeface="Arial" panose="020B0604020202020204" pitchFamily="34" charset="0"/>
              <a:buChar char="•"/>
            </a:pPr>
            <a:r>
              <a:rPr lang="en-GB" dirty="0" smtClean="0"/>
              <a:t>This is the simplest and most easily replicated model</a:t>
            </a:r>
            <a:r>
              <a:rPr lang="en-US" dirty="0" smtClean="0"/>
              <a:t>…… it does not depend on land availability.</a:t>
            </a:r>
          </a:p>
          <a:p>
            <a:pPr>
              <a:spcBef>
                <a:spcPts val="600"/>
              </a:spcBef>
              <a:spcAft>
                <a:spcPts val="600"/>
              </a:spcAft>
              <a:buFont typeface="Arial" panose="020B0604020202020204" pitchFamily="34" charset="0"/>
              <a:buChar char="•"/>
            </a:pPr>
            <a:r>
              <a:rPr lang="en-US" dirty="0" smtClean="0"/>
              <a:t>Every village and neighborhood could do one of these right now.  </a:t>
            </a:r>
          </a:p>
          <a:p>
            <a:pPr>
              <a:spcBef>
                <a:spcPts val="600"/>
              </a:spcBef>
              <a:spcAft>
                <a:spcPts val="600"/>
              </a:spcAft>
              <a:buFont typeface="Arial" panose="020B0604020202020204" pitchFamily="34" charset="0"/>
              <a:buChar char="•"/>
            </a:pPr>
            <a:r>
              <a:rPr lang="en-US" dirty="0" smtClean="0"/>
              <a:t>Don’t forget Dragonfly in Florence Park since 2000.  </a:t>
            </a:r>
          </a:p>
          <a:p>
            <a:pPr>
              <a:spcBef>
                <a:spcPts val="600"/>
              </a:spcBef>
              <a:spcAft>
                <a:spcPts val="600"/>
              </a:spcAft>
            </a:pPr>
            <a:endParaRPr lang="en-GB" dirty="0" smtClean="0"/>
          </a:p>
          <a:p>
            <a:pPr>
              <a:spcBef>
                <a:spcPts val="600"/>
              </a:spcBef>
              <a:spcAft>
                <a:spcPts val="600"/>
              </a:spcAft>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343400"/>
            <a:ext cx="5486400" cy="4114800"/>
          </a:xfrm>
        </p:spPr>
        <p:txBody>
          <a:bodyPr>
            <a:normAutofit/>
          </a:bodyPr>
          <a:lstStyle/>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1352172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Case</a:t>
            </a:r>
            <a:r>
              <a:rPr lang="en-GB" dirty="0"/>
              <a:t> Study</a:t>
            </a:r>
            <a:r>
              <a:rPr lang="en-GB" dirty="0" smtClean="0"/>
              <a:t> 3 </a:t>
            </a:r>
            <a:r>
              <a:rPr lang="en-GB" dirty="0"/>
              <a:t>Dean Court</a:t>
            </a:r>
            <a:r>
              <a:rPr lang="en-GB" dirty="0" smtClean="0"/>
              <a:t> . </a:t>
            </a:r>
            <a:r>
              <a:rPr lang="en-US" u="sng" dirty="0" smtClean="0">
                <a:hlinkClick r:id="rId3"/>
              </a:rPr>
              <a:t>https://www.oclt.org.uk/projects/dean_court/</a:t>
            </a:r>
            <a:endParaRPr lang="en-GB" dirty="0" smtClean="0"/>
          </a:p>
          <a:p>
            <a:endParaRPr lang="en-GB" dirty="0" smtClean="0"/>
          </a:p>
          <a:p>
            <a:r>
              <a:rPr lang="en-GB" dirty="0" smtClean="0"/>
              <a:t>OCLT G</a:t>
            </a:r>
            <a:r>
              <a:rPr lang="en-GB" baseline="0" dirty="0" smtClean="0"/>
              <a:t>ot </a:t>
            </a:r>
            <a:r>
              <a:rPr lang="en-GB" baseline="0" dirty="0"/>
              <a:t>this land in 2010 through Quaker connections.</a:t>
            </a:r>
            <a:r>
              <a:rPr lang="en-GB" dirty="0"/>
              <a:t> S</a:t>
            </a:r>
            <a:r>
              <a:rPr lang="en-GB" baseline="0" dirty="0"/>
              <a:t>ale completed 2012 to </a:t>
            </a:r>
            <a:r>
              <a:rPr lang="en-GB" baseline="0" dirty="0" err="1"/>
              <a:t>Stonesfield</a:t>
            </a:r>
            <a:r>
              <a:rPr lang="en-GB" baseline="0" dirty="0"/>
              <a:t> Community Trust</a:t>
            </a:r>
            <a:r>
              <a:rPr lang="en-GB" dirty="0"/>
              <a:t> as OCLT couldn’t at that point fund it. No </a:t>
            </a:r>
            <a:r>
              <a:rPr lang="en-GB" dirty="0" err="1"/>
              <a:t>cred</a:t>
            </a:r>
            <a:r>
              <a:rPr lang="en-GB" dirty="0"/>
              <a:t> no track record. </a:t>
            </a:r>
          </a:p>
          <a:p>
            <a:endParaRPr lang="en-GB" dirty="0"/>
          </a:p>
          <a:p>
            <a:r>
              <a:rPr lang="en-GB" dirty="0"/>
              <a:t>LESSON: early stage CLH groups have zero </a:t>
            </a:r>
            <a:r>
              <a:rPr lang="en-GB" dirty="0" err="1"/>
              <a:t>cred</a:t>
            </a:r>
            <a:r>
              <a:rPr lang="en-GB" dirty="0"/>
              <a:t> so need to consider how best to manage that. Partnering an option but that’s tricky too. </a:t>
            </a:r>
          </a:p>
          <a:p>
            <a:endParaRPr lang="en-GB" baseline="0" dirty="0"/>
          </a:p>
          <a:p>
            <a:r>
              <a:rPr lang="en-GB" dirty="0"/>
              <a:t>Planning delayed by problems locally with Thames Water so only applied in 2015. Got PP June 2015.</a:t>
            </a:r>
            <a:r>
              <a:rPr lang="en-GB" dirty="0" smtClean="0"/>
              <a:t> </a:t>
            </a:r>
          </a:p>
          <a:p>
            <a:endParaRPr lang="en-GB" dirty="0" smtClean="0"/>
          </a:p>
          <a:p>
            <a:r>
              <a:rPr lang="en-GB" dirty="0" smtClean="0"/>
              <a:t>2x2, 2x1 and 2 studios</a:t>
            </a:r>
          </a:p>
          <a:p>
            <a:endParaRPr lang="en-GB" dirty="0" smtClean="0"/>
          </a:p>
          <a:p>
            <a:r>
              <a:rPr lang="en-GB" dirty="0" smtClean="0"/>
              <a:t>Nominations through Vale Housing Register to people </a:t>
            </a:r>
            <a:r>
              <a:rPr lang="en-GB" dirty="0" err="1" smtClean="0"/>
              <a:t>w</a:t>
            </a:r>
            <a:r>
              <a:rPr lang="en-GB" dirty="0" smtClean="0"/>
              <a:t> local connection and who are willing and able to join together to run it as Housing Coop. The objective to build community as well as building homes. </a:t>
            </a:r>
          </a:p>
          <a:p>
            <a:r>
              <a:rPr lang="en-GB" dirty="0" smtClean="0"/>
              <a:t>No Right to Buy so will remain affordable in perpetuity. Critical that the </a:t>
            </a:r>
            <a:r>
              <a:rPr lang="en-GB" dirty="0" err="1" smtClean="0"/>
              <a:t>affordables</a:t>
            </a:r>
            <a:r>
              <a:rPr lang="en-GB" dirty="0" smtClean="0"/>
              <a:t> we build remain affordable. </a:t>
            </a:r>
          </a:p>
          <a:p>
            <a:endParaRPr lang="en-GB" baseline="0" dirty="0" smtClean="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Finance as above</a:t>
            </a:r>
          </a:p>
          <a:p>
            <a:endParaRPr lang="en-GB" dirty="0"/>
          </a:p>
          <a:p>
            <a:r>
              <a:rPr lang="en-GB" dirty="0"/>
              <a:t>Note that considerable grant funding needed even when land is relatively cheap. Basic equation is this: borrowing limited by rental income so anything above that needs to be grants. This is particularly taxing for small developments such as this when the (relatively high)  infrastructure costs are only spread across a few units. </a:t>
            </a:r>
          </a:p>
          <a:p>
            <a:endParaRPr lang="en-GB" dirty="0"/>
          </a:p>
          <a:p>
            <a:endParaRPr lang="en-GB" dirty="0" smtClean="0"/>
          </a:p>
          <a:p>
            <a:r>
              <a:rPr lang="en-GB" dirty="0" smtClean="0"/>
              <a:t>However</a:t>
            </a:r>
            <a:r>
              <a:rPr lang="en-GB" dirty="0"/>
              <a:t>: we hit problem delay in securing planning coincided with steep rise in land/house prices.</a:t>
            </a:r>
          </a:p>
          <a:p>
            <a:endParaRPr lang="en-GB" dirty="0"/>
          </a:p>
          <a:p>
            <a:r>
              <a:rPr lang="en-GB" dirty="0"/>
              <a:t>New lawyers for SCT, new culture and the advice was that they’d be in breach of Charity Law if they sold to us at £195K when it was worth three times that (largely because we had got planning). Project put on HOLD in March 2015. </a:t>
            </a:r>
          </a:p>
          <a:p>
            <a:r>
              <a:rPr lang="en-GB" dirty="0"/>
              <a:t> </a:t>
            </a:r>
          </a:p>
          <a:p>
            <a:r>
              <a:rPr lang="en-GB" dirty="0"/>
              <a:t>Three years on and CC recently issued order for sale at below market value with an overage clause to protect them in case the development doesn’t happen. </a:t>
            </a:r>
          </a:p>
          <a:p>
            <a:endParaRPr lang="en-GB" dirty="0"/>
          </a:p>
          <a:p>
            <a:r>
              <a:rPr lang="en-GB" dirty="0"/>
              <a:t>LESSON:  Get CC to accept overage clauses more easily as a means selling land to CLH groups while also protecting the charities. </a:t>
            </a:r>
          </a:p>
        </p:txBody>
      </p:sp>
      <p:sp>
        <p:nvSpPr>
          <p:cNvPr id="4" name="Slide Number Placeholder 3"/>
          <p:cNvSpPr>
            <a:spLocks noGrp="1"/>
          </p:cNvSpPr>
          <p:nvPr>
            <p:ph type="sldNum" sz="quarter" idx="10"/>
          </p:nvPr>
        </p:nvSpPr>
        <p:spPr/>
        <p:txBody>
          <a:bodyPr/>
          <a:lstStyle/>
          <a:p>
            <a:fld id="{07C1A44F-2657-474F-86E6-2C01C155DE2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About to complete on sale enabled by soft loan</a:t>
            </a:r>
          </a:p>
          <a:p>
            <a:r>
              <a:rPr lang="en-GB" dirty="0" smtClean="0"/>
              <a:t>Appointed new architect and got plans ready to go</a:t>
            </a:r>
          </a:p>
          <a:p>
            <a:r>
              <a:rPr lang="en-GB" dirty="0" smtClean="0"/>
              <a:t>Donations of £19K enabled appointment of paid project manager who has really speeded things up</a:t>
            </a:r>
          </a:p>
          <a:p>
            <a:r>
              <a:rPr lang="en-GB" dirty="0" smtClean="0"/>
              <a:t>Application in to CLH Fund for project management and other pre-development funding</a:t>
            </a:r>
          </a:p>
          <a:p>
            <a:r>
              <a:rPr lang="en-GB" dirty="0" smtClean="0"/>
              <a:t>New </a:t>
            </a:r>
            <a:r>
              <a:rPr lang="en-GB" dirty="0"/>
              <a:t>design more contemporary.</a:t>
            </a:r>
          </a:p>
          <a:p>
            <a:r>
              <a:rPr lang="en-GB" dirty="0"/>
              <a:t>8 units. Nominations as before.</a:t>
            </a:r>
          </a:p>
          <a:p>
            <a:r>
              <a:rPr lang="en-GB" dirty="0"/>
              <a:t>We are hoping to get this through but it will be a test. Strong support from Parish Council, local members and some of the local community. </a:t>
            </a:r>
          </a:p>
          <a:p>
            <a:r>
              <a:rPr lang="en-GB" dirty="0"/>
              <a:t>Some neighbours want more affordable homes but not in their back yard.  </a:t>
            </a:r>
          </a:p>
        </p:txBody>
      </p:sp>
      <p:sp>
        <p:nvSpPr>
          <p:cNvPr id="4" name="Slide Number Placeholder 3"/>
          <p:cNvSpPr>
            <a:spLocks noGrp="1"/>
          </p:cNvSpPr>
          <p:nvPr>
            <p:ph type="sldNum" sz="quarter" idx="10"/>
          </p:nvPr>
        </p:nvSpPr>
        <p:spPr/>
        <p:txBody>
          <a:bodyPr/>
          <a:lstStyle/>
          <a:p>
            <a:fld id="{07C1A44F-2657-474F-86E6-2C01C155DE2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a:t>Case Study</a:t>
            </a:r>
            <a:r>
              <a:rPr lang="en-GB" dirty="0" smtClean="0"/>
              <a:t> 4 : </a:t>
            </a:r>
            <a:r>
              <a:rPr lang="en-US" u="sng" dirty="0" smtClean="0">
                <a:hlinkClick r:id="rId3"/>
              </a:rPr>
              <a:t>https://www.oclt.org.uk/projects/wolvercote/</a:t>
            </a:r>
            <a:endParaRPr lang="en-GB" dirty="0" smtClean="0"/>
          </a:p>
          <a:p>
            <a:endParaRPr lang="en-GB" dirty="0" smtClean="0"/>
          </a:p>
          <a:p>
            <a:endParaRPr lang="en-GB" dirty="0"/>
          </a:p>
          <a:p>
            <a:r>
              <a:rPr lang="en-GB" dirty="0" err="1"/>
              <a:t>Wolvercote</a:t>
            </a:r>
            <a:r>
              <a:rPr lang="en-GB" dirty="0"/>
              <a:t> Paper Mill</a:t>
            </a:r>
            <a:r>
              <a:rPr lang="en-GB" dirty="0" smtClean="0"/>
              <a:t>  </a:t>
            </a:r>
            <a:r>
              <a:rPr lang="en-US" dirty="0" smtClean="0"/>
              <a:t>G</a:t>
            </a:r>
            <a:r>
              <a:rPr lang="en-GB" dirty="0" err="1" smtClean="0"/>
              <a:t>ood</a:t>
            </a:r>
            <a:r>
              <a:rPr lang="en-GB" dirty="0" smtClean="0"/>
              <a:t> </a:t>
            </a:r>
            <a:r>
              <a:rPr lang="en-GB" dirty="0"/>
              <a:t>example of what communities can do</a:t>
            </a:r>
          </a:p>
          <a:p>
            <a:endParaRPr lang="en-GB" dirty="0"/>
          </a:p>
          <a:p>
            <a:r>
              <a:rPr lang="en-GB" dirty="0"/>
              <a:t>OCLT worked as a part of Homes for Oxford and with other organisations to make bid. Oxford Cohousing Kindling Coop and several others. (Kindling have since secured their first coop owned and managed house for 8 people to rent affordably). </a:t>
            </a:r>
          </a:p>
          <a:p>
            <a:endParaRPr lang="en-GB" dirty="0"/>
          </a:p>
          <a:p>
            <a:r>
              <a:rPr lang="en-GB" dirty="0"/>
              <a:t>260 mixed tenure homes. One third OM, one third IM, one third SR.</a:t>
            </a:r>
            <a:r>
              <a:rPr lang="en-GB" dirty="0" smtClean="0"/>
              <a:t> </a:t>
            </a:r>
            <a:r>
              <a:rPr lang="en-US" dirty="0" smtClean="0"/>
              <a:t>T</a:t>
            </a:r>
            <a:r>
              <a:rPr lang="en-GB" dirty="0" err="1" smtClean="0"/>
              <a:t>wo</a:t>
            </a:r>
            <a:r>
              <a:rPr lang="en-GB" dirty="0" smtClean="0"/>
              <a:t> </a:t>
            </a:r>
            <a:r>
              <a:rPr lang="en-GB" dirty="0"/>
              <a:t>thirds affordable the ambition being for none of them to have RTB. So two thirds permanently affordable and restricted to those on lower </a:t>
            </a:r>
            <a:r>
              <a:rPr lang="en-GB" dirty="0" smtClean="0"/>
              <a:t>incomes. Built </a:t>
            </a:r>
            <a:r>
              <a:rPr lang="en-GB" dirty="0"/>
              <a:t>in clusters to engender mutual support and good neighbourliness. 2 cohousing groups. </a:t>
            </a:r>
          </a:p>
          <a:p>
            <a:endParaRPr lang="en-GB" dirty="0"/>
          </a:p>
          <a:p>
            <a:r>
              <a:rPr lang="en-GB" dirty="0"/>
              <a:t>LESSONS:  </a:t>
            </a:r>
          </a:p>
          <a:p>
            <a:r>
              <a:rPr lang="en-GB" dirty="0"/>
              <a:t>Enablers: Free CAG Meeting space enabled lots of meetings to draw groups in and bring bid together</a:t>
            </a:r>
          </a:p>
          <a:p>
            <a:r>
              <a:rPr lang="en-GB" dirty="0"/>
              <a:t>Soft funding to enable some of the design work. </a:t>
            </a:r>
          </a:p>
          <a:p>
            <a:r>
              <a:rPr lang="en-GB" dirty="0"/>
              <a:t>Enabled considerably by Oxfordshire Community Foundation who managed the Just Giving page for </a:t>
            </a:r>
            <a:r>
              <a:rPr lang="en-GB" dirty="0" err="1"/>
              <a:t>HfO</a:t>
            </a:r>
            <a:r>
              <a:rPr lang="en-GB" dirty="0"/>
              <a:t> and drew in £.5m in one week in run up to submission of bid</a:t>
            </a:r>
          </a:p>
          <a:p>
            <a:r>
              <a:rPr lang="en-GB" dirty="0"/>
              <a:t>Lack of </a:t>
            </a:r>
            <a:r>
              <a:rPr lang="en-GB" dirty="0" err="1"/>
              <a:t>cred</a:t>
            </a:r>
            <a:r>
              <a:rPr lang="en-GB" dirty="0"/>
              <a:t> and track record undoubtedly contributed to this imaginative bid not being short listed. </a:t>
            </a:r>
            <a:r>
              <a:rPr lang="en-GB" dirty="0" smtClean="0"/>
              <a:t> </a:t>
            </a:r>
          </a:p>
          <a:p>
            <a:pPr>
              <a:spcBef>
                <a:spcPts val="600"/>
              </a:spcBef>
              <a:spcAft>
                <a:spcPts val="600"/>
              </a:spcAft>
              <a:buFont typeface="Arial" panose="020B0604020202020204" pitchFamily="34" charset="0"/>
              <a:buChar char="•"/>
            </a:pPr>
            <a:r>
              <a:rPr lang="en-GB" dirty="0" smtClean="0"/>
              <a:t>£17m overall bid, conditional on planning</a:t>
            </a:r>
          </a:p>
          <a:p>
            <a:pPr>
              <a:spcBef>
                <a:spcPts val="600"/>
              </a:spcBef>
              <a:spcAft>
                <a:spcPts val="600"/>
              </a:spcAft>
              <a:buFont typeface="Arial" panose="020B0604020202020204" pitchFamily="34" charset="0"/>
              <a:buChar char="•"/>
            </a:pPr>
            <a:r>
              <a:rPr lang="en-GB" dirty="0" smtClean="0"/>
              <a:t>Conservative assumptions about unknowns</a:t>
            </a:r>
          </a:p>
          <a:p>
            <a:pPr>
              <a:spcBef>
                <a:spcPts val="600"/>
              </a:spcBef>
              <a:spcAft>
                <a:spcPts val="600"/>
              </a:spcAft>
              <a:buFont typeface="Arial" panose="020B0604020202020204" pitchFamily="34" charset="0"/>
              <a:buChar char="•"/>
            </a:pPr>
            <a:r>
              <a:rPr lang="en-GB" dirty="0" smtClean="0"/>
              <a:t>Conventional borrowing  (</a:t>
            </a:r>
            <a:r>
              <a:rPr lang="en-GB" dirty="0" err="1" smtClean="0"/>
              <a:t>Triodos</a:t>
            </a:r>
            <a:r>
              <a:rPr lang="en-GB" dirty="0" smtClean="0"/>
              <a:t> and Ecology)</a:t>
            </a:r>
          </a:p>
          <a:p>
            <a:pPr>
              <a:spcBef>
                <a:spcPts val="600"/>
              </a:spcBef>
              <a:spcAft>
                <a:spcPts val="600"/>
              </a:spcAft>
              <a:buFont typeface="Arial" panose="020B0604020202020204" pitchFamily="34" charset="0"/>
              <a:buChar char="•"/>
            </a:pPr>
            <a:r>
              <a:rPr lang="en-GB" dirty="0" smtClean="0"/>
              <a:t>Community Share offer with </a:t>
            </a:r>
            <a:r>
              <a:rPr lang="en-GB" dirty="0" err="1" smtClean="0"/>
              <a:t>Ethex</a:t>
            </a:r>
            <a:endParaRPr lang="en-GB" dirty="0" smtClean="0"/>
          </a:p>
          <a:p>
            <a:pPr>
              <a:spcBef>
                <a:spcPts val="600"/>
              </a:spcBef>
              <a:spcAft>
                <a:spcPts val="600"/>
              </a:spcAft>
              <a:buFont typeface="Arial" panose="020B0604020202020204" pitchFamily="34" charset="0"/>
              <a:buChar char="•"/>
            </a:pPr>
            <a:r>
              <a:rPr lang="en-GB" dirty="0" smtClean="0"/>
              <a:t>Income from </a:t>
            </a:r>
            <a:r>
              <a:rPr lang="en-GB" dirty="0" err="1" smtClean="0"/>
              <a:t>i</a:t>
            </a:r>
            <a:r>
              <a:rPr lang="en-GB" dirty="0" smtClean="0"/>
              <a:t>) sale of one third at market ii) one third shared ownership at 60% iii) one third social rented</a:t>
            </a:r>
          </a:p>
          <a:p>
            <a:endParaRPr lang="en-GB" dirty="0"/>
          </a:p>
        </p:txBody>
      </p:sp>
      <p:sp>
        <p:nvSpPr>
          <p:cNvPr id="4" name="Slide Number Placeholder 3"/>
          <p:cNvSpPr>
            <a:spLocks noGrp="1"/>
          </p:cNvSpPr>
          <p:nvPr>
            <p:ph type="sldNum" sz="quarter" idx="10"/>
          </p:nvPr>
        </p:nvSpPr>
        <p:spPr/>
        <p:txBody>
          <a:bodyPr/>
          <a:lstStyle/>
          <a:p>
            <a:fld id="{272914F1-F9C8-4409-B430-3936FB58B4A5}" type="slidenum">
              <a:rPr lang="en-GB" smtClean="0"/>
              <a:pPr/>
              <a:t>9</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8621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DD0B949-FD2F-4B52-AD77-9B59BFEF7D60}" type="datetime1">
              <a:rPr lang="en-US" smtClean="0"/>
              <a:pPr/>
              <a:t>9/25/18</a:t>
            </a:fld>
            <a:endParaRPr lang="en-US"/>
          </a:p>
        </p:txBody>
      </p:sp>
      <p:sp>
        <p:nvSpPr>
          <p:cNvPr id="5" name="Footer Placeholder 4"/>
          <p:cNvSpPr>
            <a:spLocks noGrp="1"/>
          </p:cNvSpPr>
          <p:nvPr>
            <p:ph type="ftr" sz="quarter" idx="11"/>
          </p:nvPr>
        </p:nvSpPr>
        <p:spPr>
          <a:xfrm>
            <a:off x="15150" y="5692421"/>
            <a:ext cx="9128850" cy="1151116"/>
          </a:xfrm>
          <a:blipFill>
            <a:blip r:embed="rId2"/>
            <a:stretch>
              <a:fillRect/>
            </a:stretch>
          </a:blipFill>
        </p:spPr>
        <p:txBody>
          <a:bodyPr/>
          <a:lstStyle/>
          <a:p>
            <a:r>
              <a:rPr lang="en-US" dirty="0"/>
              <a:t> </a:t>
            </a:r>
          </a:p>
        </p:txBody>
      </p:sp>
      <p:sp>
        <p:nvSpPr>
          <p:cNvPr id="6" name="Slide Number Placeholder 5"/>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F2D116B-42CC-4119-A915-A71F0510FF97}" type="datetime1">
              <a:rPr lang="en-US" smtClean="0"/>
              <a:pPr/>
              <a:t>9/25/18</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D6AF902-5956-4C08-87FD-6170A6E322AD}" type="datetime1">
              <a:rPr lang="en-US" smtClean="0"/>
              <a:pPr/>
              <a:t>9/25/18</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Websit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8BE451A-08F5-489D-9F81-95FBFEEA4702}" type="datetime1">
              <a:rPr lang="en-US" smtClean="0"/>
              <a:pPr/>
              <a:t>9/25/18</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5FC6C2-EA06-4694-90BE-AF1BA0596E01}" type="datetime1">
              <a:rPr lang="en-US" smtClean="0"/>
              <a:pPr/>
              <a:t>9/25/18</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A824C20-933F-4BA4-85FE-9A4EB0458FD3}" type="datetime1">
              <a:rPr lang="en-US" smtClean="0"/>
              <a:pPr/>
              <a:t>9/25/18</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CEE1363-79B2-4E79-99EB-E296BFA9FCEA}" type="datetime1">
              <a:rPr lang="en-US" smtClean="0"/>
              <a:pPr/>
              <a:t>9/25/18</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7BAAD09-E60D-4636-B5BB-20C81F3CE108}" type="datetime1">
              <a:rPr lang="en-US" smtClean="0"/>
              <a:pPr/>
              <a:t>9/25/18</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9C3A8-0BB3-4316-8E34-150CECCD3075}" type="datetime1">
              <a:rPr lang="en-US" smtClean="0"/>
              <a:pPr/>
              <a:t>9/25/18</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06A918-7FA8-4E53-8008-B7D7E04ACAE5}" type="datetime1">
              <a:rPr lang="en-US" smtClean="0"/>
              <a:pPr/>
              <a:t>9/25/18</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6CBEBF-7323-4045-9DCC-F76F23EBA75B}" type="datetime1">
              <a:rPr lang="en-US" smtClean="0"/>
              <a:pPr/>
              <a:t>9/25/18</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BC550-3070-49D1-A753-D4A003A3FBD3}" type="datetime1">
              <a:rPr lang="en-US" smtClean="0"/>
              <a:pPr/>
              <a:t>9/25/18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3C274-D06E-C54A-A563-F3D42B256E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ubtitle 2"/>
          <p:cNvSpPr txBox="1">
            <a:spLocks/>
          </p:cNvSpPr>
          <p:nvPr/>
        </p:nvSpPr>
        <p:spPr>
          <a:xfrm>
            <a:off x="486272" y="3645024"/>
            <a:ext cx="8352928" cy="1296144"/>
          </a:xfrm>
          <a:prstGeom prst="rect">
            <a:avLst/>
          </a:prstGeom>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Tx/>
              <a:buSzTx/>
              <a:tabLst/>
              <a:defRPr/>
            </a:pPr>
            <a:r>
              <a:rPr lang="en-US" sz="2800" b="1" dirty="0">
                <a:latin typeface="Arial" pitchFamily="34" charset="0"/>
                <a:cs typeface="Arial" pitchFamily="34" charset="0"/>
              </a:rPr>
              <a:t>What I know now…….. </a:t>
            </a:r>
          </a:p>
          <a:p>
            <a:pPr marL="342900" marR="0" lvl="0" indent="-342900" algn="ctr" defTabSz="457200" rtl="0" eaLnBrk="1" fontAlgn="auto" latinLnBrk="0" hangingPunct="1">
              <a:lnSpc>
                <a:spcPct val="100000"/>
              </a:lnSpc>
              <a:spcBef>
                <a:spcPct val="20000"/>
              </a:spcBef>
              <a:spcAft>
                <a:spcPts val="0"/>
              </a:spcAft>
              <a:buClrTx/>
              <a:buSzTx/>
              <a:tabLst/>
              <a:defRPr/>
            </a:pPr>
            <a:r>
              <a:rPr lang="en-US" sz="2800" b="1" dirty="0">
                <a:latin typeface="Arial" pitchFamily="34" charset="0"/>
                <a:cs typeface="Arial" pitchFamily="34" charset="0"/>
              </a:rPr>
              <a:t> 25</a:t>
            </a:r>
            <a:r>
              <a:rPr lang="en-US" sz="2800" b="1" baseline="30000" dirty="0">
                <a:latin typeface="Arial" pitchFamily="34" charset="0"/>
                <a:cs typeface="Arial" pitchFamily="34" charset="0"/>
              </a:rPr>
              <a:t>th</a:t>
            </a:r>
            <a:r>
              <a:rPr lang="en-US" sz="2800" b="1" dirty="0">
                <a:latin typeface="Arial" pitchFamily="34" charset="0"/>
                <a:cs typeface="Arial" pitchFamily="34" charset="0"/>
              </a:rPr>
              <a:t> Sep 2018</a:t>
            </a:r>
          </a:p>
          <a:p>
            <a:pPr marL="342900" marR="0" lvl="0" indent="-342900" algn="ctr" defTabSz="457200" rtl="0" eaLnBrk="1" fontAlgn="auto" latinLnBrk="0" hangingPunct="1">
              <a:lnSpc>
                <a:spcPct val="100000"/>
              </a:lnSpc>
              <a:spcBef>
                <a:spcPct val="20000"/>
              </a:spcBef>
              <a:spcAft>
                <a:spcPts val="0"/>
              </a:spcAft>
              <a:buClrTx/>
              <a:buSzTx/>
              <a:tabLst/>
              <a:defRPr/>
            </a:pPr>
            <a:r>
              <a:rPr lang="en-US" sz="2800" b="1" dirty="0">
                <a:latin typeface="Arial" pitchFamily="34" charset="0"/>
                <a:cs typeface="Arial" pitchFamily="34" charset="0"/>
              </a:rPr>
              <a:t>Fran Ryan</a:t>
            </a:r>
          </a:p>
          <a:p>
            <a:pPr marL="342900" marR="0" lvl="0" indent="-342900" algn="ctr" defTabSz="457200" rtl="0" eaLnBrk="1" fontAlgn="auto" latinLnBrk="0" hangingPunct="1">
              <a:lnSpc>
                <a:spcPct val="100000"/>
              </a:lnSpc>
              <a:spcBef>
                <a:spcPct val="20000"/>
              </a:spcBef>
              <a:spcAft>
                <a:spcPts val="0"/>
              </a:spcAft>
              <a:buClrTx/>
              <a:buSzTx/>
              <a:tabLst/>
              <a:defRPr/>
            </a:pPr>
            <a:endParaRPr lang="en-US" sz="2800" b="1" dirty="0">
              <a:latin typeface="Arial" pitchFamily="34" charset="0"/>
              <a:cs typeface="Arial" pitchFamily="34" charset="0"/>
            </a:endParaRPr>
          </a:p>
          <a:p>
            <a:pPr marL="342900" marR="0" lvl="0" indent="-342900" algn="ctr" defTabSz="457200" rtl="0" eaLnBrk="1" fontAlgn="auto" latinLnBrk="0" hangingPunct="1">
              <a:lnSpc>
                <a:spcPct val="100000"/>
              </a:lnSpc>
              <a:spcBef>
                <a:spcPct val="20000"/>
              </a:spcBef>
              <a:spcAft>
                <a:spcPts val="0"/>
              </a:spcAft>
              <a:buClrTx/>
              <a:buSzTx/>
              <a:tabLst/>
              <a:defRPr/>
            </a:pPr>
            <a:endParaRPr lang="en-US" sz="2800" b="1" dirty="0">
              <a:latin typeface="Arial" pitchFamily="34" charset="0"/>
              <a:cs typeface="Arial" pitchFamily="34" charset="0"/>
            </a:endParaRPr>
          </a:p>
          <a:p>
            <a:pPr marL="342900" marR="0" lvl="0" indent="-342900" algn="ctr" defTabSz="457200" rtl="0" eaLnBrk="1" fontAlgn="auto" latinLnBrk="0" hangingPunct="1">
              <a:lnSpc>
                <a:spcPct val="100000"/>
              </a:lnSpc>
              <a:spcBef>
                <a:spcPct val="20000"/>
              </a:spcBef>
              <a:spcAft>
                <a:spcPts val="0"/>
              </a:spcAft>
              <a:buClrTx/>
              <a:buSzTx/>
              <a:tabLst/>
              <a:defRPr/>
            </a:pPr>
            <a:r>
              <a:rPr lang="en-US" sz="1600" b="1" dirty="0">
                <a:latin typeface="Arial" pitchFamily="34" charset="0"/>
                <a:cs typeface="Arial" pitchFamily="34" charset="0"/>
              </a:rPr>
              <a:t>Founder and Director OCLT and Oxford Cohousing </a:t>
            </a:r>
            <a:endParaRPr lang="en-US" sz="1600" dirty="0">
              <a:latin typeface="Arial" pitchFamily="34" charset="0"/>
              <a:cs typeface="Arial" pitchFamily="34" charset="0"/>
            </a:endParaRPr>
          </a:p>
          <a:p>
            <a:pPr marL="342900" marR="0" lvl="0" indent="-342900" algn="ctr"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1028" name="Picture 4" descr="C:\Users\Charlie\Google Drive\Work\01 - Community Groups\OCLT\03 - Resources\01 - Branding\Logo\140331 - Draft logo green square.png"/>
          <p:cNvPicPr>
            <a:picLocks noChangeAspect="1" noChangeArrowheads="1"/>
          </p:cNvPicPr>
          <p:nvPr/>
        </p:nvPicPr>
        <p:blipFill>
          <a:blip r:embed="rId3"/>
          <a:srcRect/>
          <a:stretch>
            <a:fillRect/>
          </a:stretch>
        </p:blipFill>
        <p:spPr bwMode="auto">
          <a:xfrm>
            <a:off x="3809898" y="1779287"/>
            <a:ext cx="1524204" cy="1524204"/>
          </a:xfrm>
          <a:prstGeom prst="rect">
            <a:avLst/>
          </a:prstGeom>
          <a:blipFill>
            <a:blip r:embed="rId4"/>
            <a:stretch>
              <a:fillRect/>
            </a:stretch>
          </a: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GB" dirty="0" err="1"/>
              <a:t>Cala</a:t>
            </a:r>
            <a:r>
              <a:rPr lang="en-GB" dirty="0"/>
              <a:t> Master Plan</a:t>
            </a:r>
          </a:p>
        </p:txBody>
      </p:sp>
      <p:sp>
        <p:nvSpPr>
          <p:cNvPr id="3" name="Footer Placeholder 2"/>
          <p:cNvSpPr>
            <a:spLocks noGrp="1"/>
          </p:cNvSpPr>
          <p:nvPr>
            <p:ph type="ftr" sz="quarter" idx="11"/>
          </p:nvPr>
        </p:nvSpPr>
        <p:spPr/>
        <p:txBody>
          <a:bodyPr/>
          <a:lstStyle/>
          <a:p>
            <a:r>
              <a:rPr lang="en-US"/>
              <a:t> </a:t>
            </a:r>
          </a:p>
        </p:txBody>
      </p:sp>
      <p:pic>
        <p:nvPicPr>
          <p:cNvPr id="4" name="Picture 3" descr="A close up of a piece of paper&#10;&#10;Description generated with high confidence">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EFCD71B-486D-4FBE-BFBE-51A183411058}"/>
              </a:ext>
            </a:extLst>
          </p:cNvPr>
          <p:cNvPicPr>
            <a:picLocks noChangeAspect="1"/>
          </p:cNvPicPr>
          <p:nvPr/>
        </p:nvPicPr>
        <p:blipFill rotWithShape="1">
          <a:blip r:embed="rId3"/>
          <a:srcRect l="1943" t="3008" r="2152" b="10855"/>
          <a:stretch/>
        </p:blipFill>
        <p:spPr>
          <a:xfrm>
            <a:off x="71579" y="1052736"/>
            <a:ext cx="9000841" cy="570785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Here’s why CLH is better…</a:t>
            </a:r>
          </a:p>
        </p:txBody>
      </p:sp>
      <p:graphicFrame>
        <p:nvGraphicFramePr>
          <p:cNvPr id="9" name="Content Placeholder 8"/>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5634683"/>
              </p:ext>
            </p:extLst>
          </p:nvPr>
        </p:nvGraphicFramePr>
        <p:xfrm>
          <a:off x="457200" y="1417638"/>
          <a:ext cx="8229600" cy="4450080"/>
        </p:xfrm>
        <a:graphic>
          <a:graphicData uri="http://schemas.openxmlformats.org/drawingml/2006/table">
            <a:tbl>
              <a:tblPr firstRow="1" bandRow="1">
                <a:tableStyleId>{5C22544A-7EE6-4342-B048-85BDC9FD1C3A}</a:tableStyleId>
              </a:tblPr>
              <a:tblGrid>
                <a:gridCol w="274320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0"/>
                    </a:ext>
                  </a:extLst>
                </a:gridCol>
                <a:gridCol w="274320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1"/>
                    </a:ext>
                  </a:extLst>
                </a:gridCol>
                <a:gridCol w="274320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2"/>
                    </a:ext>
                  </a:extLst>
                </a:gridCol>
              </a:tblGrid>
              <a:tr h="370840">
                <a:tc>
                  <a:txBody>
                    <a:bodyPr/>
                    <a:lstStyle/>
                    <a:p>
                      <a:endParaRPr lang="en-GB" dirty="0"/>
                    </a:p>
                  </a:txBody>
                  <a:tcPr/>
                </a:tc>
                <a:tc>
                  <a:txBody>
                    <a:bodyPr/>
                    <a:lstStyle/>
                    <a:p>
                      <a:r>
                        <a:rPr lang="en-GB" dirty="0"/>
                        <a:t>Developer</a:t>
                      </a:r>
                    </a:p>
                  </a:txBody>
                  <a:tcPr/>
                </a:tc>
                <a:tc>
                  <a:txBody>
                    <a:bodyPr/>
                    <a:lstStyle/>
                    <a:p>
                      <a:r>
                        <a:rPr lang="en-GB" dirty="0"/>
                        <a:t>CLH</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0"/>
                  </a:ext>
                </a:extLst>
              </a:tr>
              <a:tr h="370840">
                <a:tc>
                  <a:txBody>
                    <a:bodyPr/>
                    <a:lstStyle/>
                    <a:p>
                      <a:r>
                        <a:rPr lang="en-GB" dirty="0"/>
                        <a:t>Price to landowner</a:t>
                      </a:r>
                    </a:p>
                  </a:txBody>
                  <a:tcPr/>
                </a:tc>
                <a:tc>
                  <a:txBody>
                    <a:bodyPr/>
                    <a:lstStyle/>
                    <a:p>
                      <a:r>
                        <a:rPr lang="en-GB" dirty="0"/>
                        <a:t>£22m+? unconditional</a:t>
                      </a:r>
                    </a:p>
                  </a:txBody>
                  <a:tcPr/>
                </a:tc>
                <a:tc>
                  <a:txBody>
                    <a:bodyPr/>
                    <a:lstStyle/>
                    <a:p>
                      <a:r>
                        <a:rPr lang="en-GB" dirty="0"/>
                        <a:t>£17m- conditional</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1"/>
                  </a:ext>
                </a:extLst>
              </a:tr>
              <a:tr h="370840">
                <a:tc>
                  <a:txBody>
                    <a:bodyPr/>
                    <a:lstStyle/>
                    <a:p>
                      <a:r>
                        <a:rPr lang="en-GB" dirty="0"/>
                        <a:t>Density</a:t>
                      </a:r>
                    </a:p>
                  </a:txBody>
                  <a:tcPr/>
                </a:tc>
                <a:tc>
                  <a:txBody>
                    <a:bodyPr/>
                    <a:lstStyle/>
                    <a:p>
                      <a:r>
                        <a:rPr lang="en-GB" dirty="0"/>
                        <a:t>190</a:t>
                      </a:r>
                    </a:p>
                  </a:txBody>
                  <a:tcPr/>
                </a:tc>
                <a:tc>
                  <a:txBody>
                    <a:bodyPr/>
                    <a:lstStyle/>
                    <a:p>
                      <a:r>
                        <a:rPr lang="en-GB" dirty="0"/>
                        <a:t>260</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2"/>
                  </a:ext>
                </a:extLst>
              </a:tr>
              <a:tr h="370840">
                <a:tc>
                  <a:txBody>
                    <a:bodyPr/>
                    <a:lstStyle/>
                    <a:p>
                      <a:r>
                        <a:rPr lang="en-GB" dirty="0"/>
                        <a:t>Tenure mix</a:t>
                      </a:r>
                    </a:p>
                  </a:txBody>
                  <a:tcPr/>
                </a:tc>
                <a:tc>
                  <a:txBody>
                    <a:bodyPr/>
                    <a:lstStyle/>
                    <a:p>
                      <a:r>
                        <a:rPr lang="en-GB" dirty="0"/>
                        <a:t>50/50</a:t>
                      </a:r>
                    </a:p>
                  </a:txBody>
                  <a:tcPr/>
                </a:tc>
                <a:tc>
                  <a:txBody>
                    <a:bodyPr/>
                    <a:lstStyle/>
                    <a:p>
                      <a:r>
                        <a:rPr lang="en-GB" dirty="0"/>
                        <a:t>34/33/33</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3"/>
                  </a:ext>
                </a:extLst>
              </a:tr>
              <a:tr h="370840">
                <a:tc>
                  <a:txBody>
                    <a:bodyPr/>
                    <a:lstStyle/>
                    <a:p>
                      <a:r>
                        <a:rPr lang="en-GB" dirty="0"/>
                        <a:t>%affordable</a:t>
                      </a:r>
                    </a:p>
                  </a:txBody>
                  <a:tcPr/>
                </a:tc>
                <a:tc>
                  <a:txBody>
                    <a:bodyPr/>
                    <a:lstStyle/>
                    <a:p>
                      <a:r>
                        <a:rPr lang="en-GB" dirty="0"/>
                        <a:t>50%</a:t>
                      </a:r>
                    </a:p>
                  </a:txBody>
                  <a:tcPr/>
                </a:tc>
                <a:tc>
                  <a:txBody>
                    <a:bodyPr/>
                    <a:lstStyle/>
                    <a:p>
                      <a:r>
                        <a:rPr lang="en-GB" dirty="0"/>
                        <a:t>66%</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4"/>
                  </a:ext>
                </a:extLst>
              </a:tr>
              <a:tr h="370840">
                <a:tc>
                  <a:txBody>
                    <a:bodyPr/>
                    <a:lstStyle/>
                    <a:p>
                      <a:r>
                        <a:rPr lang="en-GB" dirty="0"/>
                        <a:t>Saved rent to residents</a:t>
                      </a:r>
                    </a:p>
                  </a:txBody>
                  <a:tcPr/>
                </a:tc>
                <a:tc>
                  <a:txBody>
                    <a:bodyPr/>
                    <a:lstStyle/>
                    <a:p>
                      <a:endParaRPr lang="en-GB" dirty="0"/>
                    </a:p>
                  </a:txBody>
                  <a:tcPr/>
                </a:tc>
                <a:tc>
                  <a:txBody>
                    <a:bodyPr/>
                    <a:lstStyle/>
                    <a:p>
                      <a:r>
                        <a:rPr lang="en-GB" dirty="0" smtClean="0"/>
                        <a:t>&gt; £</a:t>
                      </a:r>
                      <a:r>
                        <a:rPr lang="en-GB" dirty="0"/>
                        <a:t>5m</a:t>
                      </a:r>
                      <a:r>
                        <a:rPr lang="en-GB" dirty="0" smtClean="0"/>
                        <a:t> </a:t>
                      </a:r>
                      <a:endParaRPr lang="en-GB" dirty="0"/>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654030880"/>
                  </a:ext>
                </a:extLst>
              </a:tr>
              <a:tr h="370840">
                <a:tc>
                  <a:txBody>
                    <a:bodyPr/>
                    <a:lstStyle/>
                    <a:p>
                      <a:r>
                        <a:rPr lang="en-GB" dirty="0"/>
                        <a:t>Permanently affordable</a:t>
                      </a:r>
                    </a:p>
                  </a:txBody>
                  <a:tcPr/>
                </a:tc>
                <a:tc>
                  <a:txBody>
                    <a:bodyPr/>
                    <a:lstStyle/>
                    <a:p>
                      <a:r>
                        <a:rPr lang="en-GB" dirty="0"/>
                        <a:t>? </a:t>
                      </a:r>
                    </a:p>
                  </a:txBody>
                  <a:tcPr/>
                </a:tc>
                <a:tc>
                  <a:txBody>
                    <a:bodyPr/>
                    <a:lstStyle/>
                    <a:p>
                      <a:r>
                        <a:rPr lang="en-GB" dirty="0"/>
                        <a:t>66%</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5"/>
                  </a:ext>
                </a:extLst>
              </a:tr>
              <a:tr h="370840">
                <a:tc>
                  <a:txBody>
                    <a:bodyPr/>
                    <a:lstStyle/>
                    <a:p>
                      <a:r>
                        <a:rPr lang="en-GB" dirty="0"/>
                        <a:t>Configuration</a:t>
                      </a:r>
                    </a:p>
                  </a:txBody>
                  <a:tcPr/>
                </a:tc>
                <a:tc>
                  <a:txBody>
                    <a:bodyPr/>
                    <a:lstStyle/>
                    <a:p>
                      <a:r>
                        <a:rPr lang="en-GB" dirty="0"/>
                        <a:t>Conventional</a:t>
                      </a:r>
                    </a:p>
                  </a:txBody>
                  <a:tcPr/>
                </a:tc>
                <a:tc>
                  <a:txBody>
                    <a:bodyPr/>
                    <a:lstStyle/>
                    <a:p>
                      <a:r>
                        <a:rPr lang="en-GB" dirty="0"/>
                        <a:t>Clusters</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6"/>
                  </a:ext>
                </a:extLst>
              </a:tr>
              <a:tr h="370840">
                <a:tc>
                  <a:txBody>
                    <a:bodyPr/>
                    <a:lstStyle/>
                    <a:p>
                      <a:r>
                        <a:rPr lang="en-GB" dirty="0"/>
                        <a:t>Cars</a:t>
                      </a:r>
                    </a:p>
                  </a:txBody>
                  <a:tcPr/>
                </a:tc>
                <a:tc>
                  <a:txBody>
                    <a:bodyPr/>
                    <a:lstStyle/>
                    <a:p>
                      <a:r>
                        <a:rPr lang="en-GB" dirty="0"/>
                        <a:t>310</a:t>
                      </a:r>
                    </a:p>
                  </a:txBody>
                  <a:tcPr/>
                </a:tc>
                <a:tc>
                  <a:txBody>
                    <a:bodyPr/>
                    <a:lstStyle/>
                    <a:p>
                      <a:r>
                        <a:rPr lang="en-GB" dirty="0"/>
                        <a:t>195</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7"/>
                  </a:ext>
                </a:extLst>
              </a:tr>
              <a:tr h="370840">
                <a:tc>
                  <a:txBody>
                    <a:bodyPr/>
                    <a:lstStyle/>
                    <a:p>
                      <a:r>
                        <a:rPr lang="en-GB" dirty="0"/>
                        <a:t>Floating homes</a:t>
                      </a:r>
                    </a:p>
                  </a:txBody>
                  <a:tcPr/>
                </a:tc>
                <a:tc>
                  <a:txBody>
                    <a:bodyPr/>
                    <a:lstStyle/>
                    <a:p>
                      <a:r>
                        <a:rPr lang="en-GB" dirty="0"/>
                        <a:t>No</a:t>
                      </a:r>
                    </a:p>
                  </a:txBody>
                  <a:tcPr/>
                </a:tc>
                <a:tc>
                  <a:txBody>
                    <a:bodyPr/>
                    <a:lstStyle/>
                    <a:p>
                      <a:r>
                        <a:rPr lang="en-GB" dirty="0"/>
                        <a:t>Yes</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8"/>
                  </a:ext>
                </a:extLst>
              </a:tr>
              <a:tr h="370840">
                <a:tc>
                  <a:txBody>
                    <a:bodyPr/>
                    <a:lstStyle/>
                    <a:p>
                      <a:r>
                        <a:rPr lang="en-GB" dirty="0"/>
                        <a:t>Shared green space</a:t>
                      </a:r>
                    </a:p>
                  </a:txBody>
                  <a:tcPr/>
                </a:tc>
                <a:tc>
                  <a:txBody>
                    <a:bodyPr/>
                    <a:lstStyle/>
                    <a:p>
                      <a:r>
                        <a:rPr lang="en-GB" dirty="0"/>
                        <a:t>A little</a:t>
                      </a:r>
                    </a:p>
                  </a:txBody>
                  <a:tcPr/>
                </a:tc>
                <a:tc>
                  <a:txBody>
                    <a:bodyPr/>
                    <a:lstStyle/>
                    <a:p>
                      <a:r>
                        <a:rPr lang="en-GB" dirty="0"/>
                        <a:t>A lot</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9"/>
                  </a:ext>
                </a:extLst>
              </a:tr>
              <a:tr h="370840">
                <a:tc>
                  <a:txBody>
                    <a:bodyPr/>
                    <a:lstStyle/>
                    <a:p>
                      <a:r>
                        <a:rPr lang="en-GB" dirty="0"/>
                        <a:t>Community involvement</a:t>
                      </a:r>
                    </a:p>
                  </a:txBody>
                  <a:tcPr/>
                </a:tc>
                <a:tc>
                  <a:txBody>
                    <a:bodyPr/>
                    <a:lstStyle/>
                    <a:p>
                      <a:r>
                        <a:rPr lang="en-GB" dirty="0"/>
                        <a:t>Some</a:t>
                      </a:r>
                    </a:p>
                  </a:txBody>
                  <a:tcPr/>
                </a:tc>
                <a:tc>
                  <a:txBody>
                    <a:bodyPr/>
                    <a:lstStyle/>
                    <a:p>
                      <a:r>
                        <a:rPr lang="en-GB" dirty="0"/>
                        <a:t>Fundamental</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10"/>
                  </a:ext>
                </a:extLst>
              </a:tr>
            </a:tbl>
          </a:graphicData>
        </a:graphic>
      </p:graphicFrame>
      <p:sp>
        <p:nvSpPr>
          <p:cNvPr id="4" name="Footer Placeholder 3"/>
          <p:cNvSpPr>
            <a:spLocks noGrp="1"/>
          </p:cNvSpPr>
          <p:nvPr>
            <p:ph type="ftr" sz="quarter" idx="11"/>
          </p:nvPr>
        </p:nvSpPr>
        <p:spPr/>
        <p:txBody>
          <a:bodyPr/>
          <a:lstStyle/>
          <a:p>
            <a:r>
              <a:rPr lang="en-US"/>
              <a:t> </a:t>
            </a:r>
          </a:p>
        </p:txBody>
      </p:sp>
      <p:pic>
        <p:nvPicPr>
          <p:cNvPr id="5" name="Picture 4" descr="C:\Users\Charlie\Google Drive\Work\01 - Community Groups\OCLT\03 - Resources\01 - Branding\Logo\140407 - Green header.jpg"/>
          <p:cNvPicPr>
            <a:picLocks noChangeAspect="1" noChangeArrowheads="1"/>
          </p:cNvPicPr>
          <p:nvPr/>
        </p:nvPicPr>
        <p:blipFill>
          <a:blip r:embed="rId3"/>
          <a:srcRect b="29400"/>
          <a:stretch>
            <a:fillRect/>
          </a:stretch>
        </p:blipFill>
        <p:spPr bwMode="auto">
          <a:xfrm>
            <a:off x="0" y="5851112"/>
            <a:ext cx="9144000" cy="103750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Summary of learning</a:t>
            </a:r>
          </a:p>
        </p:txBody>
      </p:sp>
      <p:sp>
        <p:nvSpPr>
          <p:cNvPr id="8" name="Content Placeholder 7"/>
          <p:cNvSpPr>
            <a:spLocks noGrp="1"/>
          </p:cNvSpPr>
          <p:nvPr>
            <p:ph idx="1"/>
          </p:nvPr>
        </p:nvSpPr>
        <p:spPr>
          <a:xfrm>
            <a:off x="457200" y="1417638"/>
            <a:ext cx="8229600" cy="4708525"/>
          </a:xfrm>
        </p:spPr>
        <p:txBody>
          <a:bodyPr>
            <a:normAutofit/>
          </a:bodyPr>
          <a:lstStyle/>
          <a:p>
            <a:pPr>
              <a:spcBef>
                <a:spcPts val="600"/>
              </a:spcBef>
              <a:spcAft>
                <a:spcPts val="600"/>
              </a:spcAft>
              <a:buFont typeface="Arial" panose="020B0604020202020204" pitchFamily="34" charset="0"/>
              <a:buChar char="•"/>
            </a:pPr>
            <a:r>
              <a:rPr lang="en-GB" dirty="0"/>
              <a:t>Seek off-market deals w landowners</a:t>
            </a:r>
          </a:p>
          <a:p>
            <a:pPr>
              <a:spcBef>
                <a:spcPts val="600"/>
              </a:spcBef>
              <a:spcAft>
                <a:spcPts val="600"/>
              </a:spcAft>
              <a:buFont typeface="Arial" panose="020B0604020202020204" pitchFamily="34" charset="0"/>
              <a:buChar char="•"/>
            </a:pPr>
            <a:r>
              <a:rPr lang="en-GB" dirty="0"/>
              <a:t>Promote what has been done so </a:t>
            </a:r>
            <a:r>
              <a:rPr lang="en-GB" dirty="0" smtClean="0"/>
              <a:t>far</a:t>
            </a:r>
          </a:p>
          <a:p>
            <a:pPr>
              <a:spcBef>
                <a:spcPts val="600"/>
              </a:spcBef>
              <a:spcAft>
                <a:spcPts val="600"/>
              </a:spcAft>
              <a:buFont typeface="Arial" panose="020B0604020202020204" pitchFamily="34" charset="0"/>
              <a:buChar char="•"/>
            </a:pPr>
            <a:r>
              <a:rPr lang="en-GB" dirty="0"/>
              <a:t>Build network of support to secure soft loans and donations to get </a:t>
            </a:r>
            <a:r>
              <a:rPr lang="en-GB" dirty="0" smtClean="0"/>
              <a:t>started and to build sector </a:t>
            </a:r>
            <a:endParaRPr lang="en-GB" dirty="0"/>
          </a:p>
          <a:p>
            <a:pPr>
              <a:spcBef>
                <a:spcPts val="600"/>
              </a:spcBef>
              <a:spcAft>
                <a:spcPts val="600"/>
              </a:spcAft>
              <a:buFont typeface="Arial" panose="020B0604020202020204" pitchFamily="34" charset="0"/>
              <a:buChar char="•"/>
            </a:pPr>
            <a:r>
              <a:rPr lang="en-US" dirty="0"/>
              <a:t>G</a:t>
            </a:r>
            <a:r>
              <a:rPr lang="en-GB" dirty="0"/>
              <a:t>et better at quantifying and presenting the benefits of CLH</a:t>
            </a:r>
          </a:p>
          <a:p>
            <a:pPr marL="0" indent="0">
              <a:spcBef>
                <a:spcPts val="600"/>
              </a:spcBef>
              <a:spcAft>
                <a:spcPts val="600"/>
              </a:spcAft>
              <a:buNone/>
            </a:pPr>
            <a:endParaRPr lang="en-GB" dirty="0"/>
          </a:p>
        </p:txBody>
      </p:sp>
      <p:sp>
        <p:nvSpPr>
          <p:cNvPr id="4" name="Footer Placeholder 3"/>
          <p:cNvSpPr>
            <a:spLocks noGrp="1"/>
          </p:cNvSpPr>
          <p:nvPr>
            <p:ph type="ftr" sz="quarter" idx="11"/>
          </p:nvPr>
        </p:nvSpPr>
        <p:spPr/>
        <p:txBody>
          <a:bodyPr/>
          <a:lstStyle/>
          <a:p>
            <a:r>
              <a:rPr lang="en-US"/>
              <a:t> </a:t>
            </a:r>
          </a:p>
        </p:txBody>
      </p:sp>
      <p:pic>
        <p:nvPicPr>
          <p:cNvPr id="5" name="Picture 4" descr="C:\Users\Charlie\Google Drive\Work\01 - Community Groups\OCLT\03 - Resources\01 - Branding\Logo\140407 - Green header.jpg"/>
          <p:cNvPicPr>
            <a:picLocks noChangeAspect="1" noChangeArrowheads="1"/>
          </p:cNvPicPr>
          <p:nvPr/>
        </p:nvPicPr>
        <p:blipFill>
          <a:blip r:embed="rId3"/>
          <a:srcRect b="29400"/>
          <a:stretch>
            <a:fillRect/>
          </a:stretch>
        </p:blipFill>
        <p:spPr bwMode="auto">
          <a:xfrm>
            <a:off x="0" y="5851112"/>
            <a:ext cx="9144000" cy="103750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What’s needed</a:t>
            </a:r>
            <a:r>
              <a:rPr lang="en-GB" dirty="0" smtClean="0"/>
              <a:t> to support CLH..</a:t>
            </a:r>
            <a:r>
              <a:rPr lang="en-US" dirty="0" smtClean="0"/>
              <a:t>.</a:t>
            </a:r>
            <a:r>
              <a:rPr lang="en-US" dirty="0"/>
              <a:t>.</a:t>
            </a:r>
            <a:endParaRPr lang="en-GB" dirty="0"/>
          </a:p>
        </p:txBody>
      </p:sp>
      <p:sp>
        <p:nvSpPr>
          <p:cNvPr id="8" name="Content Placeholder 7"/>
          <p:cNvSpPr>
            <a:spLocks noGrp="1"/>
          </p:cNvSpPr>
          <p:nvPr>
            <p:ph idx="1"/>
          </p:nvPr>
        </p:nvSpPr>
        <p:spPr>
          <a:xfrm>
            <a:off x="457200" y="1417638"/>
            <a:ext cx="8229600" cy="4708525"/>
          </a:xfrm>
        </p:spPr>
        <p:txBody>
          <a:bodyPr>
            <a:normAutofit/>
          </a:bodyPr>
          <a:lstStyle/>
          <a:p>
            <a:pPr>
              <a:spcBef>
                <a:spcPts val="600"/>
              </a:spcBef>
              <a:spcAft>
                <a:spcPts val="600"/>
              </a:spcAft>
              <a:buFont typeface="Arial" panose="020B0604020202020204" pitchFamily="34" charset="0"/>
              <a:buChar char="•"/>
            </a:pPr>
            <a:r>
              <a:rPr lang="en-GB" dirty="0" smtClean="0"/>
              <a:t>Access to land: public and charitable Sector </a:t>
            </a:r>
          </a:p>
          <a:p>
            <a:pPr>
              <a:spcBef>
                <a:spcPts val="600"/>
              </a:spcBef>
              <a:spcAft>
                <a:spcPts val="600"/>
              </a:spcAft>
              <a:buFont typeface="Arial" panose="020B0604020202020204" pitchFamily="34" charset="0"/>
              <a:buChar char="•"/>
            </a:pPr>
            <a:r>
              <a:rPr lang="en-GB" dirty="0" smtClean="0"/>
              <a:t>Extend CLH Funding past March 2020</a:t>
            </a:r>
          </a:p>
          <a:p>
            <a:pPr>
              <a:spcBef>
                <a:spcPts val="600"/>
              </a:spcBef>
              <a:spcAft>
                <a:spcPts val="600"/>
              </a:spcAft>
              <a:buFont typeface="Arial" panose="020B0604020202020204" pitchFamily="34" charset="0"/>
              <a:buChar char="•"/>
            </a:pPr>
            <a:r>
              <a:rPr lang="en-GB" dirty="0" smtClean="0"/>
              <a:t>Continue to try to avoid RTB</a:t>
            </a:r>
          </a:p>
          <a:p>
            <a:pPr>
              <a:spcBef>
                <a:spcPts val="600"/>
              </a:spcBef>
              <a:spcAft>
                <a:spcPts val="600"/>
              </a:spcAft>
              <a:buFont typeface="Arial" panose="020B0604020202020204" pitchFamily="34" charset="0"/>
              <a:buChar char="•"/>
            </a:pPr>
            <a:r>
              <a:rPr lang="en-GB" dirty="0" smtClean="0"/>
              <a:t>Secure </a:t>
            </a:r>
            <a:r>
              <a:rPr lang="en-GB" dirty="0"/>
              <a:t>better policy support</a:t>
            </a:r>
            <a:r>
              <a:rPr lang="en-GB" dirty="0" smtClean="0"/>
              <a:t> nationally </a:t>
            </a:r>
            <a:r>
              <a:rPr lang="en-GB" smtClean="0"/>
              <a:t>and locally</a:t>
            </a:r>
          </a:p>
          <a:p>
            <a:pPr>
              <a:spcBef>
                <a:spcPts val="600"/>
              </a:spcBef>
              <a:spcAft>
                <a:spcPts val="600"/>
              </a:spcAft>
              <a:buFont typeface="Arial" panose="020B0604020202020204" pitchFamily="34" charset="0"/>
              <a:buChar char="•"/>
            </a:pPr>
            <a:r>
              <a:rPr lang="en-GB" dirty="0"/>
              <a:t>Secure set up of revolving loan fund such as</a:t>
            </a:r>
            <a:r>
              <a:rPr lang="en-GB" dirty="0" smtClean="0"/>
              <a:t> The </a:t>
            </a:r>
            <a:r>
              <a:rPr lang="en-GB" dirty="0"/>
              <a:t>Scottish Land </a:t>
            </a:r>
            <a:r>
              <a:rPr lang="en-GB" dirty="0" smtClean="0"/>
              <a:t>Fund</a:t>
            </a:r>
          </a:p>
          <a:p>
            <a:pPr>
              <a:spcBef>
                <a:spcPts val="600"/>
              </a:spcBef>
              <a:spcAft>
                <a:spcPts val="600"/>
              </a:spcAft>
              <a:buFont typeface="Arial" panose="020B0604020202020204" pitchFamily="34" charset="0"/>
              <a:buChar char="•"/>
            </a:pPr>
            <a:endParaRPr lang="en-GB" dirty="0" smtClean="0"/>
          </a:p>
          <a:p>
            <a:pPr>
              <a:spcBef>
                <a:spcPts val="600"/>
              </a:spcBef>
              <a:spcAft>
                <a:spcPts val="600"/>
              </a:spcAft>
              <a:buFont typeface="Arial" panose="020B0604020202020204" pitchFamily="34" charset="0"/>
              <a:buChar char="•"/>
            </a:pPr>
            <a:endParaRPr lang="en-GB" dirty="0" smtClean="0"/>
          </a:p>
          <a:p>
            <a:pPr>
              <a:spcBef>
                <a:spcPts val="600"/>
              </a:spcBef>
              <a:spcAft>
                <a:spcPts val="600"/>
              </a:spcAft>
              <a:buFont typeface="Arial" panose="020B0604020202020204" pitchFamily="34" charset="0"/>
              <a:buChar char="•"/>
            </a:pPr>
            <a:endParaRPr lang="en-GB" dirty="0"/>
          </a:p>
        </p:txBody>
      </p:sp>
      <p:sp>
        <p:nvSpPr>
          <p:cNvPr id="4" name="Footer Placeholder 3"/>
          <p:cNvSpPr>
            <a:spLocks noGrp="1"/>
          </p:cNvSpPr>
          <p:nvPr>
            <p:ph type="ftr" sz="quarter" idx="11"/>
          </p:nvPr>
        </p:nvSpPr>
        <p:spPr/>
        <p:txBody>
          <a:bodyPr/>
          <a:lstStyle/>
          <a:p>
            <a:r>
              <a:rPr lang="en-US"/>
              <a:t> </a:t>
            </a:r>
          </a:p>
        </p:txBody>
      </p:sp>
      <p:pic>
        <p:nvPicPr>
          <p:cNvPr id="5" name="Picture 4" descr="C:\Users\Charlie\Google Drive\Work\01 - Community Groups\OCLT\03 - Resources\01 - Branding\Logo\140407 - Green header.jpg"/>
          <p:cNvPicPr>
            <a:picLocks noChangeAspect="1" noChangeArrowheads="1"/>
          </p:cNvPicPr>
          <p:nvPr/>
        </p:nvPicPr>
        <p:blipFill>
          <a:blip r:embed="rId3"/>
          <a:srcRect b="29400"/>
          <a:stretch>
            <a:fillRect/>
          </a:stretch>
        </p:blipFill>
        <p:spPr bwMode="auto">
          <a:xfrm>
            <a:off x="0" y="5851112"/>
            <a:ext cx="9144000" cy="103750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Intro</a:t>
            </a:r>
          </a:p>
        </p:txBody>
      </p:sp>
      <p:sp>
        <p:nvSpPr>
          <p:cNvPr id="8" name="Content Placeholder 7"/>
          <p:cNvSpPr>
            <a:spLocks noGrp="1"/>
          </p:cNvSpPr>
          <p:nvPr>
            <p:ph idx="1"/>
          </p:nvPr>
        </p:nvSpPr>
        <p:spPr>
          <a:xfrm>
            <a:off x="457200" y="1417638"/>
            <a:ext cx="8229600" cy="4708525"/>
          </a:xfrm>
        </p:spPr>
        <p:txBody>
          <a:bodyPr>
            <a:normAutofit/>
          </a:bodyPr>
          <a:lstStyle/>
          <a:p>
            <a:pPr>
              <a:spcBef>
                <a:spcPts val="600"/>
              </a:spcBef>
              <a:spcAft>
                <a:spcPts val="600"/>
              </a:spcAft>
              <a:buFont typeface="Arial" panose="020B0604020202020204" pitchFamily="34" charset="0"/>
              <a:buChar char="•"/>
            </a:pPr>
            <a:r>
              <a:rPr lang="en-GB" sz="2400" dirty="0"/>
              <a:t>Housing activist since 2003. Land Trust and Cohousing </a:t>
            </a:r>
          </a:p>
          <a:p>
            <a:pPr>
              <a:spcBef>
                <a:spcPts val="600"/>
              </a:spcBef>
              <a:spcAft>
                <a:spcPts val="600"/>
              </a:spcAft>
              <a:buFont typeface="Arial" panose="020B0604020202020204" pitchFamily="34" charset="0"/>
              <a:buChar char="•"/>
            </a:pPr>
            <a:r>
              <a:rPr lang="en-GB" sz="2400" dirty="0"/>
              <a:t>Joined together with Coop Housing in 2016 to form the Community-led Housing Sector </a:t>
            </a:r>
          </a:p>
          <a:p>
            <a:pPr lvl="2">
              <a:spcBef>
                <a:spcPts val="600"/>
              </a:spcBef>
              <a:spcAft>
                <a:spcPts val="600"/>
              </a:spcAft>
              <a:buFont typeface="Arial" panose="020B0604020202020204" pitchFamily="34" charset="0"/>
              <a:buChar char="•"/>
            </a:pPr>
            <a:r>
              <a:rPr lang="en-GB" sz="1600" dirty="0"/>
              <a:t>currently small but its unique qualities and benefits mean it deserves support to become mainstream</a:t>
            </a:r>
            <a:endParaRPr lang="en-GB" sz="1600" dirty="0" smtClean="0"/>
          </a:p>
          <a:p>
            <a:pPr>
              <a:spcBef>
                <a:spcPts val="600"/>
              </a:spcBef>
              <a:spcAft>
                <a:spcPts val="600"/>
              </a:spcAft>
              <a:buFont typeface="Arial" panose="020B0604020202020204" pitchFamily="34" charset="0"/>
              <a:buChar char="•"/>
            </a:pPr>
            <a:r>
              <a:rPr lang="en-GB" sz="2400" dirty="0" smtClean="0"/>
              <a:t>Four brief </a:t>
            </a:r>
            <a:r>
              <a:rPr lang="en-GB" sz="2400" dirty="0"/>
              <a:t>case studies and lessons </a:t>
            </a:r>
            <a:r>
              <a:rPr lang="en-GB" sz="2400" dirty="0" smtClean="0"/>
              <a:t>learned</a:t>
            </a:r>
          </a:p>
          <a:p>
            <a:pPr>
              <a:spcBef>
                <a:spcPts val="600"/>
              </a:spcBef>
              <a:spcAft>
                <a:spcPts val="600"/>
              </a:spcAft>
              <a:buFont typeface="Arial" panose="020B0604020202020204" pitchFamily="34" charset="0"/>
              <a:buChar char="•"/>
            </a:pPr>
            <a:r>
              <a:rPr lang="en-GB" sz="2400" dirty="0" smtClean="0"/>
              <a:t>Notes available later with links to all of these</a:t>
            </a:r>
          </a:p>
          <a:p>
            <a:pPr>
              <a:spcBef>
                <a:spcPts val="600"/>
              </a:spcBef>
              <a:spcAft>
                <a:spcPts val="600"/>
              </a:spcAft>
              <a:buFont typeface="Arial" panose="020B0604020202020204" pitchFamily="34" charset="0"/>
              <a:buChar char="•"/>
            </a:pPr>
            <a:endParaRPr lang="en-GB" dirty="0"/>
          </a:p>
        </p:txBody>
      </p:sp>
      <p:sp>
        <p:nvSpPr>
          <p:cNvPr id="4" name="Footer Placeholder 3"/>
          <p:cNvSpPr>
            <a:spLocks noGrp="1"/>
          </p:cNvSpPr>
          <p:nvPr>
            <p:ph type="ftr" sz="quarter" idx="11"/>
          </p:nvPr>
        </p:nvSpPr>
        <p:spPr/>
        <p:txBody>
          <a:bodyPr/>
          <a:lstStyle/>
          <a:p>
            <a:r>
              <a:rPr lang="en-US"/>
              <a:t> </a:t>
            </a:r>
          </a:p>
        </p:txBody>
      </p:sp>
      <p:pic>
        <p:nvPicPr>
          <p:cNvPr id="5" name="Picture 4" descr="C:\Users\Charlie\Google Drive\Work\01 - Community Groups\OCLT\03 - Resources\01 - Branding\Logo\140407 - Green header.jpg"/>
          <p:cNvPicPr>
            <a:picLocks noChangeAspect="1" noChangeArrowheads="1"/>
          </p:cNvPicPr>
          <p:nvPr/>
        </p:nvPicPr>
        <p:blipFill>
          <a:blip r:embed="rId3"/>
          <a:srcRect b="29400"/>
          <a:stretch>
            <a:fillRect/>
          </a:stretch>
        </p:blipFill>
        <p:spPr bwMode="auto">
          <a:xfrm>
            <a:off x="0" y="5851112"/>
            <a:ext cx="9144000" cy="103750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a:t>
            </a:r>
            <a:endParaRPr lang="en-US"/>
          </a:p>
        </p:txBody>
      </p:sp>
      <p:pic>
        <p:nvPicPr>
          <p:cNvPr id="5" name="Picture 4" descr="SCT image.png"/>
          <p:cNvPicPr>
            <a:picLocks noChangeAspect="1"/>
          </p:cNvPicPr>
          <p:nvPr/>
        </p:nvPicPr>
        <p:blipFill>
          <a:blip r:embed="rId3"/>
          <a:stretch>
            <a:fillRect/>
          </a:stretch>
        </p:blipFill>
        <p:spPr>
          <a:xfrm>
            <a:off x="0" y="533401"/>
            <a:ext cx="9144000" cy="5562600"/>
          </a:xfrm>
          <a:prstGeom prst="rect">
            <a:avLst/>
          </a:prstGeom>
        </p:spPr>
      </p:pic>
      <p:sp>
        <p:nvSpPr>
          <p:cNvPr id="6" name="TextBox 5"/>
          <p:cNvSpPr txBox="1"/>
          <p:nvPr/>
        </p:nvSpPr>
        <p:spPr>
          <a:xfrm>
            <a:off x="437848" y="833735"/>
            <a:ext cx="5581952" cy="1477328"/>
          </a:xfrm>
          <a:prstGeom prst="rect">
            <a:avLst/>
          </a:prstGeom>
          <a:noFill/>
        </p:spPr>
        <p:txBody>
          <a:bodyPr wrap="none" rtlCol="0">
            <a:spAutoFit/>
          </a:bodyPr>
          <a:lstStyle/>
          <a:p>
            <a:r>
              <a:rPr lang="en-GB" sz="3600" dirty="0" err="1" smtClean="0">
                <a:solidFill>
                  <a:srgbClr val="0000FF"/>
                </a:solidFill>
              </a:rPr>
              <a:t>Stonesfield</a:t>
            </a:r>
            <a:r>
              <a:rPr lang="en-GB" sz="3600" dirty="0" smtClean="0">
                <a:solidFill>
                  <a:srgbClr val="0000FF"/>
                </a:solidFill>
              </a:rPr>
              <a:t> Community Trust</a:t>
            </a:r>
          </a:p>
          <a:p>
            <a:r>
              <a:rPr lang="en-GB" sz="3600" dirty="0" smtClean="0">
                <a:solidFill>
                  <a:srgbClr val="0000FF"/>
                </a:solidFill>
              </a:rPr>
              <a:t>1983 </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7" descr="Two people standing in front of a building&#10;&#10;Description generated with very high confidence"/>
          <p:cNvPicPr>
            <a:picLocks noChangeAspect="1" noChangeArrowheads="1"/>
          </p:cNvPicPr>
          <p:nvPr/>
        </p:nvPicPr>
        <p:blipFill>
          <a:blip r:embed="rId3"/>
          <a:srcRect t="14023" r="10249" b="10249"/>
          <a:stretch>
            <a:fillRect/>
          </a:stretch>
        </p:blipFill>
        <p:spPr bwMode="auto">
          <a:xfrm>
            <a:off x="0" y="0"/>
            <a:ext cx="9144000" cy="6858000"/>
          </a:xfrm>
          <a:prstGeom prst="rect">
            <a:avLst/>
          </a:prstGeom>
          <a:noFill/>
          <a:ln w="9525">
            <a:noFill/>
            <a:miter lim="800000"/>
            <a:headEnd/>
            <a:tailEnd/>
          </a:ln>
        </p:spPr>
      </p:pic>
      <p:sp>
        <p:nvSpPr>
          <p:cNvPr id="4" name="Title 1">
            <a:extLst>
              <a:ext uri="{FF2B5EF4-FFF2-40B4-BE49-F238E27FC236}">
                <a16:creationId xmlns:r="http://schemas.openxmlformats.org/officeDocument/2006/relationships" xmlns:mc="http://schemas.openxmlformats.org/markup-compatibility/2006" xmlns:mv="urn:schemas-microsoft-com:mac:vml" xmlns:a16="http://schemas.microsoft.com/office/drawing/2014/main" xmlns:a="http://schemas.openxmlformats.org/drawingml/2006/main" xmlns:p="http://schemas.openxmlformats.org/presentationml/2006/main" xmlns="" id="{8788613F-8476-45CC-9FCA-B092566A2326}"/>
              </a:ext>
            </a:extLst>
          </p:cNvPr>
          <p:cNvSpPr txBox="1">
            <a:spLocks/>
          </p:cNvSpPr>
          <p:nvPr/>
        </p:nvSpPr>
        <p:spPr>
          <a:xfrm>
            <a:off x="186928" y="246064"/>
            <a:ext cx="7861697" cy="1417637"/>
          </a:xfrm>
          <a:prstGeom prst="rect">
            <a:avLst/>
          </a:prstGeom>
        </p:spPr>
        <p:txBody>
          <a:bodyPr anchor="ctr">
            <a:prstTxWarp prst="textNoShape">
              <a:avLst/>
            </a:prstTxWarp>
            <a:normAutofit/>
          </a:bodyPr>
          <a:lstStyle/>
          <a:p>
            <a:pPr defTabSz="912813" eaLnBrk="1" hangingPunct="1">
              <a:lnSpc>
                <a:spcPct val="90000"/>
              </a:lnSpc>
            </a:pPr>
            <a:r>
              <a:rPr lang="en-GB" sz="3500" b="1" dirty="0">
                <a:solidFill>
                  <a:schemeClr val="bg1"/>
                </a:solidFill>
                <a:latin typeface="Neue Hans Kendrick" charset="0"/>
              </a:rPr>
              <a:t>Kindling Housing </a:t>
            </a:r>
            <a:br>
              <a:rPr lang="en-GB" sz="3500" b="1" dirty="0">
                <a:solidFill>
                  <a:schemeClr val="bg1"/>
                </a:solidFill>
                <a:latin typeface="Neue Hans Kendrick" charset="0"/>
              </a:rPr>
            </a:br>
            <a:r>
              <a:rPr lang="en-GB" sz="3500" b="1" dirty="0">
                <a:solidFill>
                  <a:schemeClr val="bg1"/>
                </a:solidFill>
                <a:latin typeface="Neue Hans Kendrick" charset="0"/>
              </a:rPr>
              <a:t>Co-operative</a:t>
            </a:r>
            <a:br>
              <a:rPr lang="en-GB" sz="3500" b="1" dirty="0">
                <a:solidFill>
                  <a:schemeClr val="bg1"/>
                </a:solidFill>
                <a:latin typeface="Neue Hans Kendrick" charset="0"/>
              </a:rPr>
            </a:br>
            <a:r>
              <a:rPr lang="en-GB" sz="2400" b="1" dirty="0" smtClean="0">
                <a:solidFill>
                  <a:schemeClr val="bg1"/>
                </a:solidFill>
                <a:latin typeface="Neue Hans Kendrick" charset="0"/>
              </a:rPr>
              <a:t>Oxford Sep 2016</a:t>
            </a:r>
            <a:endParaRPr lang="en-GB" sz="2400" b="1" dirty="0">
              <a:solidFill>
                <a:schemeClr val="bg1"/>
              </a:solidFill>
              <a:latin typeface="Neue Hans Kendrick"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a:t>
            </a:r>
          </a:p>
        </p:txBody>
      </p:sp>
      <p:sp>
        <p:nvSpPr>
          <p:cNvPr id="7" name="Title 6"/>
          <p:cNvSpPr>
            <a:spLocks noGrp="1"/>
          </p:cNvSpPr>
          <p:nvPr>
            <p:ph type="title" idx="4294967295"/>
          </p:nvPr>
        </p:nvSpPr>
        <p:spPr>
          <a:xfrm>
            <a:off x="0" y="274638"/>
            <a:ext cx="8229600" cy="1143000"/>
          </a:xfrm>
        </p:spPr>
        <p:txBody>
          <a:bodyPr/>
          <a:lstStyle/>
          <a:p>
            <a:endParaRPr lang="en-GB" dirty="0"/>
          </a:p>
        </p:txBody>
      </p:sp>
      <p:pic>
        <p:nvPicPr>
          <p:cNvPr id="5" name="Picture 4" descr="C:\Users\Charlie\Google Drive\Work\01 - Community Groups\OCLT\03 - Resources\01 - Branding\Logo\140407 - Green header.jpg"/>
          <p:cNvPicPr>
            <a:picLocks noChangeAspect="1" noChangeArrowheads="1"/>
          </p:cNvPicPr>
          <p:nvPr/>
        </p:nvPicPr>
        <p:blipFill>
          <a:blip r:embed="rId3"/>
          <a:srcRect b="29400"/>
          <a:stretch>
            <a:fillRect/>
          </a:stretch>
        </p:blipFill>
        <p:spPr bwMode="auto">
          <a:xfrm>
            <a:off x="0" y="5851112"/>
            <a:ext cx="9144000" cy="1037502"/>
          </a:xfrm>
          <a:prstGeom prst="rect">
            <a:avLst/>
          </a:prstGeom>
          <a:noFill/>
        </p:spPr>
      </p:pic>
      <p:pic>
        <p:nvPicPr>
          <p:cNvPr id="9" name="Content Placeholder 3"/>
          <p:cNvPicPr>
            <a:picLocks noChangeAspect="1" noChangeArrowheads="1"/>
          </p:cNvPicPr>
          <p:nvPr/>
        </p:nvPicPr>
        <p:blipFill>
          <a:blip r:embed="rId4"/>
          <a:srcRect/>
          <a:stretch>
            <a:fillRect/>
          </a:stretch>
        </p:blipFill>
        <p:spPr bwMode="auto">
          <a:xfrm>
            <a:off x="0" y="0"/>
            <a:ext cx="9144000" cy="8032750"/>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23294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140909 - Site Aerial.jpg"/>
          <p:cNvPicPr>
            <a:picLocks noGrp="1" noChangeAspect="1"/>
          </p:cNvPicPr>
          <p:nvPr>
            <p:ph idx="1"/>
          </p:nvPr>
        </p:nvPicPr>
        <p:blipFill>
          <a:blip r:embed="rId3"/>
          <a:srcRect l="-6857" r="-6857"/>
          <a:stretch>
            <a:fillRect/>
          </a:stretch>
        </p:blipFill>
        <p:spPr>
          <a:xfrm>
            <a:off x="-900608" y="-98168"/>
            <a:ext cx="10817631" cy="5949280"/>
          </a:xfrm>
        </p:spPr>
      </p:pic>
      <p:sp>
        <p:nvSpPr>
          <p:cNvPr id="3" name="Footer Placeholder 2"/>
          <p:cNvSpPr>
            <a:spLocks noGrp="1"/>
          </p:cNvSpPr>
          <p:nvPr>
            <p:ph type="ftr" sz="quarter" idx="11"/>
          </p:nvPr>
        </p:nvSpPr>
        <p:spPr/>
        <p:txBody>
          <a:bodyPr/>
          <a:lstStyle/>
          <a:p>
            <a:r>
              <a:rPr lang="en-US"/>
              <a:t> </a:t>
            </a:r>
          </a:p>
        </p:txBody>
      </p:sp>
      <p:pic>
        <p:nvPicPr>
          <p:cNvPr id="5" name="Picture 4" descr="C:\Users\Charlie\Google Drive\Work\01 - Community Groups\OCLT\03 - Resources\01 - Branding\Logo\140407 - Green header.jpg"/>
          <p:cNvPicPr>
            <a:picLocks noChangeAspect="1" noChangeArrowheads="1"/>
          </p:cNvPicPr>
          <p:nvPr/>
        </p:nvPicPr>
        <p:blipFill>
          <a:blip r:embed="rId4"/>
          <a:srcRect b="29400"/>
          <a:stretch>
            <a:fillRect/>
          </a:stretch>
        </p:blipFill>
        <p:spPr bwMode="auto">
          <a:xfrm>
            <a:off x="0" y="5851112"/>
            <a:ext cx="9144000" cy="1037502"/>
          </a:xfrm>
          <a:prstGeom prst="rect">
            <a:avLst/>
          </a:prstGeom>
          <a:noFill/>
        </p:spPr>
      </p:pic>
      <p:sp>
        <p:nvSpPr>
          <p:cNvPr id="8" name="Rectangle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4DC6D9E-7FFF-477E-9A3E-4A97D0A11190}"/>
              </a:ext>
            </a:extLst>
          </p:cNvPr>
          <p:cNvSpPr/>
          <p:nvPr/>
        </p:nvSpPr>
        <p:spPr>
          <a:xfrm>
            <a:off x="107504" y="188640"/>
            <a:ext cx="2311851" cy="646331"/>
          </a:xfrm>
          <a:prstGeom prst="rect">
            <a:avLst/>
          </a:prstGeom>
        </p:spPr>
        <p:txBody>
          <a:bodyPr wrap="none">
            <a:spAutoFit/>
          </a:bodyPr>
          <a:lstStyle/>
          <a:p>
            <a:r>
              <a:rPr lang="en-US" sz="3600" dirty="0">
                <a:solidFill>
                  <a:schemeClr val="bg1"/>
                </a:solidFill>
              </a:rPr>
              <a:t>Dean Court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Summary of Finance in 2015</a:t>
            </a:r>
          </a:p>
        </p:txBody>
      </p:sp>
      <p:sp>
        <p:nvSpPr>
          <p:cNvPr id="8" name="Content Placeholder 7"/>
          <p:cNvSpPr>
            <a:spLocks noGrp="1"/>
          </p:cNvSpPr>
          <p:nvPr>
            <p:ph idx="1"/>
          </p:nvPr>
        </p:nvSpPr>
        <p:spPr>
          <a:xfrm>
            <a:off x="457200" y="1417638"/>
            <a:ext cx="8229600" cy="4708525"/>
          </a:xfrm>
        </p:spPr>
        <p:txBody>
          <a:bodyPr/>
          <a:lstStyle/>
          <a:p>
            <a:pPr>
              <a:spcBef>
                <a:spcPts val="600"/>
              </a:spcBef>
              <a:spcAft>
                <a:spcPts val="600"/>
              </a:spcAft>
              <a:buFont typeface="Arial" panose="020B0604020202020204" pitchFamily="34" charset="0"/>
              <a:buChar char="•"/>
            </a:pPr>
            <a:r>
              <a:rPr lang="en-GB" dirty="0"/>
              <a:t>£1.2m overall cost including land</a:t>
            </a:r>
          </a:p>
          <a:p>
            <a:pPr>
              <a:spcBef>
                <a:spcPts val="600"/>
              </a:spcBef>
              <a:spcAft>
                <a:spcPts val="600"/>
              </a:spcAft>
              <a:buFont typeface="Arial" panose="020B0604020202020204" pitchFamily="34" charset="0"/>
              <a:buChar char="•"/>
            </a:pPr>
            <a:r>
              <a:rPr lang="en-GB" dirty="0"/>
              <a:t>£</a:t>
            </a:r>
            <a:r>
              <a:rPr lang="en-GB" dirty="0" smtClean="0"/>
              <a:t>203k </a:t>
            </a:r>
            <a:r>
              <a:rPr lang="en-GB" dirty="0"/>
              <a:t>from H</a:t>
            </a:r>
            <a:r>
              <a:rPr lang="en-US" dirty="0"/>
              <a:t>CA</a:t>
            </a:r>
            <a:endParaRPr lang="en-GB" dirty="0"/>
          </a:p>
          <a:p>
            <a:pPr>
              <a:spcBef>
                <a:spcPts val="600"/>
              </a:spcBef>
              <a:spcAft>
                <a:spcPts val="600"/>
              </a:spcAft>
              <a:buFont typeface="Arial" panose="020B0604020202020204" pitchFamily="34" charset="0"/>
              <a:buChar char="•"/>
            </a:pPr>
            <a:r>
              <a:rPr lang="en-GB" dirty="0"/>
              <a:t>£</a:t>
            </a:r>
            <a:r>
              <a:rPr lang="en-GB" dirty="0" smtClean="0"/>
              <a:t>750k </a:t>
            </a:r>
            <a:r>
              <a:rPr lang="en-GB" dirty="0"/>
              <a:t>from Resonance</a:t>
            </a:r>
          </a:p>
          <a:p>
            <a:pPr>
              <a:spcBef>
                <a:spcPts val="600"/>
              </a:spcBef>
              <a:spcAft>
                <a:spcPts val="600"/>
              </a:spcAft>
              <a:buFont typeface="Arial" panose="020B0604020202020204" pitchFamily="34" charset="0"/>
              <a:buChar char="•"/>
            </a:pPr>
            <a:r>
              <a:rPr lang="en-GB" dirty="0"/>
              <a:t>£</a:t>
            </a:r>
            <a:r>
              <a:rPr lang="en-GB" dirty="0" smtClean="0"/>
              <a:t>200k </a:t>
            </a:r>
            <a:r>
              <a:rPr lang="en-GB" dirty="0"/>
              <a:t>further grant funding</a:t>
            </a:r>
          </a:p>
          <a:p>
            <a:pPr>
              <a:spcBef>
                <a:spcPts val="600"/>
              </a:spcBef>
              <a:spcAft>
                <a:spcPts val="600"/>
              </a:spcAft>
              <a:buFont typeface="Arial" panose="020B0604020202020204" pitchFamily="34" charset="0"/>
              <a:buChar char="•"/>
            </a:pPr>
            <a:r>
              <a:rPr lang="en-GB" dirty="0"/>
              <a:t>Income from affordable rents at LHA level</a:t>
            </a:r>
          </a:p>
          <a:p>
            <a:pPr>
              <a:spcBef>
                <a:spcPts val="600"/>
              </a:spcBef>
              <a:spcAft>
                <a:spcPts val="600"/>
              </a:spcAft>
              <a:buFont typeface="Arial" panose="020B0604020202020204" pitchFamily="34" charset="0"/>
              <a:buChar char="•"/>
            </a:pPr>
            <a:endParaRPr lang="en-GB" dirty="0"/>
          </a:p>
        </p:txBody>
      </p:sp>
      <p:sp>
        <p:nvSpPr>
          <p:cNvPr id="4" name="Footer Placeholder 3"/>
          <p:cNvSpPr>
            <a:spLocks noGrp="1"/>
          </p:cNvSpPr>
          <p:nvPr>
            <p:ph type="ftr" sz="quarter" idx="11"/>
          </p:nvPr>
        </p:nvSpPr>
        <p:spPr/>
        <p:txBody>
          <a:bodyPr/>
          <a:lstStyle/>
          <a:p>
            <a:r>
              <a:rPr lang="en-US"/>
              <a:t> </a:t>
            </a:r>
          </a:p>
        </p:txBody>
      </p:sp>
      <p:pic>
        <p:nvPicPr>
          <p:cNvPr id="5" name="Picture 4" descr="C:\Users\Charlie\Google Drive\Work\01 - Community Groups\OCLT\03 - Resources\01 - Branding\Logo\140407 - Green header.jpg"/>
          <p:cNvPicPr>
            <a:picLocks noChangeAspect="1" noChangeArrowheads="1"/>
          </p:cNvPicPr>
          <p:nvPr/>
        </p:nvPicPr>
        <p:blipFill>
          <a:blip r:embed="rId3"/>
          <a:srcRect b="29400"/>
          <a:stretch>
            <a:fillRect/>
          </a:stretch>
        </p:blipFill>
        <p:spPr bwMode="auto">
          <a:xfrm>
            <a:off x="0" y="5851112"/>
            <a:ext cx="9144000" cy="103750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219"/>
            <a:ext cx="8229600" cy="1143000"/>
          </a:xfrm>
        </p:spPr>
        <p:txBody>
          <a:bodyPr/>
          <a:lstStyle/>
          <a:p>
            <a:r>
              <a:rPr lang="en-GB" dirty="0" smtClean="0"/>
              <a:t>2018 Design</a:t>
            </a:r>
            <a:endParaRPr lang="en-GB" dirty="0"/>
          </a:p>
        </p:txBody>
      </p:sp>
      <p:sp>
        <p:nvSpPr>
          <p:cNvPr id="4" name="Footer Placeholder 3"/>
          <p:cNvSpPr>
            <a:spLocks noGrp="1"/>
          </p:cNvSpPr>
          <p:nvPr>
            <p:ph type="ftr" sz="quarter" idx="11"/>
          </p:nvPr>
        </p:nvSpPr>
        <p:spPr/>
        <p:txBody>
          <a:bodyPr/>
          <a:lstStyle/>
          <a:p>
            <a:r>
              <a:rPr lang="en-US"/>
              <a:t> </a:t>
            </a:r>
          </a:p>
        </p:txBody>
      </p:sp>
      <p:pic>
        <p:nvPicPr>
          <p:cNvPr id="5" name="Picture 4" descr="C:\Users\Charlie\Google Drive\Work\01 - Community Groups\OCLT\03 - Resources\01 - Branding\Logo\140407 - Green header.jpg"/>
          <p:cNvPicPr>
            <a:picLocks noChangeAspect="1" noChangeArrowheads="1"/>
          </p:cNvPicPr>
          <p:nvPr/>
        </p:nvPicPr>
        <p:blipFill>
          <a:blip r:embed="rId3"/>
          <a:srcRect b="29400"/>
          <a:stretch>
            <a:fillRect/>
          </a:stretch>
        </p:blipFill>
        <p:spPr bwMode="auto">
          <a:xfrm>
            <a:off x="0" y="5851112"/>
            <a:ext cx="9144000" cy="1037502"/>
          </a:xfrm>
          <a:prstGeom prst="rect">
            <a:avLst/>
          </a:prstGeom>
          <a:noFill/>
        </p:spPr>
      </p:pic>
      <p:pic>
        <p:nvPicPr>
          <p:cNvPr id="11" name="Picture 10" descr="A screenshot of a cell phone&#10;&#10;Description generated with very high confidence">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4E0A545-9B2E-4BE8-A646-82A175A96469}"/>
              </a:ext>
            </a:extLst>
          </p:cNvPr>
          <p:cNvPicPr>
            <a:picLocks noChangeAspect="1"/>
          </p:cNvPicPr>
          <p:nvPr/>
        </p:nvPicPr>
        <p:blipFill rotWithShape="1">
          <a:blip r:embed="rId4"/>
          <a:srcRect t="38883" b="12329"/>
          <a:stretch/>
        </p:blipFill>
        <p:spPr>
          <a:xfrm>
            <a:off x="1351694" y="1239777"/>
            <a:ext cx="6440612" cy="444419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 y="-1"/>
            <a:ext cx="9861301" cy="6858001"/>
          </a:xfrm>
          <a:prstGeom prst="rect">
            <a:avLst/>
          </a:prstGeom>
        </p:spPr>
      </p:pic>
      <p:sp>
        <p:nvSpPr>
          <p:cNvPr id="6"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0B9B419-8220-4485-ABE1-F0BF0CD4A2D9}"/>
              </a:ext>
            </a:extLst>
          </p:cNvPr>
          <p:cNvSpPr txBox="1">
            <a:spLocks/>
          </p:cNvSpPr>
          <p:nvPr/>
        </p:nvSpPr>
        <p:spPr>
          <a:xfrm>
            <a:off x="179512" y="609600"/>
            <a:ext cx="8229600" cy="10668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rPr>
              <a:t>Homes for Oxford </a:t>
            </a:r>
            <a:r>
              <a:rPr lang="en-US" sz="3600" dirty="0" err="1" smtClean="0">
                <a:solidFill>
                  <a:schemeClr val="bg1"/>
                </a:solidFill>
              </a:rPr>
              <a:t>Wolvercote</a:t>
            </a:r>
            <a:r>
              <a:rPr lang="en-US" sz="3600" dirty="0" smtClean="0">
                <a:solidFill>
                  <a:schemeClr val="bg1"/>
                </a:solidFill>
              </a:rPr>
              <a:t> </a:t>
            </a:r>
            <a:r>
              <a:rPr lang="en-US" sz="3600" dirty="0" err="1" smtClean="0">
                <a:solidFill>
                  <a:schemeClr val="bg1"/>
                </a:solidFill>
              </a:rPr>
              <a:t>Papermill</a:t>
            </a:r>
            <a:r>
              <a:rPr lang="en-US" sz="3600" dirty="0" smtClean="0">
                <a:solidFill>
                  <a:schemeClr val="bg1"/>
                </a:solidFill>
              </a:rPr>
              <a:t> Bid </a:t>
            </a:r>
          </a:p>
          <a:p>
            <a:pPr algn="l"/>
            <a:r>
              <a:rPr lang="en-US" sz="3600" dirty="0" smtClean="0">
                <a:solidFill>
                  <a:schemeClr val="bg1"/>
                </a:solidFill>
              </a:rPr>
              <a:t>2016</a:t>
            </a:r>
            <a:r>
              <a:rPr lang="en-US" sz="3600" dirty="0">
                <a:solidFill>
                  <a:schemeClr val="bg1"/>
                </a:solidFill>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12292</TotalTime>
  <Words>1932</Words>
  <Application>Microsoft Macintosh PowerPoint</Application>
  <PresentationFormat>On-screen Show (4:3)</PresentationFormat>
  <Paragraphs>233</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Slide 1</vt:lpstr>
      <vt:lpstr>Intro</vt:lpstr>
      <vt:lpstr>Slide 3</vt:lpstr>
      <vt:lpstr>Slide 4</vt:lpstr>
      <vt:lpstr>Slide 5</vt:lpstr>
      <vt:lpstr>Slide 6</vt:lpstr>
      <vt:lpstr>Summary of Finance in 2015</vt:lpstr>
      <vt:lpstr>2018 Design</vt:lpstr>
      <vt:lpstr>Slide 9</vt:lpstr>
      <vt:lpstr>Cala Master Plan</vt:lpstr>
      <vt:lpstr>Here’s why CLH is better…</vt:lpstr>
      <vt:lpstr>Summary of learning</vt:lpstr>
      <vt:lpstr>What’s needed to support CLH....</vt:lpstr>
    </vt:vector>
  </TitlesOfParts>
  <Company>peopleincharge ltd</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Oxfordshire Community Land Trust</dc:title>
  <dc:creator>fran ryan</dc:creator>
  <cp:lastModifiedBy>fran ryan</cp:lastModifiedBy>
  <cp:revision>86</cp:revision>
  <cp:lastPrinted>2014-10-12T07:15:56Z</cp:lastPrinted>
  <dcterms:created xsi:type="dcterms:W3CDTF">2018-09-25T15:08:56Z</dcterms:created>
  <dcterms:modified xsi:type="dcterms:W3CDTF">2018-09-25T15:09:20Z</dcterms:modified>
</cp:coreProperties>
</file>