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0" r:id="rId5"/>
    <p:sldId id="292" r:id="rId6"/>
    <p:sldId id="278" r:id="rId7"/>
    <p:sldId id="289" r:id="rId8"/>
    <p:sldId id="281" r:id="rId9"/>
    <p:sldId id="291" r:id="rId10"/>
    <p:sldId id="283" r:id="rId11"/>
    <p:sldId id="285" r:id="rId12"/>
    <p:sldId id="277" r:id="rId13"/>
    <p:sldId id="267" r:id="rId14"/>
    <p:sldId id="287" r:id="rId15"/>
    <p:sldId id="284" r:id="rId16"/>
    <p:sldId id="293" r:id="rId17"/>
    <p:sldId id="296" r:id="rId18"/>
    <p:sldId id="298" r:id="rId19"/>
    <p:sldId id="280" r:id="rId20"/>
    <p:sldId id="274"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3" d="100"/>
          <a:sy n="83" d="100"/>
        </p:scale>
        <p:origin x="774" y="78"/>
      </p:cViewPr>
      <p:guideLst/>
    </p:cSldViewPr>
  </p:slideViewPr>
  <p:notesTextViewPr>
    <p:cViewPr>
      <p:scale>
        <a:sx n="3" d="2"/>
        <a:sy n="3" d="2"/>
      </p:scale>
      <p:origin x="0" y="0"/>
    </p:cViewPr>
  </p:notesTextViewPr>
  <p:sorterViewPr>
    <p:cViewPr varScale="1">
      <p:scale>
        <a:sx n="100" d="100"/>
        <a:sy n="100" d="100"/>
      </p:scale>
      <p:origin x="0" y="-240"/>
    </p:cViewPr>
  </p:sorterViewPr>
  <p:notesViewPr>
    <p:cSldViewPr snapToGrid="0">
      <p:cViewPr varScale="1">
        <p:scale>
          <a:sx n="58" d="100"/>
          <a:sy n="58" d="100"/>
        </p:scale>
        <p:origin x="34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1088F-F1F4-4740-9A6E-BC4521A1B88F}"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6B82619E-6103-46E1-B207-4A1DCCA00B3F}">
      <dgm:prSet custT="1"/>
      <dgm:spPr/>
      <dgm:t>
        <a:bodyPr/>
        <a:lstStyle/>
        <a:p>
          <a:r>
            <a:rPr lang="en-US" sz="2400" dirty="0"/>
            <a:t>community engagement and consent</a:t>
          </a:r>
        </a:p>
      </dgm:t>
    </dgm:pt>
    <dgm:pt modelId="{049E2202-D55D-4D8B-A061-27E0073C8095}" type="parTrans" cxnId="{79A3F8F7-7B53-4B4E-BFBE-16C26F301364}">
      <dgm:prSet/>
      <dgm:spPr/>
      <dgm:t>
        <a:bodyPr/>
        <a:lstStyle/>
        <a:p>
          <a:endParaRPr lang="en-US"/>
        </a:p>
      </dgm:t>
    </dgm:pt>
    <dgm:pt modelId="{A552FBE6-7DD7-4ED4-B600-A20402C6EC7B}" type="sibTrans" cxnId="{79A3F8F7-7B53-4B4E-BFBE-16C26F301364}">
      <dgm:prSet/>
      <dgm:spPr/>
      <dgm:t>
        <a:bodyPr/>
        <a:lstStyle/>
        <a:p>
          <a:endParaRPr lang="en-US"/>
        </a:p>
      </dgm:t>
    </dgm:pt>
    <dgm:pt modelId="{96C2DE1E-5BE4-4E2C-BEFD-F56EF9CBF392}">
      <dgm:prSet/>
      <dgm:spPr/>
      <dgm:t>
        <a:bodyPr/>
        <a:lstStyle/>
        <a:p>
          <a:r>
            <a:rPr lang="en-US" dirty="0"/>
            <a:t>community owns, manages or stewards</a:t>
          </a:r>
        </a:p>
      </dgm:t>
    </dgm:pt>
    <dgm:pt modelId="{ED784F1C-2682-4503-A6DD-DF7FCD07F5F6}" type="parTrans" cxnId="{E54145BF-8C6E-4510-B62B-C1B6FBEF3EC7}">
      <dgm:prSet/>
      <dgm:spPr/>
      <dgm:t>
        <a:bodyPr/>
        <a:lstStyle/>
        <a:p>
          <a:endParaRPr lang="en-US"/>
        </a:p>
      </dgm:t>
    </dgm:pt>
    <dgm:pt modelId="{35D32EED-9FDE-4F43-9364-3684EFC3F6F7}" type="sibTrans" cxnId="{E54145BF-8C6E-4510-B62B-C1B6FBEF3EC7}">
      <dgm:prSet/>
      <dgm:spPr/>
      <dgm:t>
        <a:bodyPr/>
        <a:lstStyle/>
        <a:p>
          <a:endParaRPr lang="en-US"/>
        </a:p>
      </dgm:t>
    </dgm:pt>
    <dgm:pt modelId="{E24C9B04-3DBF-4CD7-AEDF-F3E8A107C6DA}">
      <dgm:prSet/>
      <dgm:spPr/>
      <dgm:t>
        <a:bodyPr/>
        <a:lstStyle/>
        <a:p>
          <a:r>
            <a:rPr lang="en-US" dirty="0"/>
            <a:t>benefits clearly defined and legally protected</a:t>
          </a:r>
        </a:p>
      </dgm:t>
    </dgm:pt>
    <dgm:pt modelId="{B6158C69-C8E4-4736-B8F8-9E3FEF4F7CAE}" type="parTrans" cxnId="{A3B6C8E4-6C96-4340-AEA9-8D4C902C7332}">
      <dgm:prSet/>
      <dgm:spPr/>
      <dgm:t>
        <a:bodyPr/>
        <a:lstStyle/>
        <a:p>
          <a:endParaRPr lang="en-US"/>
        </a:p>
      </dgm:t>
    </dgm:pt>
    <dgm:pt modelId="{F6E2DF6E-404C-4772-86BE-CA6007546C66}" type="sibTrans" cxnId="{A3B6C8E4-6C96-4340-AEA9-8D4C902C7332}">
      <dgm:prSet/>
      <dgm:spPr/>
      <dgm:t>
        <a:bodyPr/>
        <a:lstStyle/>
        <a:p>
          <a:endParaRPr lang="en-US"/>
        </a:p>
      </dgm:t>
    </dgm:pt>
    <dgm:pt modelId="{6B258B78-E11F-49DA-81DA-CD38728B20F7}" type="pres">
      <dgm:prSet presAssocID="{BC11088F-F1F4-4740-9A6E-BC4521A1B88F}" presName="root" presStyleCnt="0">
        <dgm:presLayoutVars>
          <dgm:dir/>
          <dgm:resizeHandles val="exact"/>
        </dgm:presLayoutVars>
      </dgm:prSet>
      <dgm:spPr/>
    </dgm:pt>
    <dgm:pt modelId="{427C3905-017C-429D-A411-B9F9DBA9B367}" type="pres">
      <dgm:prSet presAssocID="{6B82619E-6103-46E1-B207-4A1DCCA00B3F}" presName="compNode" presStyleCnt="0"/>
      <dgm:spPr/>
    </dgm:pt>
    <dgm:pt modelId="{389DDB29-17C7-47BB-8BA8-533FFB835F61}" type="pres">
      <dgm:prSet presAssocID="{6B82619E-6103-46E1-B207-4A1DCCA00B3F}" presName="iconRect" presStyleLbl="node1" presStyleIdx="0" presStyleCnt="3" custScaleX="167055" custScaleY="1478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889C474-CC8F-4629-9890-AC0ED5F991D1}" type="pres">
      <dgm:prSet presAssocID="{6B82619E-6103-46E1-B207-4A1DCCA00B3F}" presName="spaceRect" presStyleCnt="0"/>
      <dgm:spPr/>
    </dgm:pt>
    <dgm:pt modelId="{BF9E4E19-4055-4D4F-AC71-831F006AD745}" type="pres">
      <dgm:prSet presAssocID="{6B82619E-6103-46E1-B207-4A1DCCA00B3F}" presName="textRect" presStyleLbl="revTx" presStyleIdx="0" presStyleCnt="3">
        <dgm:presLayoutVars>
          <dgm:chMax val="1"/>
          <dgm:chPref val="1"/>
        </dgm:presLayoutVars>
      </dgm:prSet>
      <dgm:spPr/>
    </dgm:pt>
    <dgm:pt modelId="{4828693B-0721-4536-BF6D-CAEBE834D88B}" type="pres">
      <dgm:prSet presAssocID="{A552FBE6-7DD7-4ED4-B600-A20402C6EC7B}" presName="sibTrans" presStyleCnt="0"/>
      <dgm:spPr/>
    </dgm:pt>
    <dgm:pt modelId="{3993D360-9C37-4576-988C-9E755E644D58}" type="pres">
      <dgm:prSet presAssocID="{96C2DE1E-5BE4-4E2C-BEFD-F56EF9CBF392}" presName="compNode" presStyleCnt="0"/>
      <dgm:spPr/>
    </dgm:pt>
    <dgm:pt modelId="{89D081C3-B6E3-47CA-8C5A-45EC5ADD8839}" type="pres">
      <dgm:prSet presAssocID="{96C2DE1E-5BE4-4E2C-BEFD-F56EF9CBF392}" presName="iconRect" presStyleLbl="node1" presStyleIdx="1" presStyleCnt="3" custScaleX="148918" custScaleY="142845" custLinFactNeighborX="-3600" custLinFactNeighborY="-17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077BD600-52B0-4987-A3BA-888B02B48996}" type="pres">
      <dgm:prSet presAssocID="{96C2DE1E-5BE4-4E2C-BEFD-F56EF9CBF392}" presName="spaceRect" presStyleCnt="0"/>
      <dgm:spPr/>
    </dgm:pt>
    <dgm:pt modelId="{AA07BBB1-787C-4DB8-9ECF-6747B1E58DEB}" type="pres">
      <dgm:prSet presAssocID="{96C2DE1E-5BE4-4E2C-BEFD-F56EF9CBF392}" presName="textRect" presStyleLbl="revTx" presStyleIdx="1" presStyleCnt="3" custLinFactNeighborX="189" custLinFactNeighborY="-2842">
        <dgm:presLayoutVars>
          <dgm:chMax val="1"/>
          <dgm:chPref val="1"/>
        </dgm:presLayoutVars>
      </dgm:prSet>
      <dgm:spPr/>
    </dgm:pt>
    <dgm:pt modelId="{2739F613-CE5F-4A4C-AF01-F16B80E65750}" type="pres">
      <dgm:prSet presAssocID="{35D32EED-9FDE-4F43-9364-3684EFC3F6F7}" presName="sibTrans" presStyleCnt="0"/>
      <dgm:spPr/>
    </dgm:pt>
    <dgm:pt modelId="{689EA0A1-5F08-405C-98E7-4D543558BF44}" type="pres">
      <dgm:prSet presAssocID="{E24C9B04-3DBF-4CD7-AEDF-F3E8A107C6DA}" presName="compNode" presStyleCnt="0"/>
      <dgm:spPr/>
    </dgm:pt>
    <dgm:pt modelId="{AFB568EF-9DCB-4E80-9C8B-EADA78DA5E0A}" type="pres">
      <dgm:prSet presAssocID="{E24C9B04-3DBF-4CD7-AEDF-F3E8A107C6DA}" presName="iconRect" presStyleLbl="node1" presStyleIdx="2" presStyleCnt="3" custScaleX="94746" custScaleY="145355" custLinFactNeighborX="4715" custLinFactNeighborY="117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5C33834-F8E5-485E-902F-8A037823DED8}" type="pres">
      <dgm:prSet presAssocID="{E24C9B04-3DBF-4CD7-AEDF-F3E8A107C6DA}" presName="spaceRect" presStyleCnt="0"/>
      <dgm:spPr/>
    </dgm:pt>
    <dgm:pt modelId="{D0B1E448-D200-4500-97B2-A396833CFE81}" type="pres">
      <dgm:prSet presAssocID="{E24C9B04-3DBF-4CD7-AEDF-F3E8A107C6DA}" presName="textRect" presStyleLbl="revTx" presStyleIdx="2" presStyleCnt="3">
        <dgm:presLayoutVars>
          <dgm:chMax val="1"/>
          <dgm:chPref val="1"/>
        </dgm:presLayoutVars>
      </dgm:prSet>
      <dgm:spPr/>
    </dgm:pt>
  </dgm:ptLst>
  <dgm:cxnLst>
    <dgm:cxn modelId="{D4BFC20A-E43F-443E-BABB-DC83CD300657}" type="presOf" srcId="{96C2DE1E-5BE4-4E2C-BEFD-F56EF9CBF392}" destId="{AA07BBB1-787C-4DB8-9ECF-6747B1E58DEB}" srcOrd="0" destOrd="0" presId="urn:microsoft.com/office/officeart/2018/2/layout/IconLabelList"/>
    <dgm:cxn modelId="{A1B6D23C-97DD-4D2B-BFA1-E4F5B65E8166}" type="presOf" srcId="{6B82619E-6103-46E1-B207-4A1DCCA00B3F}" destId="{BF9E4E19-4055-4D4F-AC71-831F006AD745}" srcOrd="0" destOrd="0" presId="urn:microsoft.com/office/officeart/2018/2/layout/IconLabelList"/>
    <dgm:cxn modelId="{0CE2269A-5F62-4F73-8F25-C9B42E1E2F0A}" type="presOf" srcId="{E24C9B04-3DBF-4CD7-AEDF-F3E8A107C6DA}" destId="{D0B1E448-D200-4500-97B2-A396833CFE81}" srcOrd="0" destOrd="0" presId="urn:microsoft.com/office/officeart/2018/2/layout/IconLabelList"/>
    <dgm:cxn modelId="{E54145BF-8C6E-4510-B62B-C1B6FBEF3EC7}" srcId="{BC11088F-F1F4-4740-9A6E-BC4521A1B88F}" destId="{96C2DE1E-5BE4-4E2C-BEFD-F56EF9CBF392}" srcOrd="1" destOrd="0" parTransId="{ED784F1C-2682-4503-A6DD-DF7FCD07F5F6}" sibTransId="{35D32EED-9FDE-4F43-9364-3684EFC3F6F7}"/>
    <dgm:cxn modelId="{A3B6C8E4-6C96-4340-AEA9-8D4C902C7332}" srcId="{BC11088F-F1F4-4740-9A6E-BC4521A1B88F}" destId="{E24C9B04-3DBF-4CD7-AEDF-F3E8A107C6DA}" srcOrd="2" destOrd="0" parTransId="{B6158C69-C8E4-4736-B8F8-9E3FEF4F7CAE}" sibTransId="{F6E2DF6E-404C-4772-86BE-CA6007546C66}"/>
    <dgm:cxn modelId="{79A3F8F7-7B53-4B4E-BFBE-16C26F301364}" srcId="{BC11088F-F1F4-4740-9A6E-BC4521A1B88F}" destId="{6B82619E-6103-46E1-B207-4A1DCCA00B3F}" srcOrd="0" destOrd="0" parTransId="{049E2202-D55D-4D8B-A061-27E0073C8095}" sibTransId="{A552FBE6-7DD7-4ED4-B600-A20402C6EC7B}"/>
    <dgm:cxn modelId="{EB0A24FD-DC16-4244-A983-30E630601392}" type="presOf" srcId="{BC11088F-F1F4-4740-9A6E-BC4521A1B88F}" destId="{6B258B78-E11F-49DA-81DA-CD38728B20F7}" srcOrd="0" destOrd="0" presId="urn:microsoft.com/office/officeart/2018/2/layout/IconLabelList"/>
    <dgm:cxn modelId="{70FFBB71-723A-4F96-8CA7-D89DF2204DCC}" type="presParOf" srcId="{6B258B78-E11F-49DA-81DA-CD38728B20F7}" destId="{427C3905-017C-429D-A411-B9F9DBA9B367}" srcOrd="0" destOrd="0" presId="urn:microsoft.com/office/officeart/2018/2/layout/IconLabelList"/>
    <dgm:cxn modelId="{1BA3C5FE-DCC6-4A05-B382-512EE445C403}" type="presParOf" srcId="{427C3905-017C-429D-A411-B9F9DBA9B367}" destId="{389DDB29-17C7-47BB-8BA8-533FFB835F61}" srcOrd="0" destOrd="0" presId="urn:microsoft.com/office/officeart/2018/2/layout/IconLabelList"/>
    <dgm:cxn modelId="{4BB5C386-FA18-41F2-A388-8ABDFF9F777A}" type="presParOf" srcId="{427C3905-017C-429D-A411-B9F9DBA9B367}" destId="{A889C474-CC8F-4629-9890-AC0ED5F991D1}" srcOrd="1" destOrd="0" presId="urn:microsoft.com/office/officeart/2018/2/layout/IconLabelList"/>
    <dgm:cxn modelId="{07BC2E08-D4C0-486B-AE72-CED5F6E3CC61}" type="presParOf" srcId="{427C3905-017C-429D-A411-B9F9DBA9B367}" destId="{BF9E4E19-4055-4D4F-AC71-831F006AD745}" srcOrd="2" destOrd="0" presId="urn:microsoft.com/office/officeart/2018/2/layout/IconLabelList"/>
    <dgm:cxn modelId="{167403B5-5B72-4AC8-BA31-5191A1AEC905}" type="presParOf" srcId="{6B258B78-E11F-49DA-81DA-CD38728B20F7}" destId="{4828693B-0721-4536-BF6D-CAEBE834D88B}" srcOrd="1" destOrd="0" presId="urn:microsoft.com/office/officeart/2018/2/layout/IconLabelList"/>
    <dgm:cxn modelId="{09491DF1-F342-4982-A847-406917B7F545}" type="presParOf" srcId="{6B258B78-E11F-49DA-81DA-CD38728B20F7}" destId="{3993D360-9C37-4576-988C-9E755E644D58}" srcOrd="2" destOrd="0" presId="urn:microsoft.com/office/officeart/2018/2/layout/IconLabelList"/>
    <dgm:cxn modelId="{B8C8D98B-8979-463F-B328-DB01386C2C3E}" type="presParOf" srcId="{3993D360-9C37-4576-988C-9E755E644D58}" destId="{89D081C3-B6E3-47CA-8C5A-45EC5ADD8839}" srcOrd="0" destOrd="0" presId="urn:microsoft.com/office/officeart/2018/2/layout/IconLabelList"/>
    <dgm:cxn modelId="{98CD8306-86CA-41E1-A510-DBF52131AE3E}" type="presParOf" srcId="{3993D360-9C37-4576-988C-9E755E644D58}" destId="{077BD600-52B0-4987-A3BA-888B02B48996}" srcOrd="1" destOrd="0" presId="urn:microsoft.com/office/officeart/2018/2/layout/IconLabelList"/>
    <dgm:cxn modelId="{AB60FC1F-F227-40AA-BDAC-ACD31969691F}" type="presParOf" srcId="{3993D360-9C37-4576-988C-9E755E644D58}" destId="{AA07BBB1-787C-4DB8-9ECF-6747B1E58DEB}" srcOrd="2" destOrd="0" presId="urn:microsoft.com/office/officeart/2018/2/layout/IconLabelList"/>
    <dgm:cxn modelId="{BB440E3C-B49C-4EA7-9470-E52CC06D2A47}" type="presParOf" srcId="{6B258B78-E11F-49DA-81DA-CD38728B20F7}" destId="{2739F613-CE5F-4A4C-AF01-F16B80E65750}" srcOrd="3" destOrd="0" presId="urn:microsoft.com/office/officeart/2018/2/layout/IconLabelList"/>
    <dgm:cxn modelId="{08F5250F-9B05-4D79-86FD-6775897A0792}" type="presParOf" srcId="{6B258B78-E11F-49DA-81DA-CD38728B20F7}" destId="{689EA0A1-5F08-405C-98E7-4D543558BF44}" srcOrd="4" destOrd="0" presId="urn:microsoft.com/office/officeart/2018/2/layout/IconLabelList"/>
    <dgm:cxn modelId="{CBBBC524-2511-47C6-80D5-403948A982BB}" type="presParOf" srcId="{689EA0A1-5F08-405C-98E7-4D543558BF44}" destId="{AFB568EF-9DCB-4E80-9C8B-EADA78DA5E0A}" srcOrd="0" destOrd="0" presId="urn:microsoft.com/office/officeart/2018/2/layout/IconLabelList"/>
    <dgm:cxn modelId="{C0F2CFF9-7655-4A80-B6E3-6BBF2DBEE878}" type="presParOf" srcId="{689EA0A1-5F08-405C-98E7-4D543558BF44}" destId="{25C33834-F8E5-485E-902F-8A037823DED8}" srcOrd="1" destOrd="0" presId="urn:microsoft.com/office/officeart/2018/2/layout/IconLabelList"/>
    <dgm:cxn modelId="{446CFAE9-9572-4D62-A777-9A759A210D61}" type="presParOf" srcId="{689EA0A1-5F08-405C-98E7-4D543558BF44}" destId="{D0B1E448-D200-4500-97B2-A396833CFE8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5B466-4E5D-4F86-937E-23C93A16EEF4}" type="doc">
      <dgm:prSet loTypeId="urn:microsoft.com/office/officeart/2005/8/layout/cycle5" loCatId="cycle" qsTypeId="urn:microsoft.com/office/officeart/2005/8/quickstyle/simple3" qsCatId="simple" csTypeId="urn:microsoft.com/office/officeart/2005/8/colors/colorful5" csCatId="colorful"/>
      <dgm:spPr/>
      <dgm:t>
        <a:bodyPr/>
        <a:lstStyle/>
        <a:p>
          <a:endParaRPr lang="en-US"/>
        </a:p>
      </dgm:t>
    </dgm:pt>
    <dgm:pt modelId="{C6C95620-E28F-479F-9386-069DD995EED3}">
      <dgm:prSet/>
      <dgm:spPr/>
      <dgm:t>
        <a:bodyPr/>
        <a:lstStyle/>
        <a:p>
          <a:r>
            <a:rPr lang="en-US" b="1"/>
            <a:t>will </a:t>
          </a:r>
          <a:endParaRPr lang="en-US"/>
        </a:p>
      </dgm:t>
    </dgm:pt>
    <dgm:pt modelId="{9DB933A7-A91A-406E-A9BD-905C92244826}" type="parTrans" cxnId="{1E91EC08-53FE-47B8-9C65-250257D4A8B3}">
      <dgm:prSet/>
      <dgm:spPr/>
      <dgm:t>
        <a:bodyPr/>
        <a:lstStyle/>
        <a:p>
          <a:endParaRPr lang="en-US"/>
        </a:p>
      </dgm:t>
    </dgm:pt>
    <dgm:pt modelId="{9C5F619F-76EA-40F8-AD65-536F888DAA21}" type="sibTrans" cxnId="{1E91EC08-53FE-47B8-9C65-250257D4A8B3}">
      <dgm:prSet/>
      <dgm:spPr/>
      <dgm:t>
        <a:bodyPr/>
        <a:lstStyle/>
        <a:p>
          <a:endParaRPr lang="en-US"/>
        </a:p>
      </dgm:t>
    </dgm:pt>
    <dgm:pt modelId="{2E5086EC-885F-4815-8E54-32CA9BF80072}">
      <dgm:prSet/>
      <dgm:spPr/>
      <dgm:t>
        <a:bodyPr/>
        <a:lstStyle/>
        <a:p>
          <a:r>
            <a:rPr lang="en-US" b="1"/>
            <a:t>always </a:t>
          </a:r>
          <a:endParaRPr lang="en-US"/>
        </a:p>
      </dgm:t>
    </dgm:pt>
    <dgm:pt modelId="{8CA8797F-79FA-4192-8A23-E8F306EBEEC8}" type="parTrans" cxnId="{F987B601-F482-46CE-AFF8-D3B86EF9ED9C}">
      <dgm:prSet/>
      <dgm:spPr/>
      <dgm:t>
        <a:bodyPr/>
        <a:lstStyle/>
        <a:p>
          <a:endParaRPr lang="en-US"/>
        </a:p>
      </dgm:t>
    </dgm:pt>
    <dgm:pt modelId="{3BCCEF4A-1500-4A95-8879-B58E90EFECA8}" type="sibTrans" cxnId="{F987B601-F482-46CE-AFF8-D3B86EF9ED9C}">
      <dgm:prSet/>
      <dgm:spPr/>
      <dgm:t>
        <a:bodyPr/>
        <a:lstStyle/>
        <a:p>
          <a:endParaRPr lang="en-US"/>
        </a:p>
      </dgm:t>
    </dgm:pt>
    <dgm:pt modelId="{2A09FB9C-6DA1-4330-B674-899EF2F42502}">
      <dgm:prSet/>
      <dgm:spPr/>
      <dgm:t>
        <a:bodyPr/>
        <a:lstStyle/>
        <a:p>
          <a:r>
            <a:rPr lang="en-US" b="1"/>
            <a:t>win</a:t>
          </a:r>
          <a:endParaRPr lang="en-US"/>
        </a:p>
      </dgm:t>
    </dgm:pt>
    <dgm:pt modelId="{AF23685C-4DE7-49CB-BA65-EDE0E0B6A67B}" type="parTrans" cxnId="{F7B65442-543E-49CF-8152-B5818561E986}">
      <dgm:prSet/>
      <dgm:spPr/>
      <dgm:t>
        <a:bodyPr/>
        <a:lstStyle/>
        <a:p>
          <a:endParaRPr lang="en-US"/>
        </a:p>
      </dgm:t>
    </dgm:pt>
    <dgm:pt modelId="{2BE252B7-F830-44FD-8255-B89F6BE29257}" type="sibTrans" cxnId="{F7B65442-543E-49CF-8152-B5818561E986}">
      <dgm:prSet/>
      <dgm:spPr/>
      <dgm:t>
        <a:bodyPr/>
        <a:lstStyle/>
        <a:p>
          <a:endParaRPr lang="en-US"/>
        </a:p>
      </dgm:t>
    </dgm:pt>
    <dgm:pt modelId="{AA0EA7B1-EED1-4E0A-B7AA-6E76107E4E08}" type="pres">
      <dgm:prSet presAssocID="{5305B466-4E5D-4F86-937E-23C93A16EEF4}" presName="cycle" presStyleCnt="0">
        <dgm:presLayoutVars>
          <dgm:dir/>
          <dgm:resizeHandles val="exact"/>
        </dgm:presLayoutVars>
      </dgm:prSet>
      <dgm:spPr/>
    </dgm:pt>
    <dgm:pt modelId="{FDF38BBA-21FA-4E80-B6C2-6EA89F5451CF}" type="pres">
      <dgm:prSet presAssocID="{C6C95620-E28F-479F-9386-069DD995EED3}" presName="node" presStyleLbl="node1" presStyleIdx="0" presStyleCnt="3">
        <dgm:presLayoutVars>
          <dgm:bulletEnabled val="1"/>
        </dgm:presLayoutVars>
      </dgm:prSet>
      <dgm:spPr/>
    </dgm:pt>
    <dgm:pt modelId="{05270D63-0541-4451-9DDF-244D70BEA7FF}" type="pres">
      <dgm:prSet presAssocID="{C6C95620-E28F-479F-9386-069DD995EED3}" presName="spNode" presStyleCnt="0"/>
      <dgm:spPr/>
    </dgm:pt>
    <dgm:pt modelId="{2695C12A-A80E-4787-BBE7-6B1A2B509591}" type="pres">
      <dgm:prSet presAssocID="{9C5F619F-76EA-40F8-AD65-536F888DAA21}" presName="sibTrans" presStyleLbl="sibTrans1D1" presStyleIdx="0" presStyleCnt="3"/>
      <dgm:spPr/>
    </dgm:pt>
    <dgm:pt modelId="{F90ABBD1-3F62-4572-847C-255042F9EA9E}" type="pres">
      <dgm:prSet presAssocID="{2E5086EC-885F-4815-8E54-32CA9BF80072}" presName="node" presStyleLbl="node1" presStyleIdx="1" presStyleCnt="3">
        <dgm:presLayoutVars>
          <dgm:bulletEnabled val="1"/>
        </dgm:presLayoutVars>
      </dgm:prSet>
      <dgm:spPr/>
    </dgm:pt>
    <dgm:pt modelId="{FEC65A3D-8F76-4795-BB60-B10FE74596AC}" type="pres">
      <dgm:prSet presAssocID="{2E5086EC-885F-4815-8E54-32CA9BF80072}" presName="spNode" presStyleCnt="0"/>
      <dgm:spPr/>
    </dgm:pt>
    <dgm:pt modelId="{938A2ECB-D394-4AB2-8C51-787FB3B27284}" type="pres">
      <dgm:prSet presAssocID="{3BCCEF4A-1500-4A95-8879-B58E90EFECA8}" presName="sibTrans" presStyleLbl="sibTrans1D1" presStyleIdx="1" presStyleCnt="3"/>
      <dgm:spPr/>
    </dgm:pt>
    <dgm:pt modelId="{2CC6E9DA-7100-4EAC-8E6D-18128F42A4F7}" type="pres">
      <dgm:prSet presAssocID="{2A09FB9C-6DA1-4330-B674-899EF2F42502}" presName="node" presStyleLbl="node1" presStyleIdx="2" presStyleCnt="3">
        <dgm:presLayoutVars>
          <dgm:bulletEnabled val="1"/>
        </dgm:presLayoutVars>
      </dgm:prSet>
      <dgm:spPr/>
    </dgm:pt>
    <dgm:pt modelId="{4C9CB5B6-A1FD-41F8-BA50-E6AE891CBC8C}" type="pres">
      <dgm:prSet presAssocID="{2A09FB9C-6DA1-4330-B674-899EF2F42502}" presName="spNode" presStyleCnt="0"/>
      <dgm:spPr/>
    </dgm:pt>
    <dgm:pt modelId="{F903C31D-D0EE-4012-987F-305104A848AB}" type="pres">
      <dgm:prSet presAssocID="{2BE252B7-F830-44FD-8255-B89F6BE29257}" presName="sibTrans" presStyleLbl="sibTrans1D1" presStyleIdx="2" presStyleCnt="3"/>
      <dgm:spPr/>
    </dgm:pt>
  </dgm:ptLst>
  <dgm:cxnLst>
    <dgm:cxn modelId="{F987B601-F482-46CE-AFF8-D3B86EF9ED9C}" srcId="{5305B466-4E5D-4F86-937E-23C93A16EEF4}" destId="{2E5086EC-885F-4815-8E54-32CA9BF80072}" srcOrd="1" destOrd="0" parTransId="{8CA8797F-79FA-4192-8A23-E8F306EBEEC8}" sibTransId="{3BCCEF4A-1500-4A95-8879-B58E90EFECA8}"/>
    <dgm:cxn modelId="{26B62803-55EE-492A-84E8-26350572FD68}" type="presOf" srcId="{9C5F619F-76EA-40F8-AD65-536F888DAA21}" destId="{2695C12A-A80E-4787-BBE7-6B1A2B509591}" srcOrd="0" destOrd="0" presId="urn:microsoft.com/office/officeart/2005/8/layout/cycle5"/>
    <dgm:cxn modelId="{1E91EC08-53FE-47B8-9C65-250257D4A8B3}" srcId="{5305B466-4E5D-4F86-937E-23C93A16EEF4}" destId="{C6C95620-E28F-479F-9386-069DD995EED3}" srcOrd="0" destOrd="0" parTransId="{9DB933A7-A91A-406E-A9BD-905C92244826}" sibTransId="{9C5F619F-76EA-40F8-AD65-536F888DAA21}"/>
    <dgm:cxn modelId="{A3149512-A104-4506-86C8-648E7B07B152}" type="presOf" srcId="{5305B466-4E5D-4F86-937E-23C93A16EEF4}" destId="{AA0EA7B1-EED1-4E0A-B7AA-6E76107E4E08}" srcOrd="0" destOrd="0" presId="urn:microsoft.com/office/officeart/2005/8/layout/cycle5"/>
    <dgm:cxn modelId="{F7B65442-543E-49CF-8152-B5818561E986}" srcId="{5305B466-4E5D-4F86-937E-23C93A16EEF4}" destId="{2A09FB9C-6DA1-4330-B674-899EF2F42502}" srcOrd="2" destOrd="0" parTransId="{AF23685C-4DE7-49CB-BA65-EDE0E0B6A67B}" sibTransId="{2BE252B7-F830-44FD-8255-B89F6BE29257}"/>
    <dgm:cxn modelId="{37623C76-1E45-41C5-BFD3-B1B4076AF10F}" type="presOf" srcId="{C6C95620-E28F-479F-9386-069DD995EED3}" destId="{FDF38BBA-21FA-4E80-B6C2-6EA89F5451CF}" srcOrd="0" destOrd="0" presId="urn:microsoft.com/office/officeart/2005/8/layout/cycle5"/>
    <dgm:cxn modelId="{E4DA9457-E8FF-40E0-BAA5-912E8845EBE3}" type="presOf" srcId="{2A09FB9C-6DA1-4330-B674-899EF2F42502}" destId="{2CC6E9DA-7100-4EAC-8E6D-18128F42A4F7}" srcOrd="0" destOrd="0" presId="urn:microsoft.com/office/officeart/2005/8/layout/cycle5"/>
    <dgm:cxn modelId="{1AACCF97-26E4-4EFC-8871-A5786EA9C3EC}" type="presOf" srcId="{2BE252B7-F830-44FD-8255-B89F6BE29257}" destId="{F903C31D-D0EE-4012-987F-305104A848AB}" srcOrd="0" destOrd="0" presId="urn:microsoft.com/office/officeart/2005/8/layout/cycle5"/>
    <dgm:cxn modelId="{44969CD8-DDA0-42D5-84EA-75613DABAF52}" type="presOf" srcId="{2E5086EC-885F-4815-8E54-32CA9BF80072}" destId="{F90ABBD1-3F62-4572-847C-255042F9EA9E}" srcOrd="0" destOrd="0" presId="urn:microsoft.com/office/officeart/2005/8/layout/cycle5"/>
    <dgm:cxn modelId="{C83D61F9-A503-44D9-B9F6-E3C93867133F}" type="presOf" srcId="{3BCCEF4A-1500-4A95-8879-B58E90EFECA8}" destId="{938A2ECB-D394-4AB2-8C51-787FB3B27284}" srcOrd="0" destOrd="0" presId="urn:microsoft.com/office/officeart/2005/8/layout/cycle5"/>
    <dgm:cxn modelId="{2BDAEBEC-FD58-4B49-BB1E-CFFCB87ED45C}" type="presParOf" srcId="{AA0EA7B1-EED1-4E0A-B7AA-6E76107E4E08}" destId="{FDF38BBA-21FA-4E80-B6C2-6EA89F5451CF}" srcOrd="0" destOrd="0" presId="urn:microsoft.com/office/officeart/2005/8/layout/cycle5"/>
    <dgm:cxn modelId="{1D1ECFA5-9A06-45E3-AC64-09E99F7D2F1F}" type="presParOf" srcId="{AA0EA7B1-EED1-4E0A-B7AA-6E76107E4E08}" destId="{05270D63-0541-4451-9DDF-244D70BEA7FF}" srcOrd="1" destOrd="0" presId="urn:microsoft.com/office/officeart/2005/8/layout/cycle5"/>
    <dgm:cxn modelId="{F978508B-0DA0-41F7-99DC-73336DABD65F}" type="presParOf" srcId="{AA0EA7B1-EED1-4E0A-B7AA-6E76107E4E08}" destId="{2695C12A-A80E-4787-BBE7-6B1A2B509591}" srcOrd="2" destOrd="0" presId="urn:microsoft.com/office/officeart/2005/8/layout/cycle5"/>
    <dgm:cxn modelId="{6712CF83-05BD-42B7-A734-C5A11FA9AA63}" type="presParOf" srcId="{AA0EA7B1-EED1-4E0A-B7AA-6E76107E4E08}" destId="{F90ABBD1-3F62-4572-847C-255042F9EA9E}" srcOrd="3" destOrd="0" presId="urn:microsoft.com/office/officeart/2005/8/layout/cycle5"/>
    <dgm:cxn modelId="{57D1F542-690D-4F67-8D22-395A432FE113}" type="presParOf" srcId="{AA0EA7B1-EED1-4E0A-B7AA-6E76107E4E08}" destId="{FEC65A3D-8F76-4795-BB60-B10FE74596AC}" srcOrd="4" destOrd="0" presId="urn:microsoft.com/office/officeart/2005/8/layout/cycle5"/>
    <dgm:cxn modelId="{9115F53F-6916-48DF-ACDF-17D1FD60C3C4}" type="presParOf" srcId="{AA0EA7B1-EED1-4E0A-B7AA-6E76107E4E08}" destId="{938A2ECB-D394-4AB2-8C51-787FB3B27284}" srcOrd="5" destOrd="0" presId="urn:microsoft.com/office/officeart/2005/8/layout/cycle5"/>
    <dgm:cxn modelId="{CD241962-63E3-4EBD-B669-8109BB950EB4}" type="presParOf" srcId="{AA0EA7B1-EED1-4E0A-B7AA-6E76107E4E08}" destId="{2CC6E9DA-7100-4EAC-8E6D-18128F42A4F7}" srcOrd="6" destOrd="0" presId="urn:microsoft.com/office/officeart/2005/8/layout/cycle5"/>
    <dgm:cxn modelId="{C8B82E9D-5858-4A72-B106-B17B3C371421}" type="presParOf" srcId="{AA0EA7B1-EED1-4E0A-B7AA-6E76107E4E08}" destId="{4C9CB5B6-A1FD-41F8-BA50-E6AE891CBC8C}" srcOrd="7" destOrd="0" presId="urn:microsoft.com/office/officeart/2005/8/layout/cycle5"/>
    <dgm:cxn modelId="{0876D35C-BA06-4E3B-82FF-7D5CE3379333}" type="presParOf" srcId="{AA0EA7B1-EED1-4E0A-B7AA-6E76107E4E08}" destId="{F903C31D-D0EE-4012-987F-305104A848AB}"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A6598-D25F-48D5-BA3A-A6BFC5B1B1A9}" type="doc">
      <dgm:prSet loTypeId="urn:microsoft.com/office/officeart/2018/2/layout/IconCircleList" loCatId="icon" qsTypeId="urn:microsoft.com/office/officeart/2005/8/quickstyle/simple4" qsCatId="simple" csTypeId="urn:microsoft.com/office/officeart/2018/5/colors/Iconchunking_neutralicon_colorful5" csCatId="colorful" phldr="1"/>
      <dgm:spPr/>
      <dgm:t>
        <a:bodyPr/>
        <a:lstStyle/>
        <a:p>
          <a:endParaRPr lang="en-US"/>
        </a:p>
      </dgm:t>
    </dgm:pt>
    <dgm:pt modelId="{2BDACE5E-49C0-470E-B312-2B6E9A119B57}">
      <dgm:prSet/>
      <dgm:spPr/>
      <dgm:t>
        <a:bodyPr/>
        <a:lstStyle/>
        <a:p>
          <a:pPr>
            <a:lnSpc>
              <a:spcPct val="100000"/>
            </a:lnSpc>
          </a:pPr>
          <a:r>
            <a:rPr lang="en-GB" dirty="0"/>
            <a:t>National bodies</a:t>
          </a:r>
          <a:endParaRPr lang="en-US" dirty="0"/>
        </a:p>
      </dgm:t>
    </dgm:pt>
    <dgm:pt modelId="{7C67BD07-BE52-4CC4-8522-A7786854BF9C}" type="parTrans" cxnId="{2536EAFB-97DA-4C2C-ADA9-4AEC5732391D}">
      <dgm:prSet/>
      <dgm:spPr/>
      <dgm:t>
        <a:bodyPr/>
        <a:lstStyle/>
        <a:p>
          <a:endParaRPr lang="en-US"/>
        </a:p>
      </dgm:t>
    </dgm:pt>
    <dgm:pt modelId="{2D189E8F-02A6-4E0A-AD1A-E1444B81E6AB}" type="sibTrans" cxnId="{2536EAFB-97DA-4C2C-ADA9-4AEC5732391D}">
      <dgm:prSet/>
      <dgm:spPr/>
      <dgm:t>
        <a:bodyPr/>
        <a:lstStyle/>
        <a:p>
          <a:pPr>
            <a:lnSpc>
              <a:spcPct val="100000"/>
            </a:lnSpc>
          </a:pPr>
          <a:endParaRPr lang="en-US"/>
        </a:p>
      </dgm:t>
    </dgm:pt>
    <dgm:pt modelId="{38664F10-DC66-4AA7-B43B-A98A4DC2F8BF}">
      <dgm:prSet/>
      <dgm:spPr/>
      <dgm:t>
        <a:bodyPr/>
        <a:lstStyle/>
        <a:p>
          <a:pPr>
            <a:lnSpc>
              <a:spcPct val="100000"/>
            </a:lnSpc>
          </a:pPr>
          <a:r>
            <a:rPr lang="en-GB" dirty="0"/>
            <a:t>Housing professionals</a:t>
          </a:r>
          <a:endParaRPr lang="en-US" dirty="0"/>
        </a:p>
      </dgm:t>
    </dgm:pt>
    <dgm:pt modelId="{F39FF334-7368-4A4B-94BD-890E4B863496}" type="parTrans" cxnId="{12951AB7-FECB-4402-AB83-66A972CCC7DC}">
      <dgm:prSet/>
      <dgm:spPr/>
      <dgm:t>
        <a:bodyPr/>
        <a:lstStyle/>
        <a:p>
          <a:endParaRPr lang="en-US"/>
        </a:p>
      </dgm:t>
    </dgm:pt>
    <dgm:pt modelId="{B5AFEED5-95A8-4D3D-A0C6-CEA0F7016AF7}" type="sibTrans" cxnId="{12951AB7-FECB-4402-AB83-66A972CCC7DC}">
      <dgm:prSet/>
      <dgm:spPr/>
      <dgm:t>
        <a:bodyPr/>
        <a:lstStyle/>
        <a:p>
          <a:pPr>
            <a:lnSpc>
              <a:spcPct val="100000"/>
            </a:lnSpc>
          </a:pPr>
          <a:endParaRPr lang="en-US"/>
        </a:p>
      </dgm:t>
    </dgm:pt>
    <dgm:pt modelId="{1D03CE16-BD0E-462D-A241-B0A324F04D94}">
      <dgm:prSet/>
      <dgm:spPr/>
      <dgm:t>
        <a:bodyPr/>
        <a:lstStyle/>
        <a:p>
          <a:pPr>
            <a:lnSpc>
              <a:spcPct val="100000"/>
            </a:lnSpc>
          </a:pPr>
          <a:r>
            <a:rPr lang="en-GB" dirty="0"/>
            <a:t>Partnerships or joint ventures</a:t>
          </a:r>
          <a:endParaRPr lang="en-US" dirty="0"/>
        </a:p>
      </dgm:t>
    </dgm:pt>
    <dgm:pt modelId="{26F27B83-3DD5-4003-9F23-A27DE570580B}" type="parTrans" cxnId="{C68E01F3-DD5D-49AD-9C03-7D33CE7EE3D0}">
      <dgm:prSet/>
      <dgm:spPr/>
      <dgm:t>
        <a:bodyPr/>
        <a:lstStyle/>
        <a:p>
          <a:endParaRPr lang="en-US"/>
        </a:p>
      </dgm:t>
    </dgm:pt>
    <dgm:pt modelId="{213AEF28-3812-459D-B511-14ACE5D4A494}" type="sibTrans" cxnId="{C68E01F3-DD5D-49AD-9C03-7D33CE7EE3D0}">
      <dgm:prSet/>
      <dgm:spPr/>
      <dgm:t>
        <a:bodyPr/>
        <a:lstStyle/>
        <a:p>
          <a:pPr>
            <a:lnSpc>
              <a:spcPct val="100000"/>
            </a:lnSpc>
          </a:pPr>
          <a:endParaRPr lang="en-US"/>
        </a:p>
      </dgm:t>
    </dgm:pt>
    <dgm:pt modelId="{0FD92CE8-86CF-4688-ADBA-DA1917BD9771}">
      <dgm:prSet/>
      <dgm:spPr/>
      <dgm:t>
        <a:bodyPr/>
        <a:lstStyle/>
        <a:p>
          <a:pPr>
            <a:lnSpc>
              <a:spcPct val="100000"/>
            </a:lnSpc>
          </a:pPr>
          <a:r>
            <a:rPr lang="en-GB" dirty="0"/>
            <a:t>Councils</a:t>
          </a:r>
          <a:endParaRPr lang="en-US" dirty="0"/>
        </a:p>
      </dgm:t>
    </dgm:pt>
    <dgm:pt modelId="{94D4A558-3287-48A0-9DE8-EB4D4FB5419A}" type="parTrans" cxnId="{F99B48C0-5878-4035-9D8E-35F63966CDE4}">
      <dgm:prSet/>
      <dgm:spPr/>
      <dgm:t>
        <a:bodyPr/>
        <a:lstStyle/>
        <a:p>
          <a:endParaRPr lang="en-US"/>
        </a:p>
      </dgm:t>
    </dgm:pt>
    <dgm:pt modelId="{3AD302D9-40D4-4F3D-BC0C-518AFFCE0324}" type="sibTrans" cxnId="{F99B48C0-5878-4035-9D8E-35F63966CDE4}">
      <dgm:prSet/>
      <dgm:spPr/>
      <dgm:t>
        <a:bodyPr/>
        <a:lstStyle/>
        <a:p>
          <a:endParaRPr lang="en-US"/>
        </a:p>
      </dgm:t>
    </dgm:pt>
    <dgm:pt modelId="{87D47FFB-84AE-433A-BCF5-C64AB545D70A}" type="pres">
      <dgm:prSet presAssocID="{B81A6598-D25F-48D5-BA3A-A6BFC5B1B1A9}" presName="root" presStyleCnt="0">
        <dgm:presLayoutVars>
          <dgm:dir/>
          <dgm:resizeHandles val="exact"/>
        </dgm:presLayoutVars>
      </dgm:prSet>
      <dgm:spPr/>
    </dgm:pt>
    <dgm:pt modelId="{F1F54BA5-43D8-4963-9C34-4387D3F415DE}" type="pres">
      <dgm:prSet presAssocID="{B81A6598-D25F-48D5-BA3A-A6BFC5B1B1A9}" presName="container" presStyleCnt="0">
        <dgm:presLayoutVars>
          <dgm:dir/>
          <dgm:resizeHandles val="exact"/>
        </dgm:presLayoutVars>
      </dgm:prSet>
      <dgm:spPr/>
    </dgm:pt>
    <dgm:pt modelId="{692BA639-26E2-49B9-88F6-8B2E93E56007}" type="pres">
      <dgm:prSet presAssocID="{2BDACE5E-49C0-470E-B312-2B6E9A119B57}" presName="compNode" presStyleCnt="0"/>
      <dgm:spPr/>
    </dgm:pt>
    <dgm:pt modelId="{FDA98B4B-A9DC-499D-B35B-2687D533B46E}" type="pres">
      <dgm:prSet presAssocID="{2BDACE5E-49C0-470E-B312-2B6E9A119B57}" presName="iconBgRect" presStyleLbl="bgShp" presStyleIdx="0" presStyleCnt="4"/>
      <dgm:spPr/>
    </dgm:pt>
    <dgm:pt modelId="{65B7BB8B-A6F0-409A-8CA7-B56FA82F416C}" type="pres">
      <dgm:prSet presAssocID="{2BDACE5E-49C0-470E-B312-2B6E9A119B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ren"/>
        </a:ext>
      </dgm:extLst>
    </dgm:pt>
    <dgm:pt modelId="{E966DD8C-5045-4361-B7AA-8283EA54C641}" type="pres">
      <dgm:prSet presAssocID="{2BDACE5E-49C0-470E-B312-2B6E9A119B57}" presName="spaceRect" presStyleCnt="0"/>
      <dgm:spPr/>
    </dgm:pt>
    <dgm:pt modelId="{BD42D0F7-E256-44AB-ACEF-9A7B609F54DD}" type="pres">
      <dgm:prSet presAssocID="{2BDACE5E-49C0-470E-B312-2B6E9A119B57}" presName="textRect" presStyleLbl="revTx" presStyleIdx="0" presStyleCnt="4">
        <dgm:presLayoutVars>
          <dgm:chMax val="1"/>
          <dgm:chPref val="1"/>
        </dgm:presLayoutVars>
      </dgm:prSet>
      <dgm:spPr/>
    </dgm:pt>
    <dgm:pt modelId="{C166F506-9750-413B-8445-3F91ABB86907}" type="pres">
      <dgm:prSet presAssocID="{2D189E8F-02A6-4E0A-AD1A-E1444B81E6AB}" presName="sibTrans" presStyleLbl="sibTrans2D1" presStyleIdx="0" presStyleCnt="0"/>
      <dgm:spPr/>
    </dgm:pt>
    <dgm:pt modelId="{358B835C-C73B-4EA6-AEAF-29BF275F4078}" type="pres">
      <dgm:prSet presAssocID="{38664F10-DC66-4AA7-B43B-A98A4DC2F8BF}" presName="compNode" presStyleCnt="0"/>
      <dgm:spPr/>
    </dgm:pt>
    <dgm:pt modelId="{29ECE533-01C2-4219-8287-D95C117413C0}" type="pres">
      <dgm:prSet presAssocID="{38664F10-DC66-4AA7-B43B-A98A4DC2F8BF}" presName="iconBgRect" presStyleLbl="bgShp" presStyleIdx="1" presStyleCnt="4"/>
      <dgm:spPr/>
    </dgm:pt>
    <dgm:pt modelId="{5C6E9CEF-863C-4BCC-8810-48C9067E20C0}" type="pres">
      <dgm:prSet presAssocID="{38664F10-DC66-4AA7-B43B-A98A4DC2F8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CC840CDC-01BC-4F8C-8DE4-210F6EBB15F9}" type="pres">
      <dgm:prSet presAssocID="{38664F10-DC66-4AA7-B43B-A98A4DC2F8BF}" presName="spaceRect" presStyleCnt="0"/>
      <dgm:spPr/>
    </dgm:pt>
    <dgm:pt modelId="{757EB5D9-9389-46E8-BDAB-93F8C36ADAEB}" type="pres">
      <dgm:prSet presAssocID="{38664F10-DC66-4AA7-B43B-A98A4DC2F8BF}" presName="textRect" presStyleLbl="revTx" presStyleIdx="1" presStyleCnt="4">
        <dgm:presLayoutVars>
          <dgm:chMax val="1"/>
          <dgm:chPref val="1"/>
        </dgm:presLayoutVars>
      </dgm:prSet>
      <dgm:spPr/>
    </dgm:pt>
    <dgm:pt modelId="{1B16983C-805F-4730-B18A-8DB97AB2D1D5}" type="pres">
      <dgm:prSet presAssocID="{B5AFEED5-95A8-4D3D-A0C6-CEA0F7016AF7}" presName="sibTrans" presStyleLbl="sibTrans2D1" presStyleIdx="0" presStyleCnt="0"/>
      <dgm:spPr/>
    </dgm:pt>
    <dgm:pt modelId="{83F04DCB-672E-4FFC-ABE9-220C222D9670}" type="pres">
      <dgm:prSet presAssocID="{1D03CE16-BD0E-462D-A241-B0A324F04D94}" presName="compNode" presStyleCnt="0"/>
      <dgm:spPr/>
    </dgm:pt>
    <dgm:pt modelId="{E8C82703-20E5-40BD-AD4C-0ACD6D88AE67}" type="pres">
      <dgm:prSet presAssocID="{1D03CE16-BD0E-462D-A241-B0A324F04D94}" presName="iconBgRect" presStyleLbl="bgShp" presStyleIdx="2" presStyleCnt="4"/>
      <dgm:spPr/>
    </dgm:pt>
    <dgm:pt modelId="{E6FDD3DA-05B2-486F-97DD-2C3C9679ED18}" type="pres">
      <dgm:prSet presAssocID="{1D03CE16-BD0E-462D-A241-B0A324F04D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6CF25810-C3E7-4368-AAD3-571D5F779DAB}" type="pres">
      <dgm:prSet presAssocID="{1D03CE16-BD0E-462D-A241-B0A324F04D94}" presName="spaceRect" presStyleCnt="0"/>
      <dgm:spPr/>
    </dgm:pt>
    <dgm:pt modelId="{FCF2F2D3-208C-4399-85B7-838325EBF7D0}" type="pres">
      <dgm:prSet presAssocID="{1D03CE16-BD0E-462D-A241-B0A324F04D94}" presName="textRect" presStyleLbl="revTx" presStyleIdx="2" presStyleCnt="4">
        <dgm:presLayoutVars>
          <dgm:chMax val="1"/>
          <dgm:chPref val="1"/>
        </dgm:presLayoutVars>
      </dgm:prSet>
      <dgm:spPr/>
    </dgm:pt>
    <dgm:pt modelId="{1EC1E0A9-75D4-4EC9-839E-EAD89458CB34}" type="pres">
      <dgm:prSet presAssocID="{213AEF28-3812-459D-B511-14ACE5D4A494}" presName="sibTrans" presStyleLbl="sibTrans2D1" presStyleIdx="0" presStyleCnt="0"/>
      <dgm:spPr/>
    </dgm:pt>
    <dgm:pt modelId="{AF331BB5-9EFF-4DA9-81C2-D99913656A64}" type="pres">
      <dgm:prSet presAssocID="{0FD92CE8-86CF-4688-ADBA-DA1917BD9771}" presName="compNode" presStyleCnt="0"/>
      <dgm:spPr/>
    </dgm:pt>
    <dgm:pt modelId="{41F37A1B-CF3A-4BB4-8BD2-7BCCC00B2512}" type="pres">
      <dgm:prSet presAssocID="{0FD92CE8-86CF-4688-ADBA-DA1917BD9771}" presName="iconBgRect" presStyleLbl="bgShp" presStyleIdx="3" presStyleCnt="4"/>
      <dgm:spPr/>
    </dgm:pt>
    <dgm:pt modelId="{C14EFE31-828C-4AE2-97BA-23386DD0730A}" type="pres">
      <dgm:prSet presAssocID="{0FD92CE8-86CF-4688-ADBA-DA1917BD97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n"/>
        </a:ext>
      </dgm:extLst>
    </dgm:pt>
    <dgm:pt modelId="{3C08A4CD-E8F5-4B89-8173-179717CE5BB9}" type="pres">
      <dgm:prSet presAssocID="{0FD92CE8-86CF-4688-ADBA-DA1917BD9771}" presName="spaceRect" presStyleCnt="0"/>
      <dgm:spPr/>
    </dgm:pt>
    <dgm:pt modelId="{A1D69D78-64B1-42E4-8BAA-C354DCEC0C55}" type="pres">
      <dgm:prSet presAssocID="{0FD92CE8-86CF-4688-ADBA-DA1917BD9771}" presName="textRect" presStyleLbl="revTx" presStyleIdx="3" presStyleCnt="4">
        <dgm:presLayoutVars>
          <dgm:chMax val="1"/>
          <dgm:chPref val="1"/>
        </dgm:presLayoutVars>
      </dgm:prSet>
      <dgm:spPr/>
    </dgm:pt>
  </dgm:ptLst>
  <dgm:cxnLst>
    <dgm:cxn modelId="{ED880019-DB16-4344-BC9B-7A1A75B5FB9B}" type="presOf" srcId="{1D03CE16-BD0E-462D-A241-B0A324F04D94}" destId="{FCF2F2D3-208C-4399-85B7-838325EBF7D0}" srcOrd="0" destOrd="0" presId="urn:microsoft.com/office/officeart/2018/2/layout/IconCircleList"/>
    <dgm:cxn modelId="{FE9B241B-5527-461A-8905-DD91C87D30E0}" type="presOf" srcId="{2BDACE5E-49C0-470E-B312-2B6E9A119B57}" destId="{BD42D0F7-E256-44AB-ACEF-9A7B609F54DD}" srcOrd="0" destOrd="0" presId="urn:microsoft.com/office/officeart/2018/2/layout/IconCircleList"/>
    <dgm:cxn modelId="{75CF7423-01D8-4B3C-8731-5A7BFD30231C}" type="presOf" srcId="{38664F10-DC66-4AA7-B43B-A98A4DC2F8BF}" destId="{757EB5D9-9389-46E8-BDAB-93F8C36ADAEB}" srcOrd="0" destOrd="0" presId="urn:microsoft.com/office/officeart/2018/2/layout/IconCircleList"/>
    <dgm:cxn modelId="{4A2F426C-C2BB-4EDF-A60B-27AB0E517398}" type="presOf" srcId="{B5AFEED5-95A8-4D3D-A0C6-CEA0F7016AF7}" destId="{1B16983C-805F-4730-B18A-8DB97AB2D1D5}" srcOrd="0" destOrd="0" presId="urn:microsoft.com/office/officeart/2018/2/layout/IconCircleList"/>
    <dgm:cxn modelId="{FD8E7573-66D5-4B2A-B700-DDBB208866B9}" type="presOf" srcId="{B81A6598-D25F-48D5-BA3A-A6BFC5B1B1A9}" destId="{87D47FFB-84AE-433A-BCF5-C64AB545D70A}" srcOrd="0" destOrd="0" presId="urn:microsoft.com/office/officeart/2018/2/layout/IconCircleList"/>
    <dgm:cxn modelId="{106AFD9F-E9F3-4E10-85D2-5AFEF1F6BC94}" type="presOf" srcId="{2D189E8F-02A6-4E0A-AD1A-E1444B81E6AB}" destId="{C166F506-9750-413B-8445-3F91ABB86907}" srcOrd="0" destOrd="0" presId="urn:microsoft.com/office/officeart/2018/2/layout/IconCircleList"/>
    <dgm:cxn modelId="{A34025A9-4F44-4033-A0A3-2DC02633D828}" type="presOf" srcId="{0FD92CE8-86CF-4688-ADBA-DA1917BD9771}" destId="{A1D69D78-64B1-42E4-8BAA-C354DCEC0C55}" srcOrd="0" destOrd="0" presId="urn:microsoft.com/office/officeart/2018/2/layout/IconCircleList"/>
    <dgm:cxn modelId="{12951AB7-FECB-4402-AB83-66A972CCC7DC}" srcId="{B81A6598-D25F-48D5-BA3A-A6BFC5B1B1A9}" destId="{38664F10-DC66-4AA7-B43B-A98A4DC2F8BF}" srcOrd="1" destOrd="0" parTransId="{F39FF334-7368-4A4B-94BD-890E4B863496}" sibTransId="{B5AFEED5-95A8-4D3D-A0C6-CEA0F7016AF7}"/>
    <dgm:cxn modelId="{F99B48C0-5878-4035-9D8E-35F63966CDE4}" srcId="{B81A6598-D25F-48D5-BA3A-A6BFC5B1B1A9}" destId="{0FD92CE8-86CF-4688-ADBA-DA1917BD9771}" srcOrd="3" destOrd="0" parTransId="{94D4A558-3287-48A0-9DE8-EB4D4FB5419A}" sibTransId="{3AD302D9-40D4-4F3D-BC0C-518AFFCE0324}"/>
    <dgm:cxn modelId="{42162DD5-E440-41E6-90B2-D079AB7C8734}" type="presOf" srcId="{213AEF28-3812-459D-B511-14ACE5D4A494}" destId="{1EC1E0A9-75D4-4EC9-839E-EAD89458CB34}" srcOrd="0" destOrd="0" presId="urn:microsoft.com/office/officeart/2018/2/layout/IconCircleList"/>
    <dgm:cxn modelId="{C68E01F3-DD5D-49AD-9C03-7D33CE7EE3D0}" srcId="{B81A6598-D25F-48D5-BA3A-A6BFC5B1B1A9}" destId="{1D03CE16-BD0E-462D-A241-B0A324F04D94}" srcOrd="2" destOrd="0" parTransId="{26F27B83-3DD5-4003-9F23-A27DE570580B}" sibTransId="{213AEF28-3812-459D-B511-14ACE5D4A494}"/>
    <dgm:cxn modelId="{2536EAFB-97DA-4C2C-ADA9-4AEC5732391D}" srcId="{B81A6598-D25F-48D5-BA3A-A6BFC5B1B1A9}" destId="{2BDACE5E-49C0-470E-B312-2B6E9A119B57}" srcOrd="0" destOrd="0" parTransId="{7C67BD07-BE52-4CC4-8522-A7786854BF9C}" sibTransId="{2D189E8F-02A6-4E0A-AD1A-E1444B81E6AB}"/>
    <dgm:cxn modelId="{276E6BCA-CBD3-4B09-BA2D-7492EA42FBBB}" type="presParOf" srcId="{87D47FFB-84AE-433A-BCF5-C64AB545D70A}" destId="{F1F54BA5-43D8-4963-9C34-4387D3F415DE}" srcOrd="0" destOrd="0" presId="urn:microsoft.com/office/officeart/2018/2/layout/IconCircleList"/>
    <dgm:cxn modelId="{407A3F30-9E1B-405D-9FAE-1DE8B17010BF}" type="presParOf" srcId="{F1F54BA5-43D8-4963-9C34-4387D3F415DE}" destId="{692BA639-26E2-49B9-88F6-8B2E93E56007}" srcOrd="0" destOrd="0" presId="urn:microsoft.com/office/officeart/2018/2/layout/IconCircleList"/>
    <dgm:cxn modelId="{21625CDA-CE06-4E78-BF89-DCB660BB5B74}" type="presParOf" srcId="{692BA639-26E2-49B9-88F6-8B2E93E56007}" destId="{FDA98B4B-A9DC-499D-B35B-2687D533B46E}" srcOrd="0" destOrd="0" presId="urn:microsoft.com/office/officeart/2018/2/layout/IconCircleList"/>
    <dgm:cxn modelId="{FF05C786-AA07-4689-9D29-2803C866B931}" type="presParOf" srcId="{692BA639-26E2-49B9-88F6-8B2E93E56007}" destId="{65B7BB8B-A6F0-409A-8CA7-B56FA82F416C}" srcOrd="1" destOrd="0" presId="urn:microsoft.com/office/officeart/2018/2/layout/IconCircleList"/>
    <dgm:cxn modelId="{7FF7D857-F7B8-4AE5-BBCF-DB7D1B1BC5B8}" type="presParOf" srcId="{692BA639-26E2-49B9-88F6-8B2E93E56007}" destId="{E966DD8C-5045-4361-B7AA-8283EA54C641}" srcOrd="2" destOrd="0" presId="urn:microsoft.com/office/officeart/2018/2/layout/IconCircleList"/>
    <dgm:cxn modelId="{4E348E7D-73B3-41D8-93F0-CFF5C52FD219}" type="presParOf" srcId="{692BA639-26E2-49B9-88F6-8B2E93E56007}" destId="{BD42D0F7-E256-44AB-ACEF-9A7B609F54DD}" srcOrd="3" destOrd="0" presId="urn:microsoft.com/office/officeart/2018/2/layout/IconCircleList"/>
    <dgm:cxn modelId="{49ACC9F2-586F-4056-82ED-6435E7F32E24}" type="presParOf" srcId="{F1F54BA5-43D8-4963-9C34-4387D3F415DE}" destId="{C166F506-9750-413B-8445-3F91ABB86907}" srcOrd="1" destOrd="0" presId="urn:microsoft.com/office/officeart/2018/2/layout/IconCircleList"/>
    <dgm:cxn modelId="{48145773-6C25-4A04-95F8-C4751EB6A26F}" type="presParOf" srcId="{F1F54BA5-43D8-4963-9C34-4387D3F415DE}" destId="{358B835C-C73B-4EA6-AEAF-29BF275F4078}" srcOrd="2" destOrd="0" presId="urn:microsoft.com/office/officeart/2018/2/layout/IconCircleList"/>
    <dgm:cxn modelId="{EF6F4D77-85E0-4AFE-A286-DD38F4C10F23}" type="presParOf" srcId="{358B835C-C73B-4EA6-AEAF-29BF275F4078}" destId="{29ECE533-01C2-4219-8287-D95C117413C0}" srcOrd="0" destOrd="0" presId="urn:microsoft.com/office/officeart/2018/2/layout/IconCircleList"/>
    <dgm:cxn modelId="{F76626A3-59ED-4152-8D6F-7F2A5E38C9B0}" type="presParOf" srcId="{358B835C-C73B-4EA6-AEAF-29BF275F4078}" destId="{5C6E9CEF-863C-4BCC-8810-48C9067E20C0}" srcOrd="1" destOrd="0" presId="urn:microsoft.com/office/officeart/2018/2/layout/IconCircleList"/>
    <dgm:cxn modelId="{0E1EBA7F-2C16-41DE-85F5-28CE56D769AB}" type="presParOf" srcId="{358B835C-C73B-4EA6-AEAF-29BF275F4078}" destId="{CC840CDC-01BC-4F8C-8DE4-210F6EBB15F9}" srcOrd="2" destOrd="0" presId="urn:microsoft.com/office/officeart/2018/2/layout/IconCircleList"/>
    <dgm:cxn modelId="{B54D7C70-55A9-422E-B97C-7A3E24A2A466}" type="presParOf" srcId="{358B835C-C73B-4EA6-AEAF-29BF275F4078}" destId="{757EB5D9-9389-46E8-BDAB-93F8C36ADAEB}" srcOrd="3" destOrd="0" presId="urn:microsoft.com/office/officeart/2018/2/layout/IconCircleList"/>
    <dgm:cxn modelId="{D2D102B9-4AB0-4076-A893-34F59378EDC7}" type="presParOf" srcId="{F1F54BA5-43D8-4963-9C34-4387D3F415DE}" destId="{1B16983C-805F-4730-B18A-8DB97AB2D1D5}" srcOrd="3" destOrd="0" presId="urn:microsoft.com/office/officeart/2018/2/layout/IconCircleList"/>
    <dgm:cxn modelId="{A064C987-6472-4A64-AB52-DE8A876F3263}" type="presParOf" srcId="{F1F54BA5-43D8-4963-9C34-4387D3F415DE}" destId="{83F04DCB-672E-4FFC-ABE9-220C222D9670}" srcOrd="4" destOrd="0" presId="urn:microsoft.com/office/officeart/2018/2/layout/IconCircleList"/>
    <dgm:cxn modelId="{EC666EE7-4E7F-4983-865C-EBE27EF458A6}" type="presParOf" srcId="{83F04DCB-672E-4FFC-ABE9-220C222D9670}" destId="{E8C82703-20E5-40BD-AD4C-0ACD6D88AE67}" srcOrd="0" destOrd="0" presId="urn:microsoft.com/office/officeart/2018/2/layout/IconCircleList"/>
    <dgm:cxn modelId="{A1BDFA80-4B1B-4C98-9666-5C9529881925}" type="presParOf" srcId="{83F04DCB-672E-4FFC-ABE9-220C222D9670}" destId="{E6FDD3DA-05B2-486F-97DD-2C3C9679ED18}" srcOrd="1" destOrd="0" presId="urn:microsoft.com/office/officeart/2018/2/layout/IconCircleList"/>
    <dgm:cxn modelId="{5BC756B7-644A-43D6-A37D-AFEDA40BFE44}" type="presParOf" srcId="{83F04DCB-672E-4FFC-ABE9-220C222D9670}" destId="{6CF25810-C3E7-4368-AAD3-571D5F779DAB}" srcOrd="2" destOrd="0" presId="urn:microsoft.com/office/officeart/2018/2/layout/IconCircleList"/>
    <dgm:cxn modelId="{C58BC14B-8BD0-4C75-8390-04FE88F3022E}" type="presParOf" srcId="{83F04DCB-672E-4FFC-ABE9-220C222D9670}" destId="{FCF2F2D3-208C-4399-85B7-838325EBF7D0}" srcOrd="3" destOrd="0" presId="urn:microsoft.com/office/officeart/2018/2/layout/IconCircleList"/>
    <dgm:cxn modelId="{A741EA9D-4E6A-479A-AFAB-2735481671D1}" type="presParOf" srcId="{F1F54BA5-43D8-4963-9C34-4387D3F415DE}" destId="{1EC1E0A9-75D4-4EC9-839E-EAD89458CB34}" srcOrd="5" destOrd="0" presId="urn:microsoft.com/office/officeart/2018/2/layout/IconCircleList"/>
    <dgm:cxn modelId="{CA524D2C-68EF-46DF-B662-A1854A25DF3B}" type="presParOf" srcId="{F1F54BA5-43D8-4963-9C34-4387D3F415DE}" destId="{AF331BB5-9EFF-4DA9-81C2-D99913656A64}" srcOrd="6" destOrd="0" presId="urn:microsoft.com/office/officeart/2018/2/layout/IconCircleList"/>
    <dgm:cxn modelId="{D7AADD1D-8BFD-4DC4-874A-D0AA652A8FDA}" type="presParOf" srcId="{AF331BB5-9EFF-4DA9-81C2-D99913656A64}" destId="{41F37A1B-CF3A-4BB4-8BD2-7BCCC00B2512}" srcOrd="0" destOrd="0" presId="urn:microsoft.com/office/officeart/2018/2/layout/IconCircleList"/>
    <dgm:cxn modelId="{35F57CA1-BC41-401F-BB3D-03A0E922BDD9}" type="presParOf" srcId="{AF331BB5-9EFF-4DA9-81C2-D99913656A64}" destId="{C14EFE31-828C-4AE2-97BA-23386DD0730A}" srcOrd="1" destOrd="0" presId="urn:microsoft.com/office/officeart/2018/2/layout/IconCircleList"/>
    <dgm:cxn modelId="{DDEEC7ED-6349-469B-8AB0-EF8D97785130}" type="presParOf" srcId="{AF331BB5-9EFF-4DA9-81C2-D99913656A64}" destId="{3C08A4CD-E8F5-4B89-8173-179717CE5BB9}" srcOrd="2" destOrd="0" presId="urn:microsoft.com/office/officeart/2018/2/layout/IconCircleList"/>
    <dgm:cxn modelId="{2BA168A4-DB3C-4343-885B-7C392A2A418A}" type="presParOf" srcId="{AF331BB5-9EFF-4DA9-81C2-D99913656A64}" destId="{A1D69D78-64B1-42E4-8BAA-C354DCEC0C5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F6A41-1952-4711-9386-9F15AFBA9291}" type="doc">
      <dgm:prSet loTypeId="urn:microsoft.com/office/officeart/2018/5/layout/IconLeaf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0DFB9FB0-2F26-466A-8CD6-2C5F48987D22}">
      <dgm:prSet/>
      <dgm:spPr/>
      <dgm:t>
        <a:bodyPr/>
        <a:lstStyle/>
        <a:p>
          <a:pPr>
            <a:defRPr cap="all"/>
          </a:pPr>
          <a:r>
            <a:rPr lang="en-GB" dirty="0"/>
            <a:t>Planning policy</a:t>
          </a:r>
          <a:endParaRPr lang="en-US" dirty="0"/>
        </a:p>
      </dgm:t>
    </dgm:pt>
    <dgm:pt modelId="{28F86549-A127-4E7B-BEB4-B6371BEB0C92}" type="parTrans" cxnId="{CF9F9BA9-DD7B-46EE-A60F-3DB95F0BD47E}">
      <dgm:prSet/>
      <dgm:spPr/>
      <dgm:t>
        <a:bodyPr/>
        <a:lstStyle/>
        <a:p>
          <a:endParaRPr lang="en-US"/>
        </a:p>
      </dgm:t>
    </dgm:pt>
    <dgm:pt modelId="{0C4C193C-EB85-4BEF-890A-980B27B02750}" type="sibTrans" cxnId="{CF9F9BA9-DD7B-46EE-A60F-3DB95F0BD47E}">
      <dgm:prSet/>
      <dgm:spPr/>
      <dgm:t>
        <a:bodyPr/>
        <a:lstStyle/>
        <a:p>
          <a:endParaRPr lang="en-US"/>
        </a:p>
      </dgm:t>
    </dgm:pt>
    <dgm:pt modelId="{2B3C9EEF-3216-40DC-9A75-8612D530CDC5}">
      <dgm:prSet/>
      <dgm:spPr/>
      <dgm:t>
        <a:bodyPr/>
        <a:lstStyle/>
        <a:p>
          <a:pPr>
            <a:defRPr cap="all"/>
          </a:pPr>
          <a:r>
            <a:rPr lang="en-GB"/>
            <a:t>Planning control</a:t>
          </a:r>
          <a:endParaRPr lang="en-US"/>
        </a:p>
      </dgm:t>
    </dgm:pt>
    <dgm:pt modelId="{F58EE2F0-D8F4-44AB-9937-235B1542E7E2}" type="parTrans" cxnId="{CB2E51BC-A534-424D-9DCC-50676E93C746}">
      <dgm:prSet/>
      <dgm:spPr/>
      <dgm:t>
        <a:bodyPr/>
        <a:lstStyle/>
        <a:p>
          <a:endParaRPr lang="en-US"/>
        </a:p>
      </dgm:t>
    </dgm:pt>
    <dgm:pt modelId="{71ED01D8-1B6D-4D45-A0C7-06B03D1502C6}" type="sibTrans" cxnId="{CB2E51BC-A534-424D-9DCC-50676E93C746}">
      <dgm:prSet/>
      <dgm:spPr/>
      <dgm:t>
        <a:bodyPr/>
        <a:lstStyle/>
        <a:p>
          <a:endParaRPr lang="en-US"/>
        </a:p>
      </dgm:t>
    </dgm:pt>
    <dgm:pt modelId="{B2B2C2D6-0292-4FCB-9A89-5908A24B5139}">
      <dgm:prSet/>
      <dgm:spPr/>
      <dgm:t>
        <a:bodyPr/>
        <a:lstStyle/>
        <a:p>
          <a:pPr>
            <a:defRPr cap="all"/>
          </a:pPr>
          <a:r>
            <a:rPr lang="en-GB"/>
            <a:t>Housing company</a:t>
          </a:r>
          <a:endParaRPr lang="en-US"/>
        </a:p>
      </dgm:t>
    </dgm:pt>
    <dgm:pt modelId="{4E0D7483-4441-4678-BA31-D66E72521C5F}" type="parTrans" cxnId="{6165B8D1-2630-4723-AAC3-C4C3AFD6958F}">
      <dgm:prSet/>
      <dgm:spPr/>
      <dgm:t>
        <a:bodyPr/>
        <a:lstStyle/>
        <a:p>
          <a:endParaRPr lang="en-US"/>
        </a:p>
      </dgm:t>
    </dgm:pt>
    <dgm:pt modelId="{451937AB-45AA-4812-885D-5271D2D0C248}" type="sibTrans" cxnId="{6165B8D1-2630-4723-AAC3-C4C3AFD6958F}">
      <dgm:prSet/>
      <dgm:spPr/>
      <dgm:t>
        <a:bodyPr/>
        <a:lstStyle/>
        <a:p>
          <a:endParaRPr lang="en-US"/>
        </a:p>
      </dgm:t>
    </dgm:pt>
    <dgm:pt modelId="{F045D6CF-1203-4AFB-9FDC-8274D444060C}">
      <dgm:prSet/>
      <dgm:spPr/>
      <dgm:t>
        <a:bodyPr/>
        <a:lstStyle/>
        <a:p>
          <a:pPr>
            <a:defRPr cap="all"/>
          </a:pPr>
          <a:r>
            <a:rPr lang="en-GB"/>
            <a:t>Estates team</a:t>
          </a:r>
          <a:endParaRPr lang="en-US"/>
        </a:p>
      </dgm:t>
    </dgm:pt>
    <dgm:pt modelId="{1A1099A6-671C-4C53-8062-AADA6EAD7C0A}" type="parTrans" cxnId="{40B66A0B-3AA3-48A7-B147-D46A8175512B}">
      <dgm:prSet/>
      <dgm:spPr/>
      <dgm:t>
        <a:bodyPr/>
        <a:lstStyle/>
        <a:p>
          <a:endParaRPr lang="en-US"/>
        </a:p>
      </dgm:t>
    </dgm:pt>
    <dgm:pt modelId="{0D5A1C7B-A2BF-4A85-8A59-893F3E1282AF}" type="sibTrans" cxnId="{40B66A0B-3AA3-48A7-B147-D46A8175512B}">
      <dgm:prSet/>
      <dgm:spPr/>
      <dgm:t>
        <a:bodyPr/>
        <a:lstStyle/>
        <a:p>
          <a:endParaRPr lang="en-US"/>
        </a:p>
      </dgm:t>
    </dgm:pt>
    <dgm:pt modelId="{46D1DCAE-9FB1-4B29-88E1-E70A9070607E}">
      <dgm:prSet/>
      <dgm:spPr/>
      <dgm:t>
        <a:bodyPr/>
        <a:lstStyle/>
        <a:p>
          <a:pPr>
            <a:defRPr cap="all"/>
          </a:pPr>
          <a:r>
            <a:rPr lang="en-GB"/>
            <a:t>Empty Homes </a:t>
          </a:r>
          <a:endParaRPr lang="en-US"/>
        </a:p>
      </dgm:t>
    </dgm:pt>
    <dgm:pt modelId="{18960FA6-7C86-4AC5-8530-DEABD79CA1B4}" type="parTrans" cxnId="{F5F81DB2-9E46-4F7C-8F17-E3606C114A62}">
      <dgm:prSet/>
      <dgm:spPr/>
      <dgm:t>
        <a:bodyPr/>
        <a:lstStyle/>
        <a:p>
          <a:endParaRPr lang="en-US"/>
        </a:p>
      </dgm:t>
    </dgm:pt>
    <dgm:pt modelId="{58B46E33-9978-4F81-95BD-B44C086270B5}" type="sibTrans" cxnId="{F5F81DB2-9E46-4F7C-8F17-E3606C114A62}">
      <dgm:prSet/>
      <dgm:spPr/>
      <dgm:t>
        <a:bodyPr/>
        <a:lstStyle/>
        <a:p>
          <a:endParaRPr lang="en-US"/>
        </a:p>
      </dgm:t>
    </dgm:pt>
    <dgm:pt modelId="{8922BD25-EB69-4497-BAB3-779979A5D01E}" type="pres">
      <dgm:prSet presAssocID="{7CDF6A41-1952-4711-9386-9F15AFBA9291}" presName="root" presStyleCnt="0">
        <dgm:presLayoutVars>
          <dgm:dir/>
          <dgm:resizeHandles val="exact"/>
        </dgm:presLayoutVars>
      </dgm:prSet>
      <dgm:spPr/>
    </dgm:pt>
    <dgm:pt modelId="{C1B5E173-0656-45B1-B08E-1422483A9D6E}" type="pres">
      <dgm:prSet presAssocID="{0DFB9FB0-2F26-466A-8CD6-2C5F48987D22}" presName="compNode" presStyleCnt="0"/>
      <dgm:spPr/>
    </dgm:pt>
    <dgm:pt modelId="{1018FE5B-A156-4EF1-819D-39CAA0E38C5E}" type="pres">
      <dgm:prSet presAssocID="{0DFB9FB0-2F26-466A-8CD6-2C5F48987D22}" presName="iconBgRect" presStyleLbl="bgShp" presStyleIdx="0" presStyleCnt="5"/>
      <dgm:spPr>
        <a:prstGeom prst="round2DiagRect">
          <a:avLst>
            <a:gd name="adj1" fmla="val 29727"/>
            <a:gd name="adj2" fmla="val 0"/>
          </a:avLst>
        </a:prstGeom>
      </dgm:spPr>
    </dgm:pt>
    <dgm:pt modelId="{48078414-F964-4208-8D26-D9C87DC020C6}" type="pres">
      <dgm:prSet presAssocID="{0DFB9FB0-2F26-466A-8CD6-2C5F48987D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D07A81B6-368F-4201-AEB9-EC1FC54676CA}" type="pres">
      <dgm:prSet presAssocID="{0DFB9FB0-2F26-466A-8CD6-2C5F48987D22}" presName="spaceRect" presStyleCnt="0"/>
      <dgm:spPr/>
    </dgm:pt>
    <dgm:pt modelId="{F4D2D87B-4030-458B-B9D5-F447557E8C32}" type="pres">
      <dgm:prSet presAssocID="{0DFB9FB0-2F26-466A-8CD6-2C5F48987D22}" presName="textRect" presStyleLbl="revTx" presStyleIdx="0" presStyleCnt="5">
        <dgm:presLayoutVars>
          <dgm:chMax val="1"/>
          <dgm:chPref val="1"/>
        </dgm:presLayoutVars>
      </dgm:prSet>
      <dgm:spPr/>
    </dgm:pt>
    <dgm:pt modelId="{7C6CB7C1-DDCE-4703-A614-497AAC1C490B}" type="pres">
      <dgm:prSet presAssocID="{0C4C193C-EB85-4BEF-890A-980B27B02750}" presName="sibTrans" presStyleCnt="0"/>
      <dgm:spPr/>
    </dgm:pt>
    <dgm:pt modelId="{A92D355D-30FC-4EB5-8C5F-1C943C651F14}" type="pres">
      <dgm:prSet presAssocID="{2B3C9EEF-3216-40DC-9A75-8612D530CDC5}" presName="compNode" presStyleCnt="0"/>
      <dgm:spPr/>
    </dgm:pt>
    <dgm:pt modelId="{F79396FB-35BB-40AB-B565-89D8298286AD}" type="pres">
      <dgm:prSet presAssocID="{2B3C9EEF-3216-40DC-9A75-8612D530CDC5}" presName="iconBgRect" presStyleLbl="bgShp" presStyleIdx="1" presStyleCnt="5"/>
      <dgm:spPr>
        <a:prstGeom prst="round2DiagRect">
          <a:avLst>
            <a:gd name="adj1" fmla="val 29727"/>
            <a:gd name="adj2" fmla="val 0"/>
          </a:avLst>
        </a:prstGeom>
      </dgm:spPr>
    </dgm:pt>
    <dgm:pt modelId="{7B39E7EF-D63C-4AAA-9C5C-CD072E7A1864}" type="pres">
      <dgm:prSet presAssocID="{2B3C9EEF-3216-40DC-9A75-8612D530CD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64B7212A-48A8-4508-9021-942DD8519CA6}" type="pres">
      <dgm:prSet presAssocID="{2B3C9EEF-3216-40DC-9A75-8612D530CDC5}" presName="spaceRect" presStyleCnt="0"/>
      <dgm:spPr/>
    </dgm:pt>
    <dgm:pt modelId="{65D0C948-82B5-422C-A479-E0E6B175F1F1}" type="pres">
      <dgm:prSet presAssocID="{2B3C9EEF-3216-40DC-9A75-8612D530CDC5}" presName="textRect" presStyleLbl="revTx" presStyleIdx="1" presStyleCnt="5">
        <dgm:presLayoutVars>
          <dgm:chMax val="1"/>
          <dgm:chPref val="1"/>
        </dgm:presLayoutVars>
      </dgm:prSet>
      <dgm:spPr/>
    </dgm:pt>
    <dgm:pt modelId="{53C5F053-E8DA-4EB0-BD20-128C3B41599B}" type="pres">
      <dgm:prSet presAssocID="{71ED01D8-1B6D-4D45-A0C7-06B03D1502C6}" presName="sibTrans" presStyleCnt="0"/>
      <dgm:spPr/>
    </dgm:pt>
    <dgm:pt modelId="{EBE558F8-F696-4125-B464-2FD4FCC8CFD6}" type="pres">
      <dgm:prSet presAssocID="{B2B2C2D6-0292-4FCB-9A89-5908A24B5139}" presName="compNode" presStyleCnt="0"/>
      <dgm:spPr/>
    </dgm:pt>
    <dgm:pt modelId="{2678532B-A980-4AC9-861B-643D4023171C}" type="pres">
      <dgm:prSet presAssocID="{B2B2C2D6-0292-4FCB-9A89-5908A24B5139}" presName="iconBgRect" presStyleLbl="bgShp" presStyleIdx="2" presStyleCnt="5" custLinFactNeighborY="-4233"/>
      <dgm:spPr>
        <a:prstGeom prst="round2DiagRect">
          <a:avLst>
            <a:gd name="adj1" fmla="val 29727"/>
            <a:gd name="adj2" fmla="val 0"/>
          </a:avLst>
        </a:prstGeom>
      </dgm:spPr>
    </dgm:pt>
    <dgm:pt modelId="{A5A870F1-AA3C-4B1A-8793-48A812307B05}" type="pres">
      <dgm:prSet presAssocID="{B2B2C2D6-0292-4FCB-9A89-5908A24B51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5BC20F0F-B5D8-4E25-BDFE-A1A1D2FB40BF}" type="pres">
      <dgm:prSet presAssocID="{B2B2C2D6-0292-4FCB-9A89-5908A24B5139}" presName="spaceRect" presStyleCnt="0"/>
      <dgm:spPr/>
    </dgm:pt>
    <dgm:pt modelId="{3EE03B5C-C328-4FC5-BADA-F74F96E1D73F}" type="pres">
      <dgm:prSet presAssocID="{B2B2C2D6-0292-4FCB-9A89-5908A24B5139}" presName="textRect" presStyleLbl="revTx" presStyleIdx="2" presStyleCnt="5">
        <dgm:presLayoutVars>
          <dgm:chMax val="1"/>
          <dgm:chPref val="1"/>
        </dgm:presLayoutVars>
      </dgm:prSet>
      <dgm:spPr/>
    </dgm:pt>
    <dgm:pt modelId="{9E11E869-06E3-427B-AEC3-37FE28E9F0F2}" type="pres">
      <dgm:prSet presAssocID="{451937AB-45AA-4812-885D-5271D2D0C248}" presName="sibTrans" presStyleCnt="0"/>
      <dgm:spPr/>
    </dgm:pt>
    <dgm:pt modelId="{3D4EFE98-85FB-4914-92FD-CA959F7A559F}" type="pres">
      <dgm:prSet presAssocID="{F045D6CF-1203-4AFB-9FDC-8274D444060C}" presName="compNode" presStyleCnt="0"/>
      <dgm:spPr/>
    </dgm:pt>
    <dgm:pt modelId="{76A8AD62-1046-4D8A-A053-EB356BA16DDB}" type="pres">
      <dgm:prSet presAssocID="{F045D6CF-1203-4AFB-9FDC-8274D444060C}" presName="iconBgRect" presStyleLbl="bgShp" presStyleIdx="3" presStyleCnt="5"/>
      <dgm:spPr>
        <a:prstGeom prst="round2DiagRect">
          <a:avLst>
            <a:gd name="adj1" fmla="val 29727"/>
            <a:gd name="adj2" fmla="val 0"/>
          </a:avLst>
        </a:prstGeom>
      </dgm:spPr>
    </dgm:pt>
    <dgm:pt modelId="{2967CBBD-4CDA-4F2D-BB15-CBF2C52F7B68}" type="pres">
      <dgm:prSet presAssocID="{F045D6CF-1203-4AFB-9FDC-8274D44406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in"/>
        </a:ext>
      </dgm:extLst>
    </dgm:pt>
    <dgm:pt modelId="{F64EC1D9-CF60-4042-AA70-29387CB77DD2}" type="pres">
      <dgm:prSet presAssocID="{F045D6CF-1203-4AFB-9FDC-8274D444060C}" presName="spaceRect" presStyleCnt="0"/>
      <dgm:spPr/>
    </dgm:pt>
    <dgm:pt modelId="{6085DBC6-05BA-4561-805A-E37D9DB326A7}" type="pres">
      <dgm:prSet presAssocID="{F045D6CF-1203-4AFB-9FDC-8274D444060C}" presName="textRect" presStyleLbl="revTx" presStyleIdx="3" presStyleCnt="5">
        <dgm:presLayoutVars>
          <dgm:chMax val="1"/>
          <dgm:chPref val="1"/>
        </dgm:presLayoutVars>
      </dgm:prSet>
      <dgm:spPr/>
    </dgm:pt>
    <dgm:pt modelId="{6ABF1CEF-0B2C-44D0-92CD-254908E662B8}" type="pres">
      <dgm:prSet presAssocID="{0D5A1C7B-A2BF-4A85-8A59-893F3E1282AF}" presName="sibTrans" presStyleCnt="0"/>
      <dgm:spPr/>
    </dgm:pt>
    <dgm:pt modelId="{4CC7E572-F89E-4282-AD54-2E2BCCE90199}" type="pres">
      <dgm:prSet presAssocID="{46D1DCAE-9FB1-4B29-88E1-E70A9070607E}" presName="compNode" presStyleCnt="0"/>
      <dgm:spPr/>
    </dgm:pt>
    <dgm:pt modelId="{7BBED465-D777-4746-9292-62F479A7DA96}" type="pres">
      <dgm:prSet presAssocID="{46D1DCAE-9FB1-4B29-88E1-E70A9070607E}" presName="iconBgRect" presStyleLbl="bgShp" presStyleIdx="4" presStyleCnt="5"/>
      <dgm:spPr>
        <a:prstGeom prst="round2DiagRect">
          <a:avLst>
            <a:gd name="adj1" fmla="val 29727"/>
            <a:gd name="adj2" fmla="val 0"/>
          </a:avLst>
        </a:prstGeom>
      </dgm:spPr>
    </dgm:pt>
    <dgm:pt modelId="{081C7C97-A29D-4C17-B388-8BFBC0CF082C}" type="pres">
      <dgm:prSet presAssocID="{46D1DCAE-9FB1-4B29-88E1-E70A907060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me"/>
        </a:ext>
      </dgm:extLst>
    </dgm:pt>
    <dgm:pt modelId="{38A1DC0D-A9F4-4BD0-83DD-E0B3D3EEDDA0}" type="pres">
      <dgm:prSet presAssocID="{46D1DCAE-9FB1-4B29-88E1-E70A9070607E}" presName="spaceRect" presStyleCnt="0"/>
      <dgm:spPr/>
    </dgm:pt>
    <dgm:pt modelId="{AF3182E2-4AD4-49E2-BFA0-2543E6EA9E1A}" type="pres">
      <dgm:prSet presAssocID="{46D1DCAE-9FB1-4B29-88E1-E70A9070607E}" presName="textRect" presStyleLbl="revTx" presStyleIdx="4" presStyleCnt="5">
        <dgm:presLayoutVars>
          <dgm:chMax val="1"/>
          <dgm:chPref val="1"/>
        </dgm:presLayoutVars>
      </dgm:prSet>
      <dgm:spPr/>
    </dgm:pt>
  </dgm:ptLst>
  <dgm:cxnLst>
    <dgm:cxn modelId="{40B66A0B-3AA3-48A7-B147-D46A8175512B}" srcId="{7CDF6A41-1952-4711-9386-9F15AFBA9291}" destId="{F045D6CF-1203-4AFB-9FDC-8274D444060C}" srcOrd="3" destOrd="0" parTransId="{1A1099A6-671C-4C53-8062-AADA6EAD7C0A}" sibTransId="{0D5A1C7B-A2BF-4A85-8A59-893F3E1282AF}"/>
    <dgm:cxn modelId="{7E616824-42B1-4A68-9062-3983EDE4F75F}" type="presOf" srcId="{0DFB9FB0-2F26-466A-8CD6-2C5F48987D22}" destId="{F4D2D87B-4030-458B-B9D5-F447557E8C32}" srcOrd="0" destOrd="0" presId="urn:microsoft.com/office/officeart/2018/5/layout/IconLeafLabelList"/>
    <dgm:cxn modelId="{8BA93B2D-B5DB-4186-BA1E-4DBBE8AD492C}" type="presOf" srcId="{B2B2C2D6-0292-4FCB-9A89-5908A24B5139}" destId="{3EE03B5C-C328-4FC5-BADA-F74F96E1D73F}" srcOrd="0" destOrd="0" presId="urn:microsoft.com/office/officeart/2018/5/layout/IconLeafLabelList"/>
    <dgm:cxn modelId="{FDF1FD94-132A-432B-84E4-1B0A24023AF6}" type="presOf" srcId="{46D1DCAE-9FB1-4B29-88E1-E70A9070607E}" destId="{AF3182E2-4AD4-49E2-BFA0-2543E6EA9E1A}" srcOrd="0" destOrd="0" presId="urn:microsoft.com/office/officeart/2018/5/layout/IconLeafLabelList"/>
    <dgm:cxn modelId="{CF9F9BA9-DD7B-46EE-A60F-3DB95F0BD47E}" srcId="{7CDF6A41-1952-4711-9386-9F15AFBA9291}" destId="{0DFB9FB0-2F26-466A-8CD6-2C5F48987D22}" srcOrd="0" destOrd="0" parTransId="{28F86549-A127-4E7B-BEB4-B6371BEB0C92}" sibTransId="{0C4C193C-EB85-4BEF-890A-980B27B02750}"/>
    <dgm:cxn modelId="{F5F81DB2-9E46-4F7C-8F17-E3606C114A62}" srcId="{7CDF6A41-1952-4711-9386-9F15AFBA9291}" destId="{46D1DCAE-9FB1-4B29-88E1-E70A9070607E}" srcOrd="4" destOrd="0" parTransId="{18960FA6-7C86-4AC5-8530-DEABD79CA1B4}" sibTransId="{58B46E33-9978-4F81-95BD-B44C086270B5}"/>
    <dgm:cxn modelId="{CB2E51BC-A534-424D-9DCC-50676E93C746}" srcId="{7CDF6A41-1952-4711-9386-9F15AFBA9291}" destId="{2B3C9EEF-3216-40DC-9A75-8612D530CDC5}" srcOrd="1" destOrd="0" parTransId="{F58EE2F0-D8F4-44AB-9937-235B1542E7E2}" sibTransId="{71ED01D8-1B6D-4D45-A0C7-06B03D1502C6}"/>
    <dgm:cxn modelId="{6D1E3EC9-06A5-478F-8539-E794B37B3FA9}" type="presOf" srcId="{2B3C9EEF-3216-40DC-9A75-8612D530CDC5}" destId="{65D0C948-82B5-422C-A479-E0E6B175F1F1}" srcOrd="0" destOrd="0" presId="urn:microsoft.com/office/officeart/2018/5/layout/IconLeafLabelList"/>
    <dgm:cxn modelId="{6165B8D1-2630-4723-AAC3-C4C3AFD6958F}" srcId="{7CDF6A41-1952-4711-9386-9F15AFBA9291}" destId="{B2B2C2D6-0292-4FCB-9A89-5908A24B5139}" srcOrd="2" destOrd="0" parTransId="{4E0D7483-4441-4678-BA31-D66E72521C5F}" sibTransId="{451937AB-45AA-4812-885D-5271D2D0C248}"/>
    <dgm:cxn modelId="{34F4EAD3-1826-47AC-96E3-36712C114429}" type="presOf" srcId="{F045D6CF-1203-4AFB-9FDC-8274D444060C}" destId="{6085DBC6-05BA-4561-805A-E37D9DB326A7}" srcOrd="0" destOrd="0" presId="urn:microsoft.com/office/officeart/2018/5/layout/IconLeafLabelList"/>
    <dgm:cxn modelId="{3F5633E3-70DA-4977-85B0-533FC7A02D31}" type="presOf" srcId="{7CDF6A41-1952-4711-9386-9F15AFBA9291}" destId="{8922BD25-EB69-4497-BAB3-779979A5D01E}" srcOrd="0" destOrd="0" presId="urn:microsoft.com/office/officeart/2018/5/layout/IconLeafLabelList"/>
    <dgm:cxn modelId="{F2A0036E-4213-46A4-8A4A-F81EC1AF5597}" type="presParOf" srcId="{8922BD25-EB69-4497-BAB3-779979A5D01E}" destId="{C1B5E173-0656-45B1-B08E-1422483A9D6E}" srcOrd="0" destOrd="0" presId="urn:microsoft.com/office/officeart/2018/5/layout/IconLeafLabelList"/>
    <dgm:cxn modelId="{03ACEF7F-CBC8-4AE2-94DB-747631D1EA25}" type="presParOf" srcId="{C1B5E173-0656-45B1-B08E-1422483A9D6E}" destId="{1018FE5B-A156-4EF1-819D-39CAA0E38C5E}" srcOrd="0" destOrd="0" presId="urn:microsoft.com/office/officeart/2018/5/layout/IconLeafLabelList"/>
    <dgm:cxn modelId="{A888397C-4D5D-4BB4-964E-525BDDCF4735}" type="presParOf" srcId="{C1B5E173-0656-45B1-B08E-1422483A9D6E}" destId="{48078414-F964-4208-8D26-D9C87DC020C6}" srcOrd="1" destOrd="0" presId="urn:microsoft.com/office/officeart/2018/5/layout/IconLeafLabelList"/>
    <dgm:cxn modelId="{883F0C16-E87D-41C9-B337-621605DC962E}" type="presParOf" srcId="{C1B5E173-0656-45B1-B08E-1422483A9D6E}" destId="{D07A81B6-368F-4201-AEB9-EC1FC54676CA}" srcOrd="2" destOrd="0" presId="urn:microsoft.com/office/officeart/2018/5/layout/IconLeafLabelList"/>
    <dgm:cxn modelId="{42B240AB-D112-4E8D-B35B-FB3286F6D830}" type="presParOf" srcId="{C1B5E173-0656-45B1-B08E-1422483A9D6E}" destId="{F4D2D87B-4030-458B-B9D5-F447557E8C32}" srcOrd="3" destOrd="0" presId="urn:microsoft.com/office/officeart/2018/5/layout/IconLeafLabelList"/>
    <dgm:cxn modelId="{B7309C77-6B7D-4087-AD47-4B08FE5E06CE}" type="presParOf" srcId="{8922BD25-EB69-4497-BAB3-779979A5D01E}" destId="{7C6CB7C1-DDCE-4703-A614-497AAC1C490B}" srcOrd="1" destOrd="0" presId="urn:microsoft.com/office/officeart/2018/5/layout/IconLeafLabelList"/>
    <dgm:cxn modelId="{68A4DD23-5F35-43B5-9D11-54F72E83D452}" type="presParOf" srcId="{8922BD25-EB69-4497-BAB3-779979A5D01E}" destId="{A92D355D-30FC-4EB5-8C5F-1C943C651F14}" srcOrd="2" destOrd="0" presId="urn:microsoft.com/office/officeart/2018/5/layout/IconLeafLabelList"/>
    <dgm:cxn modelId="{F530CF5A-D965-4549-B13F-F7881D929164}" type="presParOf" srcId="{A92D355D-30FC-4EB5-8C5F-1C943C651F14}" destId="{F79396FB-35BB-40AB-B565-89D8298286AD}" srcOrd="0" destOrd="0" presId="urn:microsoft.com/office/officeart/2018/5/layout/IconLeafLabelList"/>
    <dgm:cxn modelId="{D446A1FE-89AA-4230-9658-04E9C8A4312A}" type="presParOf" srcId="{A92D355D-30FC-4EB5-8C5F-1C943C651F14}" destId="{7B39E7EF-D63C-4AAA-9C5C-CD072E7A1864}" srcOrd="1" destOrd="0" presId="urn:microsoft.com/office/officeart/2018/5/layout/IconLeafLabelList"/>
    <dgm:cxn modelId="{831D029E-91D4-4620-BA1B-8806B9976D1D}" type="presParOf" srcId="{A92D355D-30FC-4EB5-8C5F-1C943C651F14}" destId="{64B7212A-48A8-4508-9021-942DD8519CA6}" srcOrd="2" destOrd="0" presId="urn:microsoft.com/office/officeart/2018/5/layout/IconLeafLabelList"/>
    <dgm:cxn modelId="{FB63C693-212D-4DE8-9098-09B7CC93B890}" type="presParOf" srcId="{A92D355D-30FC-4EB5-8C5F-1C943C651F14}" destId="{65D0C948-82B5-422C-A479-E0E6B175F1F1}" srcOrd="3" destOrd="0" presId="urn:microsoft.com/office/officeart/2018/5/layout/IconLeafLabelList"/>
    <dgm:cxn modelId="{A77E4778-7FFE-48EC-A470-6E5124CED2AC}" type="presParOf" srcId="{8922BD25-EB69-4497-BAB3-779979A5D01E}" destId="{53C5F053-E8DA-4EB0-BD20-128C3B41599B}" srcOrd="3" destOrd="0" presId="urn:microsoft.com/office/officeart/2018/5/layout/IconLeafLabelList"/>
    <dgm:cxn modelId="{7DA82B08-DF02-4A8F-B2A0-9580EEB8DA44}" type="presParOf" srcId="{8922BD25-EB69-4497-BAB3-779979A5D01E}" destId="{EBE558F8-F696-4125-B464-2FD4FCC8CFD6}" srcOrd="4" destOrd="0" presId="urn:microsoft.com/office/officeart/2018/5/layout/IconLeafLabelList"/>
    <dgm:cxn modelId="{1AF92B24-1C26-4C1C-8FB0-98E3F873D4C2}" type="presParOf" srcId="{EBE558F8-F696-4125-B464-2FD4FCC8CFD6}" destId="{2678532B-A980-4AC9-861B-643D4023171C}" srcOrd="0" destOrd="0" presId="urn:microsoft.com/office/officeart/2018/5/layout/IconLeafLabelList"/>
    <dgm:cxn modelId="{CDA37A35-AEAF-4516-ADA9-6FA7069FEB22}" type="presParOf" srcId="{EBE558F8-F696-4125-B464-2FD4FCC8CFD6}" destId="{A5A870F1-AA3C-4B1A-8793-48A812307B05}" srcOrd="1" destOrd="0" presId="urn:microsoft.com/office/officeart/2018/5/layout/IconLeafLabelList"/>
    <dgm:cxn modelId="{8F8980B2-49DC-4FDC-B546-8BA20FE846D1}" type="presParOf" srcId="{EBE558F8-F696-4125-B464-2FD4FCC8CFD6}" destId="{5BC20F0F-B5D8-4E25-BDFE-A1A1D2FB40BF}" srcOrd="2" destOrd="0" presId="urn:microsoft.com/office/officeart/2018/5/layout/IconLeafLabelList"/>
    <dgm:cxn modelId="{639C17FD-1DA1-42D3-8A7D-AF12B6D3E1A2}" type="presParOf" srcId="{EBE558F8-F696-4125-B464-2FD4FCC8CFD6}" destId="{3EE03B5C-C328-4FC5-BADA-F74F96E1D73F}" srcOrd="3" destOrd="0" presId="urn:microsoft.com/office/officeart/2018/5/layout/IconLeafLabelList"/>
    <dgm:cxn modelId="{1172F5B7-2B20-4660-8B38-E31C7060F89A}" type="presParOf" srcId="{8922BD25-EB69-4497-BAB3-779979A5D01E}" destId="{9E11E869-06E3-427B-AEC3-37FE28E9F0F2}" srcOrd="5" destOrd="0" presId="urn:microsoft.com/office/officeart/2018/5/layout/IconLeafLabelList"/>
    <dgm:cxn modelId="{60E50B31-921C-4B0E-BB92-630231869306}" type="presParOf" srcId="{8922BD25-EB69-4497-BAB3-779979A5D01E}" destId="{3D4EFE98-85FB-4914-92FD-CA959F7A559F}" srcOrd="6" destOrd="0" presId="urn:microsoft.com/office/officeart/2018/5/layout/IconLeafLabelList"/>
    <dgm:cxn modelId="{5C7C8B19-CFC8-4FD3-B3B6-8172F1222001}" type="presParOf" srcId="{3D4EFE98-85FB-4914-92FD-CA959F7A559F}" destId="{76A8AD62-1046-4D8A-A053-EB356BA16DDB}" srcOrd="0" destOrd="0" presId="urn:microsoft.com/office/officeart/2018/5/layout/IconLeafLabelList"/>
    <dgm:cxn modelId="{61A9A198-5DCA-4820-BFD9-4DC7114F9B0D}" type="presParOf" srcId="{3D4EFE98-85FB-4914-92FD-CA959F7A559F}" destId="{2967CBBD-4CDA-4F2D-BB15-CBF2C52F7B68}" srcOrd="1" destOrd="0" presId="urn:microsoft.com/office/officeart/2018/5/layout/IconLeafLabelList"/>
    <dgm:cxn modelId="{33E97179-21D3-4D6B-BB0E-842C85B994BE}" type="presParOf" srcId="{3D4EFE98-85FB-4914-92FD-CA959F7A559F}" destId="{F64EC1D9-CF60-4042-AA70-29387CB77DD2}" srcOrd="2" destOrd="0" presId="urn:microsoft.com/office/officeart/2018/5/layout/IconLeafLabelList"/>
    <dgm:cxn modelId="{39505F12-77FA-40A8-8F5F-DF69869DD4C6}" type="presParOf" srcId="{3D4EFE98-85FB-4914-92FD-CA959F7A559F}" destId="{6085DBC6-05BA-4561-805A-E37D9DB326A7}" srcOrd="3" destOrd="0" presId="urn:microsoft.com/office/officeart/2018/5/layout/IconLeafLabelList"/>
    <dgm:cxn modelId="{5637D103-F6B0-4491-BC18-8A996FB9A51F}" type="presParOf" srcId="{8922BD25-EB69-4497-BAB3-779979A5D01E}" destId="{6ABF1CEF-0B2C-44D0-92CD-254908E662B8}" srcOrd="7" destOrd="0" presId="urn:microsoft.com/office/officeart/2018/5/layout/IconLeafLabelList"/>
    <dgm:cxn modelId="{6AFC4A31-CC82-4749-88E4-E442123F1E6C}" type="presParOf" srcId="{8922BD25-EB69-4497-BAB3-779979A5D01E}" destId="{4CC7E572-F89E-4282-AD54-2E2BCCE90199}" srcOrd="8" destOrd="0" presId="urn:microsoft.com/office/officeart/2018/5/layout/IconLeafLabelList"/>
    <dgm:cxn modelId="{AAB0CF58-62F2-4F3D-92E5-A51381452688}" type="presParOf" srcId="{4CC7E572-F89E-4282-AD54-2E2BCCE90199}" destId="{7BBED465-D777-4746-9292-62F479A7DA96}" srcOrd="0" destOrd="0" presId="urn:microsoft.com/office/officeart/2018/5/layout/IconLeafLabelList"/>
    <dgm:cxn modelId="{467D1BC2-3BDA-484D-B96A-1320E5038878}" type="presParOf" srcId="{4CC7E572-F89E-4282-AD54-2E2BCCE90199}" destId="{081C7C97-A29D-4C17-B388-8BFBC0CF082C}" srcOrd="1" destOrd="0" presId="urn:microsoft.com/office/officeart/2018/5/layout/IconLeafLabelList"/>
    <dgm:cxn modelId="{4D05C174-8BA5-49E5-A9F7-E8513113C49E}" type="presParOf" srcId="{4CC7E572-F89E-4282-AD54-2E2BCCE90199}" destId="{38A1DC0D-A9F4-4BD0-83DD-E0B3D3EEDDA0}" srcOrd="2" destOrd="0" presId="urn:microsoft.com/office/officeart/2018/5/layout/IconLeafLabelList"/>
    <dgm:cxn modelId="{AEE1F997-CAA5-47BC-9BE7-840DAFCD9655}" type="presParOf" srcId="{4CC7E572-F89E-4282-AD54-2E2BCCE90199}" destId="{AF3182E2-4AD4-49E2-BFA0-2543E6EA9E1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F6A41-1952-4711-9386-9F15AFBA9291}"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0DFB9FB0-2F26-466A-8CD6-2C5F48987D22}">
      <dgm:prSet custT="1"/>
      <dgm:spPr/>
      <dgm:t>
        <a:bodyPr/>
        <a:lstStyle/>
        <a:p>
          <a:pPr>
            <a:defRPr cap="all"/>
          </a:pPr>
          <a:r>
            <a:rPr lang="en-US" sz="2400" dirty="0"/>
            <a:t>Awareness</a:t>
          </a:r>
        </a:p>
      </dgm:t>
    </dgm:pt>
    <dgm:pt modelId="{28F86549-A127-4E7B-BEB4-B6371BEB0C92}" type="parTrans" cxnId="{CF9F9BA9-DD7B-46EE-A60F-3DB95F0BD47E}">
      <dgm:prSet/>
      <dgm:spPr/>
      <dgm:t>
        <a:bodyPr/>
        <a:lstStyle/>
        <a:p>
          <a:endParaRPr lang="en-US"/>
        </a:p>
      </dgm:t>
    </dgm:pt>
    <dgm:pt modelId="{0C4C193C-EB85-4BEF-890A-980B27B02750}" type="sibTrans" cxnId="{CF9F9BA9-DD7B-46EE-A60F-3DB95F0BD47E}">
      <dgm:prSet/>
      <dgm:spPr/>
      <dgm:t>
        <a:bodyPr/>
        <a:lstStyle/>
        <a:p>
          <a:endParaRPr lang="en-US"/>
        </a:p>
      </dgm:t>
    </dgm:pt>
    <dgm:pt modelId="{2B3C9EEF-3216-40DC-9A75-8612D530CDC5}">
      <dgm:prSet custT="1"/>
      <dgm:spPr/>
      <dgm:t>
        <a:bodyPr/>
        <a:lstStyle/>
        <a:p>
          <a:pPr>
            <a:defRPr cap="all"/>
          </a:pPr>
          <a:r>
            <a:rPr lang="en-US" sz="2400" dirty="0"/>
            <a:t>Replicable models</a:t>
          </a:r>
        </a:p>
      </dgm:t>
    </dgm:pt>
    <dgm:pt modelId="{F58EE2F0-D8F4-44AB-9937-235B1542E7E2}" type="parTrans" cxnId="{CB2E51BC-A534-424D-9DCC-50676E93C746}">
      <dgm:prSet/>
      <dgm:spPr/>
      <dgm:t>
        <a:bodyPr/>
        <a:lstStyle/>
        <a:p>
          <a:endParaRPr lang="en-US"/>
        </a:p>
      </dgm:t>
    </dgm:pt>
    <dgm:pt modelId="{71ED01D8-1B6D-4D45-A0C7-06B03D1502C6}" type="sibTrans" cxnId="{CB2E51BC-A534-424D-9DCC-50676E93C746}">
      <dgm:prSet/>
      <dgm:spPr/>
      <dgm:t>
        <a:bodyPr/>
        <a:lstStyle/>
        <a:p>
          <a:endParaRPr lang="en-US"/>
        </a:p>
      </dgm:t>
    </dgm:pt>
    <dgm:pt modelId="{B2B2C2D6-0292-4FCB-9A89-5908A24B5139}">
      <dgm:prSet custT="1"/>
      <dgm:spPr/>
      <dgm:t>
        <a:bodyPr/>
        <a:lstStyle/>
        <a:p>
          <a:pPr>
            <a:defRPr cap="all"/>
          </a:pPr>
          <a:r>
            <a:rPr lang="en-US" sz="2400" dirty="0"/>
            <a:t>effective community </a:t>
          </a:r>
          <a:r>
            <a:rPr lang="en-US" sz="2400" dirty="0" err="1"/>
            <a:t>organisations</a:t>
          </a:r>
          <a:r>
            <a:rPr lang="en-US" sz="2400" dirty="0"/>
            <a:t> </a:t>
          </a:r>
        </a:p>
      </dgm:t>
    </dgm:pt>
    <dgm:pt modelId="{4E0D7483-4441-4678-BA31-D66E72521C5F}" type="parTrans" cxnId="{6165B8D1-2630-4723-AAC3-C4C3AFD6958F}">
      <dgm:prSet/>
      <dgm:spPr/>
      <dgm:t>
        <a:bodyPr/>
        <a:lstStyle/>
        <a:p>
          <a:endParaRPr lang="en-US"/>
        </a:p>
      </dgm:t>
    </dgm:pt>
    <dgm:pt modelId="{451937AB-45AA-4812-885D-5271D2D0C248}" type="sibTrans" cxnId="{6165B8D1-2630-4723-AAC3-C4C3AFD6958F}">
      <dgm:prSet/>
      <dgm:spPr/>
      <dgm:t>
        <a:bodyPr/>
        <a:lstStyle/>
        <a:p>
          <a:endParaRPr lang="en-US"/>
        </a:p>
      </dgm:t>
    </dgm:pt>
    <dgm:pt modelId="{8922BD25-EB69-4497-BAB3-779979A5D01E}" type="pres">
      <dgm:prSet presAssocID="{7CDF6A41-1952-4711-9386-9F15AFBA9291}" presName="root" presStyleCnt="0">
        <dgm:presLayoutVars>
          <dgm:dir/>
          <dgm:resizeHandles val="exact"/>
        </dgm:presLayoutVars>
      </dgm:prSet>
      <dgm:spPr/>
    </dgm:pt>
    <dgm:pt modelId="{C1B5E173-0656-45B1-B08E-1422483A9D6E}" type="pres">
      <dgm:prSet presAssocID="{0DFB9FB0-2F26-466A-8CD6-2C5F48987D22}" presName="compNode" presStyleCnt="0"/>
      <dgm:spPr/>
    </dgm:pt>
    <dgm:pt modelId="{1018FE5B-A156-4EF1-819D-39CAA0E38C5E}" type="pres">
      <dgm:prSet presAssocID="{0DFB9FB0-2F26-466A-8CD6-2C5F48987D22}" presName="iconBgRect" presStyleLbl="bgShp" presStyleIdx="0" presStyleCnt="3"/>
      <dgm:spPr>
        <a:prstGeom prst="round2DiagRect">
          <a:avLst>
            <a:gd name="adj1" fmla="val 29727"/>
            <a:gd name="adj2" fmla="val 0"/>
          </a:avLst>
        </a:prstGeom>
      </dgm:spPr>
    </dgm:pt>
    <dgm:pt modelId="{48078414-F964-4208-8D26-D9C87DC020C6}" type="pres">
      <dgm:prSet presAssocID="{0DFB9FB0-2F26-466A-8CD6-2C5F48987D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ireless router"/>
        </a:ext>
      </dgm:extLst>
    </dgm:pt>
    <dgm:pt modelId="{D07A81B6-368F-4201-AEB9-EC1FC54676CA}" type="pres">
      <dgm:prSet presAssocID="{0DFB9FB0-2F26-466A-8CD6-2C5F48987D22}" presName="spaceRect" presStyleCnt="0"/>
      <dgm:spPr/>
    </dgm:pt>
    <dgm:pt modelId="{F4D2D87B-4030-458B-B9D5-F447557E8C32}" type="pres">
      <dgm:prSet presAssocID="{0DFB9FB0-2F26-466A-8CD6-2C5F48987D22}" presName="textRect" presStyleLbl="revTx" presStyleIdx="0" presStyleCnt="3">
        <dgm:presLayoutVars>
          <dgm:chMax val="1"/>
          <dgm:chPref val="1"/>
        </dgm:presLayoutVars>
      </dgm:prSet>
      <dgm:spPr/>
    </dgm:pt>
    <dgm:pt modelId="{7C6CB7C1-DDCE-4703-A614-497AAC1C490B}" type="pres">
      <dgm:prSet presAssocID="{0C4C193C-EB85-4BEF-890A-980B27B02750}" presName="sibTrans" presStyleCnt="0"/>
      <dgm:spPr/>
    </dgm:pt>
    <dgm:pt modelId="{A92D355D-30FC-4EB5-8C5F-1C943C651F14}" type="pres">
      <dgm:prSet presAssocID="{2B3C9EEF-3216-40DC-9A75-8612D530CDC5}" presName="compNode" presStyleCnt="0"/>
      <dgm:spPr/>
    </dgm:pt>
    <dgm:pt modelId="{F79396FB-35BB-40AB-B565-89D8298286AD}" type="pres">
      <dgm:prSet presAssocID="{2B3C9EEF-3216-40DC-9A75-8612D530CDC5}" presName="iconBgRect" presStyleLbl="bgShp" presStyleIdx="1" presStyleCnt="3"/>
      <dgm:spPr>
        <a:prstGeom prst="round2DiagRect">
          <a:avLst>
            <a:gd name="adj1" fmla="val 29727"/>
            <a:gd name="adj2" fmla="val 0"/>
          </a:avLst>
        </a:prstGeom>
      </dgm:spPr>
    </dgm:pt>
    <dgm:pt modelId="{7B39E7EF-D63C-4AAA-9C5C-CD072E7A1864}" type="pres">
      <dgm:prSet presAssocID="{2B3C9EEF-3216-40DC-9A75-8612D530CDC5}" presName="iconRect" presStyleLbl="node1" presStyleIdx="1" presStyleCnt="3" custLinFactNeighborX="0" custLinFactNeighborY="21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st tubes"/>
        </a:ext>
      </dgm:extLst>
    </dgm:pt>
    <dgm:pt modelId="{64B7212A-48A8-4508-9021-942DD8519CA6}" type="pres">
      <dgm:prSet presAssocID="{2B3C9EEF-3216-40DC-9A75-8612D530CDC5}" presName="spaceRect" presStyleCnt="0"/>
      <dgm:spPr/>
    </dgm:pt>
    <dgm:pt modelId="{65D0C948-82B5-422C-A479-E0E6B175F1F1}" type="pres">
      <dgm:prSet presAssocID="{2B3C9EEF-3216-40DC-9A75-8612D530CDC5}" presName="textRect" presStyleLbl="revTx" presStyleIdx="1" presStyleCnt="3">
        <dgm:presLayoutVars>
          <dgm:chMax val="1"/>
          <dgm:chPref val="1"/>
        </dgm:presLayoutVars>
      </dgm:prSet>
      <dgm:spPr/>
    </dgm:pt>
    <dgm:pt modelId="{53C5F053-E8DA-4EB0-BD20-128C3B41599B}" type="pres">
      <dgm:prSet presAssocID="{71ED01D8-1B6D-4D45-A0C7-06B03D1502C6}" presName="sibTrans" presStyleCnt="0"/>
      <dgm:spPr/>
    </dgm:pt>
    <dgm:pt modelId="{EBE558F8-F696-4125-B464-2FD4FCC8CFD6}" type="pres">
      <dgm:prSet presAssocID="{B2B2C2D6-0292-4FCB-9A89-5908A24B5139}" presName="compNode" presStyleCnt="0"/>
      <dgm:spPr/>
    </dgm:pt>
    <dgm:pt modelId="{2678532B-A980-4AC9-861B-643D4023171C}" type="pres">
      <dgm:prSet presAssocID="{B2B2C2D6-0292-4FCB-9A89-5908A24B5139}" presName="iconBgRect" presStyleLbl="bgShp" presStyleIdx="2" presStyleCnt="3" custLinFactNeighborY="-4233"/>
      <dgm:spPr>
        <a:prstGeom prst="round2DiagRect">
          <a:avLst>
            <a:gd name="adj1" fmla="val 29727"/>
            <a:gd name="adj2" fmla="val 0"/>
          </a:avLst>
        </a:prstGeom>
      </dgm:spPr>
    </dgm:pt>
    <dgm:pt modelId="{A5A870F1-AA3C-4B1A-8793-48A812307B05}" type="pres">
      <dgm:prSet presAssocID="{B2B2C2D6-0292-4FCB-9A89-5908A24B51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odium"/>
        </a:ext>
      </dgm:extLst>
    </dgm:pt>
    <dgm:pt modelId="{5BC20F0F-B5D8-4E25-BDFE-A1A1D2FB40BF}" type="pres">
      <dgm:prSet presAssocID="{B2B2C2D6-0292-4FCB-9A89-5908A24B5139}" presName="spaceRect" presStyleCnt="0"/>
      <dgm:spPr/>
    </dgm:pt>
    <dgm:pt modelId="{3EE03B5C-C328-4FC5-BADA-F74F96E1D73F}" type="pres">
      <dgm:prSet presAssocID="{B2B2C2D6-0292-4FCB-9A89-5908A24B5139}" presName="textRect" presStyleLbl="revTx" presStyleIdx="2" presStyleCnt="3">
        <dgm:presLayoutVars>
          <dgm:chMax val="1"/>
          <dgm:chPref val="1"/>
        </dgm:presLayoutVars>
      </dgm:prSet>
      <dgm:spPr/>
    </dgm:pt>
  </dgm:ptLst>
  <dgm:cxnLst>
    <dgm:cxn modelId="{7E616824-42B1-4A68-9062-3983EDE4F75F}" type="presOf" srcId="{0DFB9FB0-2F26-466A-8CD6-2C5F48987D22}" destId="{F4D2D87B-4030-458B-B9D5-F447557E8C32}" srcOrd="0" destOrd="0" presId="urn:microsoft.com/office/officeart/2018/5/layout/IconLeafLabelList"/>
    <dgm:cxn modelId="{8BA93B2D-B5DB-4186-BA1E-4DBBE8AD492C}" type="presOf" srcId="{B2B2C2D6-0292-4FCB-9A89-5908A24B5139}" destId="{3EE03B5C-C328-4FC5-BADA-F74F96E1D73F}" srcOrd="0" destOrd="0" presId="urn:microsoft.com/office/officeart/2018/5/layout/IconLeafLabelList"/>
    <dgm:cxn modelId="{CF9F9BA9-DD7B-46EE-A60F-3DB95F0BD47E}" srcId="{7CDF6A41-1952-4711-9386-9F15AFBA9291}" destId="{0DFB9FB0-2F26-466A-8CD6-2C5F48987D22}" srcOrd="0" destOrd="0" parTransId="{28F86549-A127-4E7B-BEB4-B6371BEB0C92}" sibTransId="{0C4C193C-EB85-4BEF-890A-980B27B02750}"/>
    <dgm:cxn modelId="{CB2E51BC-A534-424D-9DCC-50676E93C746}" srcId="{7CDF6A41-1952-4711-9386-9F15AFBA9291}" destId="{2B3C9EEF-3216-40DC-9A75-8612D530CDC5}" srcOrd="1" destOrd="0" parTransId="{F58EE2F0-D8F4-44AB-9937-235B1542E7E2}" sibTransId="{71ED01D8-1B6D-4D45-A0C7-06B03D1502C6}"/>
    <dgm:cxn modelId="{6D1E3EC9-06A5-478F-8539-E794B37B3FA9}" type="presOf" srcId="{2B3C9EEF-3216-40DC-9A75-8612D530CDC5}" destId="{65D0C948-82B5-422C-A479-E0E6B175F1F1}" srcOrd="0" destOrd="0" presId="urn:microsoft.com/office/officeart/2018/5/layout/IconLeafLabelList"/>
    <dgm:cxn modelId="{6165B8D1-2630-4723-AAC3-C4C3AFD6958F}" srcId="{7CDF6A41-1952-4711-9386-9F15AFBA9291}" destId="{B2B2C2D6-0292-4FCB-9A89-5908A24B5139}" srcOrd="2" destOrd="0" parTransId="{4E0D7483-4441-4678-BA31-D66E72521C5F}" sibTransId="{451937AB-45AA-4812-885D-5271D2D0C248}"/>
    <dgm:cxn modelId="{3F5633E3-70DA-4977-85B0-533FC7A02D31}" type="presOf" srcId="{7CDF6A41-1952-4711-9386-9F15AFBA9291}" destId="{8922BD25-EB69-4497-BAB3-779979A5D01E}" srcOrd="0" destOrd="0" presId="urn:microsoft.com/office/officeart/2018/5/layout/IconLeafLabelList"/>
    <dgm:cxn modelId="{F2A0036E-4213-46A4-8A4A-F81EC1AF5597}" type="presParOf" srcId="{8922BD25-EB69-4497-BAB3-779979A5D01E}" destId="{C1B5E173-0656-45B1-B08E-1422483A9D6E}" srcOrd="0" destOrd="0" presId="urn:microsoft.com/office/officeart/2018/5/layout/IconLeafLabelList"/>
    <dgm:cxn modelId="{03ACEF7F-CBC8-4AE2-94DB-747631D1EA25}" type="presParOf" srcId="{C1B5E173-0656-45B1-B08E-1422483A9D6E}" destId="{1018FE5B-A156-4EF1-819D-39CAA0E38C5E}" srcOrd="0" destOrd="0" presId="urn:microsoft.com/office/officeart/2018/5/layout/IconLeafLabelList"/>
    <dgm:cxn modelId="{A888397C-4D5D-4BB4-964E-525BDDCF4735}" type="presParOf" srcId="{C1B5E173-0656-45B1-B08E-1422483A9D6E}" destId="{48078414-F964-4208-8D26-D9C87DC020C6}" srcOrd="1" destOrd="0" presId="urn:microsoft.com/office/officeart/2018/5/layout/IconLeafLabelList"/>
    <dgm:cxn modelId="{883F0C16-E87D-41C9-B337-621605DC962E}" type="presParOf" srcId="{C1B5E173-0656-45B1-B08E-1422483A9D6E}" destId="{D07A81B6-368F-4201-AEB9-EC1FC54676CA}" srcOrd="2" destOrd="0" presId="urn:microsoft.com/office/officeart/2018/5/layout/IconLeafLabelList"/>
    <dgm:cxn modelId="{42B240AB-D112-4E8D-B35B-FB3286F6D830}" type="presParOf" srcId="{C1B5E173-0656-45B1-B08E-1422483A9D6E}" destId="{F4D2D87B-4030-458B-B9D5-F447557E8C32}" srcOrd="3" destOrd="0" presId="urn:microsoft.com/office/officeart/2018/5/layout/IconLeafLabelList"/>
    <dgm:cxn modelId="{B7309C77-6B7D-4087-AD47-4B08FE5E06CE}" type="presParOf" srcId="{8922BD25-EB69-4497-BAB3-779979A5D01E}" destId="{7C6CB7C1-DDCE-4703-A614-497AAC1C490B}" srcOrd="1" destOrd="0" presId="urn:microsoft.com/office/officeart/2018/5/layout/IconLeafLabelList"/>
    <dgm:cxn modelId="{68A4DD23-5F35-43B5-9D11-54F72E83D452}" type="presParOf" srcId="{8922BD25-EB69-4497-BAB3-779979A5D01E}" destId="{A92D355D-30FC-4EB5-8C5F-1C943C651F14}" srcOrd="2" destOrd="0" presId="urn:microsoft.com/office/officeart/2018/5/layout/IconLeafLabelList"/>
    <dgm:cxn modelId="{F530CF5A-D965-4549-B13F-F7881D929164}" type="presParOf" srcId="{A92D355D-30FC-4EB5-8C5F-1C943C651F14}" destId="{F79396FB-35BB-40AB-B565-89D8298286AD}" srcOrd="0" destOrd="0" presId="urn:microsoft.com/office/officeart/2018/5/layout/IconLeafLabelList"/>
    <dgm:cxn modelId="{D446A1FE-89AA-4230-9658-04E9C8A4312A}" type="presParOf" srcId="{A92D355D-30FC-4EB5-8C5F-1C943C651F14}" destId="{7B39E7EF-D63C-4AAA-9C5C-CD072E7A1864}" srcOrd="1" destOrd="0" presId="urn:microsoft.com/office/officeart/2018/5/layout/IconLeafLabelList"/>
    <dgm:cxn modelId="{831D029E-91D4-4620-BA1B-8806B9976D1D}" type="presParOf" srcId="{A92D355D-30FC-4EB5-8C5F-1C943C651F14}" destId="{64B7212A-48A8-4508-9021-942DD8519CA6}" srcOrd="2" destOrd="0" presId="urn:microsoft.com/office/officeart/2018/5/layout/IconLeafLabelList"/>
    <dgm:cxn modelId="{FB63C693-212D-4DE8-9098-09B7CC93B890}" type="presParOf" srcId="{A92D355D-30FC-4EB5-8C5F-1C943C651F14}" destId="{65D0C948-82B5-422C-A479-E0E6B175F1F1}" srcOrd="3" destOrd="0" presId="urn:microsoft.com/office/officeart/2018/5/layout/IconLeafLabelList"/>
    <dgm:cxn modelId="{A77E4778-7FFE-48EC-A470-6E5124CED2AC}" type="presParOf" srcId="{8922BD25-EB69-4497-BAB3-779979A5D01E}" destId="{53C5F053-E8DA-4EB0-BD20-128C3B41599B}" srcOrd="3" destOrd="0" presId="urn:microsoft.com/office/officeart/2018/5/layout/IconLeafLabelList"/>
    <dgm:cxn modelId="{7DA82B08-DF02-4A8F-B2A0-9580EEB8DA44}" type="presParOf" srcId="{8922BD25-EB69-4497-BAB3-779979A5D01E}" destId="{EBE558F8-F696-4125-B464-2FD4FCC8CFD6}" srcOrd="4" destOrd="0" presId="urn:microsoft.com/office/officeart/2018/5/layout/IconLeafLabelList"/>
    <dgm:cxn modelId="{1AF92B24-1C26-4C1C-8FB0-98E3F873D4C2}" type="presParOf" srcId="{EBE558F8-F696-4125-B464-2FD4FCC8CFD6}" destId="{2678532B-A980-4AC9-861B-643D4023171C}" srcOrd="0" destOrd="0" presId="urn:microsoft.com/office/officeart/2018/5/layout/IconLeafLabelList"/>
    <dgm:cxn modelId="{CDA37A35-AEAF-4516-ADA9-6FA7069FEB22}" type="presParOf" srcId="{EBE558F8-F696-4125-B464-2FD4FCC8CFD6}" destId="{A5A870F1-AA3C-4B1A-8793-48A812307B05}" srcOrd="1" destOrd="0" presId="urn:microsoft.com/office/officeart/2018/5/layout/IconLeafLabelList"/>
    <dgm:cxn modelId="{8F8980B2-49DC-4FDC-B546-8BA20FE846D1}" type="presParOf" srcId="{EBE558F8-F696-4125-B464-2FD4FCC8CFD6}" destId="{5BC20F0F-B5D8-4E25-BDFE-A1A1D2FB40BF}" srcOrd="2" destOrd="0" presId="urn:microsoft.com/office/officeart/2018/5/layout/IconLeafLabelList"/>
    <dgm:cxn modelId="{639C17FD-1DA1-42D3-8A7D-AF12B6D3E1A2}" type="presParOf" srcId="{EBE558F8-F696-4125-B464-2FD4FCC8CFD6}" destId="{3EE03B5C-C328-4FC5-BADA-F74F96E1D73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DDB29-17C7-47BB-8BA8-533FFB835F61}">
      <dsp:nvSpPr>
        <dsp:cNvPr id="0" name=""/>
        <dsp:cNvSpPr/>
      </dsp:nvSpPr>
      <dsp:spPr>
        <a:xfrm>
          <a:off x="435004" y="901641"/>
          <a:ext cx="2413706" cy="21361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E4E19-4055-4D4F-AC71-831F006AD745}">
      <dsp:nvSpPr>
        <dsp:cNvPr id="0" name=""/>
        <dsp:cNvSpPr/>
      </dsp:nvSpPr>
      <dsp:spPr>
        <a:xfrm>
          <a:off x="36460" y="3074351"/>
          <a:ext cx="32107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community engagement and consent</a:t>
          </a:r>
        </a:p>
      </dsp:txBody>
      <dsp:txXfrm>
        <a:off x="36460" y="3074351"/>
        <a:ext cx="3210794" cy="720000"/>
      </dsp:txXfrm>
    </dsp:sp>
    <dsp:sp modelId="{89D081C3-B6E3-47CA-8C5A-45EC5ADD8839}">
      <dsp:nvSpPr>
        <dsp:cNvPr id="0" name=""/>
        <dsp:cNvSpPr/>
      </dsp:nvSpPr>
      <dsp:spPr>
        <a:xfrm>
          <a:off x="4286699" y="894078"/>
          <a:ext cx="2151652" cy="2063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7BBB1-787C-4DB8-9ECF-6747B1E58DEB}">
      <dsp:nvSpPr>
        <dsp:cNvPr id="0" name=""/>
        <dsp:cNvSpPr/>
      </dsp:nvSpPr>
      <dsp:spPr>
        <a:xfrm>
          <a:off x="3815212" y="3035820"/>
          <a:ext cx="32107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community owns, manages or stewards</a:t>
          </a:r>
        </a:p>
      </dsp:txBody>
      <dsp:txXfrm>
        <a:off x="3815212" y="3035820"/>
        <a:ext cx="3210794" cy="720000"/>
      </dsp:txXfrm>
    </dsp:sp>
    <dsp:sp modelId="{AFB568EF-9DCB-4E80-9C8B-EADA78DA5E0A}">
      <dsp:nvSpPr>
        <dsp:cNvPr id="0" name=""/>
        <dsp:cNvSpPr/>
      </dsp:nvSpPr>
      <dsp:spPr>
        <a:xfrm>
          <a:off x="8570876" y="1080038"/>
          <a:ext cx="1368944" cy="21001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B1E448-D200-4500-97B2-A396833CFE81}">
      <dsp:nvSpPr>
        <dsp:cNvPr id="0" name=""/>
        <dsp:cNvSpPr/>
      </dsp:nvSpPr>
      <dsp:spPr>
        <a:xfrm>
          <a:off x="7581826" y="3065349"/>
          <a:ext cx="32107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benefits clearly defined and legally protected</a:t>
          </a:r>
        </a:p>
      </dsp:txBody>
      <dsp:txXfrm>
        <a:off x="7581826" y="3065349"/>
        <a:ext cx="3210794"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38BBA-21FA-4E80-B6C2-6EA89F5451CF}">
      <dsp:nvSpPr>
        <dsp:cNvPr id="0" name=""/>
        <dsp:cNvSpPr/>
      </dsp:nvSpPr>
      <dsp:spPr>
        <a:xfrm>
          <a:off x="1765038" y="23"/>
          <a:ext cx="1590035" cy="103352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will </a:t>
          </a:r>
          <a:endParaRPr lang="en-US" sz="3400" kern="1200"/>
        </a:p>
      </dsp:txBody>
      <dsp:txXfrm>
        <a:off x="1815490" y="50475"/>
        <a:ext cx="1489131" cy="932618"/>
      </dsp:txXfrm>
    </dsp:sp>
    <dsp:sp modelId="{2695C12A-A80E-4787-BBE7-6B1A2B509591}">
      <dsp:nvSpPr>
        <dsp:cNvPr id="0" name=""/>
        <dsp:cNvSpPr/>
      </dsp:nvSpPr>
      <dsp:spPr>
        <a:xfrm>
          <a:off x="1182748" y="516784"/>
          <a:ext cx="2754615" cy="2754615"/>
        </a:xfrm>
        <a:custGeom>
          <a:avLst/>
          <a:gdLst/>
          <a:ahLst/>
          <a:cxnLst/>
          <a:rect l="0" t="0" r="0" b="0"/>
          <a:pathLst>
            <a:path>
              <a:moveTo>
                <a:pt x="2385338" y="438771"/>
              </a:moveTo>
              <a:arcTo wR="1377307" hR="1377307" stAng="19022680" swAng="230014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0ABBD1-3F62-4572-847C-255042F9EA9E}">
      <dsp:nvSpPr>
        <dsp:cNvPr id="0" name=""/>
        <dsp:cNvSpPr/>
      </dsp:nvSpPr>
      <dsp:spPr>
        <a:xfrm>
          <a:off x="2957822" y="2065985"/>
          <a:ext cx="1590035" cy="1033522"/>
        </a:xfrm>
        <a:prstGeom prst="round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always </a:t>
          </a:r>
          <a:endParaRPr lang="en-US" sz="3400" kern="1200"/>
        </a:p>
      </dsp:txBody>
      <dsp:txXfrm>
        <a:off x="3008274" y="2116437"/>
        <a:ext cx="1489131" cy="932618"/>
      </dsp:txXfrm>
    </dsp:sp>
    <dsp:sp modelId="{938A2ECB-D394-4AB2-8C51-787FB3B27284}">
      <dsp:nvSpPr>
        <dsp:cNvPr id="0" name=""/>
        <dsp:cNvSpPr/>
      </dsp:nvSpPr>
      <dsp:spPr>
        <a:xfrm>
          <a:off x="1182748" y="516784"/>
          <a:ext cx="2754615" cy="2754615"/>
        </a:xfrm>
        <a:custGeom>
          <a:avLst/>
          <a:gdLst/>
          <a:ahLst/>
          <a:cxnLst/>
          <a:rect l="0" t="0" r="0" b="0"/>
          <a:pathLst>
            <a:path>
              <a:moveTo>
                <a:pt x="1799365" y="2688354"/>
              </a:moveTo>
              <a:arcTo wR="1377307" hR="1377307" stAng="4329324" swAng="2141353"/>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CC6E9DA-7100-4EAC-8E6D-18128F42A4F7}">
      <dsp:nvSpPr>
        <dsp:cNvPr id="0" name=""/>
        <dsp:cNvSpPr/>
      </dsp:nvSpPr>
      <dsp:spPr>
        <a:xfrm>
          <a:off x="572255" y="2065985"/>
          <a:ext cx="1590035" cy="1033522"/>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win</a:t>
          </a:r>
          <a:endParaRPr lang="en-US" sz="3400" kern="1200"/>
        </a:p>
      </dsp:txBody>
      <dsp:txXfrm>
        <a:off x="622707" y="2116437"/>
        <a:ext cx="1489131" cy="932618"/>
      </dsp:txXfrm>
    </dsp:sp>
    <dsp:sp modelId="{F903C31D-D0EE-4012-987F-305104A848AB}">
      <dsp:nvSpPr>
        <dsp:cNvPr id="0" name=""/>
        <dsp:cNvSpPr/>
      </dsp:nvSpPr>
      <dsp:spPr>
        <a:xfrm>
          <a:off x="1182748" y="516784"/>
          <a:ext cx="2754615" cy="2754615"/>
        </a:xfrm>
        <a:custGeom>
          <a:avLst/>
          <a:gdLst/>
          <a:ahLst/>
          <a:cxnLst/>
          <a:rect l="0" t="0" r="0" b="0"/>
          <a:pathLst>
            <a:path>
              <a:moveTo>
                <a:pt x="4474" y="1266379"/>
              </a:moveTo>
              <a:arcTo wR="1377307" hR="1377307" stAng="11077177" swAng="2300143"/>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98B4B-A9DC-499D-B35B-2687D533B46E}">
      <dsp:nvSpPr>
        <dsp:cNvPr id="0" name=""/>
        <dsp:cNvSpPr/>
      </dsp:nvSpPr>
      <dsp:spPr>
        <a:xfrm>
          <a:off x="98134" y="512081"/>
          <a:ext cx="1523217" cy="152321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5B7BB8B-A6F0-409A-8CA7-B56FA82F416C}">
      <dsp:nvSpPr>
        <dsp:cNvPr id="0" name=""/>
        <dsp:cNvSpPr/>
      </dsp:nvSpPr>
      <dsp:spPr>
        <a:xfrm>
          <a:off x="418010" y="831957"/>
          <a:ext cx="883466" cy="883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42D0F7-E256-44AB-ACEF-9A7B609F54DD}">
      <dsp:nvSpPr>
        <dsp:cNvPr id="0" name=""/>
        <dsp:cNvSpPr/>
      </dsp:nvSpPr>
      <dsp:spPr>
        <a:xfrm>
          <a:off x="1947756" y="512081"/>
          <a:ext cx="3590442" cy="152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National bodies</a:t>
          </a:r>
          <a:endParaRPr lang="en-US" sz="2400" kern="1200" dirty="0"/>
        </a:p>
      </dsp:txBody>
      <dsp:txXfrm>
        <a:off x="1947756" y="512081"/>
        <a:ext cx="3590442" cy="1523217"/>
      </dsp:txXfrm>
    </dsp:sp>
    <dsp:sp modelId="{29ECE533-01C2-4219-8287-D95C117413C0}">
      <dsp:nvSpPr>
        <dsp:cNvPr id="0" name=""/>
        <dsp:cNvSpPr/>
      </dsp:nvSpPr>
      <dsp:spPr>
        <a:xfrm>
          <a:off x="6163806" y="512081"/>
          <a:ext cx="1523217" cy="1523217"/>
        </a:xfrm>
        <a:prstGeom prst="ellipse">
          <a:avLst/>
        </a:prstGeom>
        <a:solidFill>
          <a:schemeClr val="accent5">
            <a:hueOff val="-2451115"/>
            <a:satOff val="-3409"/>
            <a:lumOff val="-1307"/>
            <a:alphaOff val="0"/>
          </a:schemeClr>
        </a:solidFill>
        <a:ln>
          <a:noFill/>
        </a:ln>
        <a:effectLst/>
      </dsp:spPr>
      <dsp:style>
        <a:lnRef idx="0">
          <a:scrgbClr r="0" g="0" b="0"/>
        </a:lnRef>
        <a:fillRef idx="1">
          <a:scrgbClr r="0" g="0" b="0"/>
        </a:fillRef>
        <a:effectRef idx="2">
          <a:scrgbClr r="0" g="0" b="0"/>
        </a:effectRef>
        <a:fontRef idx="minor"/>
      </dsp:style>
    </dsp:sp>
    <dsp:sp modelId="{5C6E9CEF-863C-4BCC-8810-48C9067E20C0}">
      <dsp:nvSpPr>
        <dsp:cNvPr id="0" name=""/>
        <dsp:cNvSpPr/>
      </dsp:nvSpPr>
      <dsp:spPr>
        <a:xfrm>
          <a:off x="6483681" y="831957"/>
          <a:ext cx="883466" cy="883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7EB5D9-9389-46E8-BDAB-93F8C36ADAEB}">
      <dsp:nvSpPr>
        <dsp:cNvPr id="0" name=""/>
        <dsp:cNvSpPr/>
      </dsp:nvSpPr>
      <dsp:spPr>
        <a:xfrm>
          <a:off x="8013428" y="512081"/>
          <a:ext cx="3590442" cy="152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Housing professionals</a:t>
          </a:r>
          <a:endParaRPr lang="en-US" sz="2400" kern="1200" dirty="0"/>
        </a:p>
      </dsp:txBody>
      <dsp:txXfrm>
        <a:off x="8013428" y="512081"/>
        <a:ext cx="3590442" cy="1523217"/>
      </dsp:txXfrm>
    </dsp:sp>
    <dsp:sp modelId="{E8C82703-20E5-40BD-AD4C-0ACD6D88AE67}">
      <dsp:nvSpPr>
        <dsp:cNvPr id="0" name=""/>
        <dsp:cNvSpPr/>
      </dsp:nvSpPr>
      <dsp:spPr>
        <a:xfrm>
          <a:off x="98134" y="2869037"/>
          <a:ext cx="1523217" cy="1523217"/>
        </a:xfrm>
        <a:prstGeom prst="ellipse">
          <a:avLst/>
        </a:prstGeom>
        <a:solidFill>
          <a:schemeClr val="accent5">
            <a:hueOff val="-4902230"/>
            <a:satOff val="-6819"/>
            <a:lumOff val="-2615"/>
            <a:alphaOff val="0"/>
          </a:schemeClr>
        </a:solidFill>
        <a:ln>
          <a:noFill/>
        </a:ln>
        <a:effectLst/>
      </dsp:spPr>
      <dsp:style>
        <a:lnRef idx="0">
          <a:scrgbClr r="0" g="0" b="0"/>
        </a:lnRef>
        <a:fillRef idx="1">
          <a:scrgbClr r="0" g="0" b="0"/>
        </a:fillRef>
        <a:effectRef idx="2">
          <a:scrgbClr r="0" g="0" b="0"/>
        </a:effectRef>
        <a:fontRef idx="minor"/>
      </dsp:style>
    </dsp:sp>
    <dsp:sp modelId="{E6FDD3DA-05B2-486F-97DD-2C3C9679ED18}">
      <dsp:nvSpPr>
        <dsp:cNvPr id="0" name=""/>
        <dsp:cNvSpPr/>
      </dsp:nvSpPr>
      <dsp:spPr>
        <a:xfrm>
          <a:off x="418010" y="3188912"/>
          <a:ext cx="883466" cy="8834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CF2F2D3-208C-4399-85B7-838325EBF7D0}">
      <dsp:nvSpPr>
        <dsp:cNvPr id="0" name=""/>
        <dsp:cNvSpPr/>
      </dsp:nvSpPr>
      <dsp:spPr>
        <a:xfrm>
          <a:off x="1947756" y="2869037"/>
          <a:ext cx="3590442" cy="152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Partnerships or joint ventures</a:t>
          </a:r>
          <a:endParaRPr lang="en-US" sz="2400" kern="1200" dirty="0"/>
        </a:p>
      </dsp:txBody>
      <dsp:txXfrm>
        <a:off x="1947756" y="2869037"/>
        <a:ext cx="3590442" cy="1523217"/>
      </dsp:txXfrm>
    </dsp:sp>
    <dsp:sp modelId="{41F37A1B-CF3A-4BB4-8BD2-7BCCC00B2512}">
      <dsp:nvSpPr>
        <dsp:cNvPr id="0" name=""/>
        <dsp:cNvSpPr/>
      </dsp:nvSpPr>
      <dsp:spPr>
        <a:xfrm>
          <a:off x="6163806" y="2869037"/>
          <a:ext cx="1523217" cy="1523217"/>
        </a:xfrm>
        <a:prstGeom prst="ellipse">
          <a:avLst/>
        </a:prstGeom>
        <a:solidFill>
          <a:schemeClr val="accent5">
            <a:hueOff val="-7353344"/>
            <a:satOff val="-10228"/>
            <a:lumOff val="-3922"/>
            <a:alphaOff val="0"/>
          </a:schemeClr>
        </a:solidFill>
        <a:ln>
          <a:noFill/>
        </a:ln>
        <a:effectLst/>
      </dsp:spPr>
      <dsp:style>
        <a:lnRef idx="0">
          <a:scrgbClr r="0" g="0" b="0"/>
        </a:lnRef>
        <a:fillRef idx="1">
          <a:scrgbClr r="0" g="0" b="0"/>
        </a:fillRef>
        <a:effectRef idx="2">
          <a:scrgbClr r="0" g="0" b="0"/>
        </a:effectRef>
        <a:fontRef idx="minor"/>
      </dsp:style>
    </dsp:sp>
    <dsp:sp modelId="{C14EFE31-828C-4AE2-97BA-23386DD0730A}">
      <dsp:nvSpPr>
        <dsp:cNvPr id="0" name=""/>
        <dsp:cNvSpPr/>
      </dsp:nvSpPr>
      <dsp:spPr>
        <a:xfrm>
          <a:off x="6483681" y="3188912"/>
          <a:ext cx="883466" cy="8834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1D69D78-64B1-42E4-8BAA-C354DCEC0C55}">
      <dsp:nvSpPr>
        <dsp:cNvPr id="0" name=""/>
        <dsp:cNvSpPr/>
      </dsp:nvSpPr>
      <dsp:spPr>
        <a:xfrm>
          <a:off x="8013428" y="2869037"/>
          <a:ext cx="3590442" cy="152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Councils</a:t>
          </a:r>
          <a:endParaRPr lang="en-US" sz="2400" kern="1200" dirty="0"/>
        </a:p>
      </dsp:txBody>
      <dsp:txXfrm>
        <a:off x="8013428" y="2869037"/>
        <a:ext cx="3590442" cy="1523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8FE5B-A156-4EF1-819D-39CAA0E38C5E}">
      <dsp:nvSpPr>
        <dsp:cNvPr id="0" name=""/>
        <dsp:cNvSpPr/>
      </dsp:nvSpPr>
      <dsp:spPr>
        <a:xfrm>
          <a:off x="1031491" y="1322965"/>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78414-F964-4208-8D26-D9C87DC020C6}">
      <dsp:nvSpPr>
        <dsp:cNvPr id="0" name=""/>
        <dsp:cNvSpPr/>
      </dsp:nvSpPr>
      <dsp:spPr>
        <a:xfrm>
          <a:off x="1265491" y="155696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D2D87B-4030-458B-B9D5-F447557E8C32}">
      <dsp:nvSpPr>
        <dsp:cNvPr id="0" name=""/>
        <dsp:cNvSpPr/>
      </dsp:nvSpPr>
      <dsp:spPr>
        <a:xfrm>
          <a:off x="680491" y="27629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dirty="0"/>
            <a:t>Planning policy</a:t>
          </a:r>
          <a:endParaRPr lang="en-US" sz="2400" kern="1200" dirty="0"/>
        </a:p>
      </dsp:txBody>
      <dsp:txXfrm>
        <a:off x="680491" y="2762965"/>
        <a:ext cx="1800000" cy="720000"/>
      </dsp:txXfrm>
    </dsp:sp>
    <dsp:sp modelId="{F79396FB-35BB-40AB-B565-89D8298286AD}">
      <dsp:nvSpPr>
        <dsp:cNvPr id="0" name=""/>
        <dsp:cNvSpPr/>
      </dsp:nvSpPr>
      <dsp:spPr>
        <a:xfrm>
          <a:off x="3146491" y="1322965"/>
          <a:ext cx="1098000" cy="1098000"/>
        </a:xfrm>
        <a:prstGeom prst="round2DiagRect">
          <a:avLst>
            <a:gd name="adj1" fmla="val 29727"/>
            <a:gd name="adj2" fmla="val 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dsp:style>
    </dsp:sp>
    <dsp:sp modelId="{7B39E7EF-D63C-4AAA-9C5C-CD072E7A1864}">
      <dsp:nvSpPr>
        <dsp:cNvPr id="0" name=""/>
        <dsp:cNvSpPr/>
      </dsp:nvSpPr>
      <dsp:spPr>
        <a:xfrm>
          <a:off x="3380491" y="155696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D0C948-82B5-422C-A479-E0E6B175F1F1}">
      <dsp:nvSpPr>
        <dsp:cNvPr id="0" name=""/>
        <dsp:cNvSpPr/>
      </dsp:nvSpPr>
      <dsp:spPr>
        <a:xfrm>
          <a:off x="2795491" y="27629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Planning control</a:t>
          </a:r>
          <a:endParaRPr lang="en-US" sz="2400" kern="1200"/>
        </a:p>
      </dsp:txBody>
      <dsp:txXfrm>
        <a:off x="2795491" y="2762965"/>
        <a:ext cx="1800000" cy="720000"/>
      </dsp:txXfrm>
    </dsp:sp>
    <dsp:sp modelId="{2678532B-A980-4AC9-861B-643D4023171C}">
      <dsp:nvSpPr>
        <dsp:cNvPr id="0" name=""/>
        <dsp:cNvSpPr/>
      </dsp:nvSpPr>
      <dsp:spPr>
        <a:xfrm>
          <a:off x="5261491" y="1276486"/>
          <a:ext cx="1098000" cy="1098000"/>
        </a:xfrm>
        <a:prstGeom prst="round2DiagRect">
          <a:avLst>
            <a:gd name="adj1" fmla="val 29727"/>
            <a:gd name="adj2" fmla="val 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A5A870F1-AA3C-4B1A-8793-48A812307B05}">
      <dsp:nvSpPr>
        <dsp:cNvPr id="0" name=""/>
        <dsp:cNvSpPr/>
      </dsp:nvSpPr>
      <dsp:spPr>
        <a:xfrm>
          <a:off x="5495491" y="155696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03B5C-C328-4FC5-BADA-F74F96E1D73F}">
      <dsp:nvSpPr>
        <dsp:cNvPr id="0" name=""/>
        <dsp:cNvSpPr/>
      </dsp:nvSpPr>
      <dsp:spPr>
        <a:xfrm>
          <a:off x="4910491" y="27629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Housing company</a:t>
          </a:r>
          <a:endParaRPr lang="en-US" sz="2400" kern="1200"/>
        </a:p>
      </dsp:txBody>
      <dsp:txXfrm>
        <a:off x="4910491" y="2762965"/>
        <a:ext cx="1800000" cy="720000"/>
      </dsp:txXfrm>
    </dsp:sp>
    <dsp:sp modelId="{76A8AD62-1046-4D8A-A053-EB356BA16DDB}">
      <dsp:nvSpPr>
        <dsp:cNvPr id="0" name=""/>
        <dsp:cNvSpPr/>
      </dsp:nvSpPr>
      <dsp:spPr>
        <a:xfrm>
          <a:off x="7376491" y="1322965"/>
          <a:ext cx="1098000" cy="1098000"/>
        </a:xfrm>
        <a:prstGeom prst="round2DiagRect">
          <a:avLst>
            <a:gd name="adj1" fmla="val 29727"/>
            <a:gd name="adj2" fmla="val 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dsp:style>
    </dsp:sp>
    <dsp:sp modelId="{2967CBBD-4CDA-4F2D-BB15-CBF2C52F7B68}">
      <dsp:nvSpPr>
        <dsp:cNvPr id="0" name=""/>
        <dsp:cNvSpPr/>
      </dsp:nvSpPr>
      <dsp:spPr>
        <a:xfrm>
          <a:off x="7610491" y="155696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85DBC6-05BA-4561-805A-E37D9DB326A7}">
      <dsp:nvSpPr>
        <dsp:cNvPr id="0" name=""/>
        <dsp:cNvSpPr/>
      </dsp:nvSpPr>
      <dsp:spPr>
        <a:xfrm>
          <a:off x="7025491" y="27629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Estates team</a:t>
          </a:r>
          <a:endParaRPr lang="en-US" sz="2400" kern="1200"/>
        </a:p>
      </dsp:txBody>
      <dsp:txXfrm>
        <a:off x="7025491" y="2762965"/>
        <a:ext cx="1800000" cy="720000"/>
      </dsp:txXfrm>
    </dsp:sp>
    <dsp:sp modelId="{7BBED465-D777-4746-9292-62F479A7DA96}">
      <dsp:nvSpPr>
        <dsp:cNvPr id="0" name=""/>
        <dsp:cNvSpPr/>
      </dsp:nvSpPr>
      <dsp:spPr>
        <a:xfrm>
          <a:off x="9491491" y="1322965"/>
          <a:ext cx="1098000" cy="1098000"/>
        </a:xfrm>
        <a:prstGeom prst="round2DiagRect">
          <a:avLst>
            <a:gd name="adj1" fmla="val 29727"/>
            <a:gd name="adj2" fmla="val 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081C7C97-A29D-4C17-B388-8BFBC0CF082C}">
      <dsp:nvSpPr>
        <dsp:cNvPr id="0" name=""/>
        <dsp:cNvSpPr/>
      </dsp:nvSpPr>
      <dsp:spPr>
        <a:xfrm>
          <a:off x="9725491" y="155696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3182E2-4AD4-49E2-BFA0-2543E6EA9E1A}">
      <dsp:nvSpPr>
        <dsp:cNvPr id="0" name=""/>
        <dsp:cNvSpPr/>
      </dsp:nvSpPr>
      <dsp:spPr>
        <a:xfrm>
          <a:off x="9140491" y="27629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Empty Homes </a:t>
          </a:r>
          <a:endParaRPr lang="en-US" sz="2400" kern="1200"/>
        </a:p>
      </dsp:txBody>
      <dsp:txXfrm>
        <a:off x="9140491" y="2762965"/>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8FE5B-A156-4EF1-819D-39CAA0E38C5E}">
      <dsp:nvSpPr>
        <dsp:cNvPr id="0" name=""/>
        <dsp:cNvSpPr/>
      </dsp:nvSpPr>
      <dsp:spPr>
        <a:xfrm>
          <a:off x="650779" y="139351"/>
          <a:ext cx="1921500" cy="19215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78414-F964-4208-8D26-D9C87DC020C6}">
      <dsp:nvSpPr>
        <dsp:cNvPr id="0" name=""/>
        <dsp:cNvSpPr/>
      </dsp:nvSpPr>
      <dsp:spPr>
        <a:xfrm>
          <a:off x="1060279" y="548851"/>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D2D87B-4030-458B-B9D5-F447557E8C32}">
      <dsp:nvSpPr>
        <dsp:cNvPr id="0" name=""/>
        <dsp:cNvSpPr/>
      </dsp:nvSpPr>
      <dsp:spPr>
        <a:xfrm>
          <a:off x="36529" y="2659351"/>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Awareness</a:t>
          </a:r>
        </a:p>
      </dsp:txBody>
      <dsp:txXfrm>
        <a:off x="36529" y="2659351"/>
        <a:ext cx="3150000" cy="720000"/>
      </dsp:txXfrm>
    </dsp:sp>
    <dsp:sp modelId="{F79396FB-35BB-40AB-B565-89D8298286AD}">
      <dsp:nvSpPr>
        <dsp:cNvPr id="0" name=""/>
        <dsp:cNvSpPr/>
      </dsp:nvSpPr>
      <dsp:spPr>
        <a:xfrm>
          <a:off x="4352030" y="139351"/>
          <a:ext cx="1921500" cy="19215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9E7EF-D63C-4AAA-9C5C-CD072E7A1864}">
      <dsp:nvSpPr>
        <dsp:cNvPr id="0" name=""/>
        <dsp:cNvSpPr/>
      </dsp:nvSpPr>
      <dsp:spPr>
        <a:xfrm>
          <a:off x="4761530" y="572422"/>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D0C948-82B5-422C-A479-E0E6B175F1F1}">
      <dsp:nvSpPr>
        <dsp:cNvPr id="0" name=""/>
        <dsp:cNvSpPr/>
      </dsp:nvSpPr>
      <dsp:spPr>
        <a:xfrm>
          <a:off x="3737780" y="2659351"/>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Replicable models</a:t>
          </a:r>
        </a:p>
      </dsp:txBody>
      <dsp:txXfrm>
        <a:off x="3737780" y="2659351"/>
        <a:ext cx="3150000" cy="720000"/>
      </dsp:txXfrm>
    </dsp:sp>
    <dsp:sp modelId="{2678532B-A980-4AC9-861B-643D4023171C}">
      <dsp:nvSpPr>
        <dsp:cNvPr id="0" name=""/>
        <dsp:cNvSpPr/>
      </dsp:nvSpPr>
      <dsp:spPr>
        <a:xfrm>
          <a:off x="8053280" y="58014"/>
          <a:ext cx="1921500" cy="19215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870F1-AA3C-4B1A-8793-48A812307B05}">
      <dsp:nvSpPr>
        <dsp:cNvPr id="0" name=""/>
        <dsp:cNvSpPr/>
      </dsp:nvSpPr>
      <dsp:spPr>
        <a:xfrm>
          <a:off x="8462780" y="548851"/>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03B5C-C328-4FC5-BADA-F74F96E1D73F}">
      <dsp:nvSpPr>
        <dsp:cNvPr id="0" name=""/>
        <dsp:cNvSpPr/>
      </dsp:nvSpPr>
      <dsp:spPr>
        <a:xfrm>
          <a:off x="7439030" y="2659351"/>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effective community </a:t>
          </a:r>
          <a:r>
            <a:rPr lang="en-US" sz="2400" kern="1200" dirty="0" err="1"/>
            <a:t>organisations</a:t>
          </a:r>
          <a:r>
            <a:rPr lang="en-US" sz="2400" kern="1200" dirty="0"/>
            <a:t> </a:t>
          </a:r>
        </a:p>
      </dsp:txBody>
      <dsp:txXfrm>
        <a:off x="7439030" y="2659351"/>
        <a:ext cx="315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A1CD72-6C9E-4CC6-8EA2-77FC62FEAC65}" type="datetimeFigureOut">
              <a:rPr lang="en-US" smtClean="0"/>
              <a:t>9/24/2018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3661B29-C521-422C-BF1E-5B304A7B608F}" type="slidenum">
              <a:rPr lang="en-US" smtClean="0"/>
              <a:t>‹#›</a:t>
            </a:fld>
            <a:endParaRPr lang="en-US"/>
          </a:p>
        </p:txBody>
      </p:sp>
    </p:spTree>
    <p:extLst>
      <p:ext uri="{BB962C8B-B14F-4D97-AF65-F5344CB8AC3E}">
        <p14:creationId xmlns:p14="http://schemas.microsoft.com/office/powerpoint/2010/main" val="268867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33B60A-600B-4567-AB6B-19C112A30606}" type="datetimeFigureOut">
              <a:rPr lang="en-GB" smtClean="0"/>
              <a:t>24/09/2018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3C0070-C88D-45AF-BB15-36E689653DEF}" type="slidenum">
              <a:rPr lang="en-GB" smtClean="0"/>
              <a:t>‹#›</a:t>
            </a:fld>
            <a:endParaRPr lang="en-GB"/>
          </a:p>
        </p:txBody>
      </p:sp>
    </p:spTree>
    <p:extLst>
      <p:ext uri="{BB962C8B-B14F-4D97-AF65-F5344CB8AC3E}">
        <p14:creationId xmlns:p14="http://schemas.microsoft.com/office/powerpoint/2010/main" val="40411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1</a:t>
            </a:fld>
            <a:endParaRPr lang="en-GB"/>
          </a:p>
        </p:txBody>
      </p:sp>
    </p:spTree>
    <p:extLst>
      <p:ext uri="{BB962C8B-B14F-4D97-AF65-F5344CB8AC3E}">
        <p14:creationId xmlns:p14="http://schemas.microsoft.com/office/powerpoint/2010/main" val="36125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90"/>
          </a:xfrm>
        </p:spPr>
        <p:txBody>
          <a:bodyPr/>
          <a:lstStyle/>
          <a:p>
            <a:r>
              <a:rPr lang="en-US" dirty="0"/>
              <a:t>Anyone can buy a plot of land, build on it, allocate or sell homes, and manage a housing scheme. There is nothing special about the feasibility of CLH. Housing schemes are more complex than normal householders can deliver on their own but the necessary expertise can be paid for.</a:t>
            </a:r>
          </a:p>
          <a:p>
            <a:endParaRPr lang="en-GB" dirty="0"/>
          </a:p>
          <a:p>
            <a:r>
              <a:rPr lang="en-GB" dirty="0"/>
              <a:t>However there are many b</a:t>
            </a:r>
            <a:r>
              <a:rPr lang="en-US" dirty="0" err="1"/>
              <a:t>arriers</a:t>
            </a:r>
            <a:r>
              <a:rPr lang="en-US" dirty="0"/>
              <a:t> for CLH groups to overcome</a:t>
            </a:r>
          </a:p>
          <a:p>
            <a:pPr marL="171450" lvl="0" indent="-171450">
              <a:buFont typeface="Arial" panose="020B0604020202020204" pitchFamily="34" charset="0"/>
              <a:buChar char="•"/>
            </a:pPr>
            <a:r>
              <a:rPr lang="en-US" dirty="0"/>
              <a:t>CLH groups are inexpert / inexperienced clients. CLH groups </a:t>
            </a:r>
            <a:r>
              <a:rPr lang="en-GB" dirty="0"/>
              <a:t>lack credibility and sufficient track record particularly for a large scheme</a:t>
            </a:r>
            <a:endParaRPr lang="en-US" dirty="0"/>
          </a:p>
          <a:p>
            <a:pPr marL="171450" lvl="0" indent="-171450">
              <a:buFont typeface="Arial" panose="020B0604020202020204" pitchFamily="34" charset="0"/>
              <a:buChar char="•"/>
            </a:pPr>
            <a:r>
              <a:rPr lang="en-US" dirty="0"/>
              <a:t>Lack capital reserves to accommodate overruns or make unconditional bids</a:t>
            </a:r>
          </a:p>
          <a:p>
            <a:pPr marL="171450" lvl="0" indent="-171450">
              <a:buFont typeface="Arial" panose="020B0604020202020204" pitchFamily="34" charset="0"/>
              <a:buChar char="•"/>
            </a:pPr>
            <a:r>
              <a:rPr lang="en-US" dirty="0"/>
              <a:t>Low </a:t>
            </a:r>
            <a:r>
              <a:rPr lang="en-US" dirty="0" err="1"/>
              <a:t>standardisation</a:t>
            </a:r>
            <a:r>
              <a:rPr lang="en-US" dirty="0"/>
              <a:t> / replicability across projects.</a:t>
            </a:r>
          </a:p>
          <a:p>
            <a:pPr marL="171450" lvl="0" indent="-171450">
              <a:buFont typeface="Arial" panose="020B0604020202020204" pitchFamily="34" charset="0"/>
              <a:buChar char="•"/>
            </a:pPr>
            <a:r>
              <a:rPr lang="en-US" dirty="0"/>
              <a:t>High communication overheads (multiple perspectives and expectations, especially in groups)</a:t>
            </a:r>
          </a:p>
          <a:p>
            <a:pPr marL="171450" lvl="0" indent="-171450">
              <a:buFont typeface="Arial" panose="020B0604020202020204" pitchFamily="34" charset="0"/>
              <a:buChar char="•"/>
            </a:pPr>
            <a:r>
              <a:rPr lang="en-US" dirty="0"/>
              <a:t>High per-project overhead costs (for example professionals’ fees, meeting regulations, site preparation </a:t>
            </a:r>
            <a:r>
              <a:rPr lang="en-US" dirty="0" err="1"/>
              <a:t>etc</a:t>
            </a:r>
            <a:r>
              <a:rPr lang="en-US" dirty="0"/>
              <a:t>) in both time and money.</a:t>
            </a:r>
          </a:p>
          <a:p>
            <a:pPr marL="171450" lvl="0" indent="-171450">
              <a:buFont typeface="Arial" panose="020B0604020202020204" pitchFamily="34" charset="0"/>
              <a:buChar char="•"/>
            </a:pPr>
            <a:r>
              <a:rPr lang="en-US" dirty="0"/>
              <a:t>There are high levels of risk / cost uncertainty in the development process, which are better by a well-</a:t>
            </a:r>
            <a:r>
              <a:rPr lang="en-US" dirty="0" err="1"/>
              <a:t>capitalised</a:t>
            </a:r>
            <a:r>
              <a:rPr lang="en-US" dirty="0"/>
              <a:t> </a:t>
            </a:r>
            <a:r>
              <a:rPr lang="en-US" dirty="0" err="1"/>
              <a:t>organisation</a:t>
            </a:r>
            <a:r>
              <a:rPr lang="en-US" dirty="0"/>
              <a:t>.</a:t>
            </a:r>
          </a:p>
          <a:p>
            <a:pPr marL="171450" lvl="0" indent="-171450">
              <a:buFont typeface="Arial" panose="020B0604020202020204" pitchFamily="34" charset="0"/>
              <a:buChar char="•"/>
            </a:pPr>
            <a:r>
              <a:rPr lang="en-US" dirty="0"/>
              <a:t>Low trust / lack of transparency in the process.</a:t>
            </a:r>
          </a:p>
          <a:p>
            <a:pPr marL="171450" lvl="0" indent="-171450">
              <a:buFont typeface="Arial" panose="020B0604020202020204" pitchFamily="34" charset="0"/>
              <a:buChar char="•"/>
            </a:pPr>
            <a:r>
              <a:rPr lang="en-US" dirty="0"/>
              <a:t>Low skills in local trades, resulting in poor quality construction, difficult to manage</a:t>
            </a:r>
          </a:p>
          <a:p>
            <a:endParaRPr lang="en-US" dirty="0"/>
          </a:p>
          <a:p>
            <a:r>
              <a:rPr lang="en-GB" dirty="0"/>
              <a:t>L</a:t>
            </a:r>
            <a:r>
              <a:rPr lang="en-US" dirty="0" err="1"/>
              <a:t>arge</a:t>
            </a:r>
            <a:r>
              <a:rPr lang="en-US" dirty="0"/>
              <a:t> </a:t>
            </a:r>
            <a:r>
              <a:rPr lang="en-US" dirty="0" err="1"/>
              <a:t>organisations</a:t>
            </a:r>
            <a:r>
              <a:rPr lang="en-US" dirty="0"/>
              <a:t> such as housing associations, housing companies can work successfully with community groups to deliver community-led homes.</a:t>
            </a:r>
          </a:p>
          <a:p>
            <a:endParaRPr lang="en-GB" dirty="0"/>
          </a:p>
          <a:p>
            <a:r>
              <a:rPr lang="en-US" dirty="0"/>
              <a:t>Community Led Housing will not replace mainstream housing provision, but it can be part of the mix of solutions to deliver more homes as well as the normative qualities that people need from housing. </a:t>
            </a:r>
          </a:p>
          <a:p>
            <a:endParaRPr lang="en-US" dirty="0"/>
          </a:p>
          <a:p>
            <a:pPr lvl="0"/>
            <a:endParaRPr lang="en-US" dirty="0"/>
          </a:p>
          <a:p>
            <a:endParaRPr lang="en-GB" dirty="0"/>
          </a:p>
        </p:txBody>
      </p:sp>
      <p:sp>
        <p:nvSpPr>
          <p:cNvPr id="4" name="Slide Number Placeholder 3"/>
          <p:cNvSpPr>
            <a:spLocks noGrp="1"/>
          </p:cNvSpPr>
          <p:nvPr>
            <p:ph type="sldNum" sz="quarter" idx="10"/>
          </p:nvPr>
        </p:nvSpPr>
        <p:spPr/>
        <p:txBody>
          <a:bodyPr/>
          <a:lstStyle/>
          <a:p>
            <a:fld id="{DD05A403-63B4-4280-B910-34F477E42B6B}" type="slidenum">
              <a:rPr lang="en-GB" smtClean="0"/>
              <a:t>10</a:t>
            </a:fld>
            <a:endParaRPr lang="en-GB"/>
          </a:p>
        </p:txBody>
      </p:sp>
    </p:spTree>
    <p:extLst>
      <p:ext uri="{BB962C8B-B14F-4D97-AF65-F5344CB8AC3E}">
        <p14:creationId xmlns:p14="http://schemas.microsoft.com/office/powerpoint/2010/main" val="19604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Community-led approaches are not expanding easily or naturally in the fierce competition for land. </a:t>
            </a:r>
          </a:p>
          <a:p>
            <a:endParaRPr lang="en-US" dirty="0"/>
          </a:p>
        </p:txBody>
      </p:sp>
      <p:sp>
        <p:nvSpPr>
          <p:cNvPr id="4" name="Slide Number Placeholder 3"/>
          <p:cNvSpPr>
            <a:spLocks noGrp="1"/>
          </p:cNvSpPr>
          <p:nvPr>
            <p:ph type="sldNum" sz="quarter" idx="5"/>
          </p:nvPr>
        </p:nvSpPr>
        <p:spPr/>
        <p:txBody>
          <a:bodyPr/>
          <a:lstStyle/>
          <a:p>
            <a:fld id="{C43C0070-C88D-45AF-BB15-36E689653DEF}" type="slidenum">
              <a:rPr lang="en-GB" smtClean="0"/>
              <a:t>11</a:t>
            </a:fld>
            <a:endParaRPr lang="en-GB"/>
          </a:p>
        </p:txBody>
      </p:sp>
    </p:spTree>
    <p:extLst>
      <p:ext uri="{BB962C8B-B14F-4D97-AF65-F5344CB8AC3E}">
        <p14:creationId xmlns:p14="http://schemas.microsoft.com/office/powerpoint/2010/main" val="93520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Land issues:</a:t>
            </a:r>
            <a:r>
              <a:rPr lang="en-GB" dirty="0"/>
              <a:t> </a:t>
            </a:r>
            <a:r>
              <a:rPr lang="en-US" dirty="0"/>
              <a:t>Community-led housing groups are not succeeding in the c</a:t>
            </a:r>
            <a:r>
              <a:rPr lang="en-GB" dirty="0" err="1"/>
              <a:t>ompetition</a:t>
            </a:r>
            <a:r>
              <a:rPr lang="en-GB" dirty="0"/>
              <a:t> for sites against larger organisations with financial reserves and developers with both expertise and access to finance. The requirement for public bodies and charities to get best value or best consideration is almost always interpreted as having to take the highest price that is offered for land so the additional social, environmental and economic benefits that community-led approaches bring are not considered to be relevant in bidding for land. </a:t>
            </a:r>
          </a:p>
          <a:p>
            <a:r>
              <a:rPr lang="en-GB" b="1" dirty="0"/>
              <a:t>Finance issues:</a:t>
            </a:r>
            <a:r>
              <a:rPr lang="en-GB" dirty="0"/>
              <a:t> Oxford groups have managed to find pre-development funding on the scale of tens of thousands “at risk” to get to the stage of bidding for a site, although this is very challenging. </a:t>
            </a:r>
            <a:r>
              <a:rPr lang="en-US" dirty="0"/>
              <a:t>Community-led housing </a:t>
            </a:r>
            <a:r>
              <a:rPr lang="en-GB" dirty="0"/>
              <a:t>bids in Oxford have had to be ‘conditional’ as community groups cannot take on the risk of not getting planning permission. This puts them at a disadvantage in the intense competition for sites. </a:t>
            </a:r>
            <a:r>
              <a:rPr lang="en-US" dirty="0"/>
              <a:t>Community-led housing groups also </a:t>
            </a:r>
            <a:r>
              <a:rPr lang="en-GB" dirty="0"/>
              <a:t>lack credibility and sufficient track record of development which is a handicap when seeking finance and partners particularly for a large scheme. However community-led housing groups have been successful in accessing different finance avenues such as philanthropic and crowd-funding.</a:t>
            </a:r>
          </a:p>
          <a:p>
            <a:r>
              <a:rPr lang="en-US" b="1" dirty="0"/>
              <a:t>Support</a:t>
            </a:r>
            <a:r>
              <a:rPr lang="en-US" dirty="0"/>
              <a:t>. Oxford community-led housing groups reported challenges in their own processes such as</a:t>
            </a:r>
            <a:r>
              <a:rPr lang="en-GB" dirty="0"/>
              <a:t> high group expectations about what will be possible and naivety about the development process. The amount of work involved is enormous for volunteers and very few people are prepared to lead such a process on the margins of busy lives. the expertise that is needed can be commissioned . </a:t>
            </a:r>
            <a:r>
              <a:rPr lang="en-US" dirty="0"/>
              <a:t>Groups that partner with a developer or large institution can benefit from their partner’s in-house expertise and access to finance but may need to support to be effective partners in order to influence the scheme. </a:t>
            </a:r>
          </a:p>
          <a:p>
            <a:endParaRPr lang="en-US" dirty="0"/>
          </a:p>
        </p:txBody>
      </p:sp>
      <p:sp>
        <p:nvSpPr>
          <p:cNvPr id="4" name="Slide Number Placeholder 3"/>
          <p:cNvSpPr>
            <a:spLocks noGrp="1"/>
          </p:cNvSpPr>
          <p:nvPr>
            <p:ph type="sldNum" sz="quarter" idx="5"/>
          </p:nvPr>
        </p:nvSpPr>
        <p:spPr/>
        <p:txBody>
          <a:bodyPr/>
          <a:lstStyle/>
          <a:p>
            <a:fld id="{C43C0070-C88D-45AF-BB15-36E689653DEF}" type="slidenum">
              <a:rPr lang="en-GB" smtClean="0"/>
              <a:t>12</a:t>
            </a:fld>
            <a:endParaRPr lang="en-GB"/>
          </a:p>
        </p:txBody>
      </p:sp>
    </p:spTree>
    <p:extLst>
      <p:ext uri="{BB962C8B-B14F-4D97-AF65-F5344CB8AC3E}">
        <p14:creationId xmlns:p14="http://schemas.microsoft.com/office/powerpoint/2010/main" val="58957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C0070-C88D-45AF-BB15-36E689653DEF}" type="slidenum">
              <a:rPr lang="en-GB" smtClean="0"/>
              <a:t>13</a:t>
            </a:fld>
            <a:endParaRPr lang="en-GB"/>
          </a:p>
        </p:txBody>
      </p:sp>
    </p:spTree>
    <p:extLst>
      <p:ext uri="{BB962C8B-B14F-4D97-AF65-F5344CB8AC3E}">
        <p14:creationId xmlns:p14="http://schemas.microsoft.com/office/powerpoint/2010/main" val="385244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C0070-C88D-45AF-BB15-36E689653DEF}" type="slidenum">
              <a:rPr lang="en-GB" smtClean="0"/>
              <a:t>14</a:t>
            </a:fld>
            <a:endParaRPr lang="en-GB"/>
          </a:p>
        </p:txBody>
      </p:sp>
    </p:spTree>
    <p:extLst>
      <p:ext uri="{BB962C8B-B14F-4D97-AF65-F5344CB8AC3E}">
        <p14:creationId xmlns:p14="http://schemas.microsoft.com/office/powerpoint/2010/main" val="33650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outreach for this study showed that very few people know about community-led housing. But when spoken to, many people were enthusiastic about community-led approaches for their own housing. Community-led solutions have many benefits that strike a chord with people including genuine affordability in perpetuity, individual well-being and supportive </a:t>
            </a:r>
            <a:r>
              <a:rPr lang="en-US" dirty="0" err="1"/>
              <a:t>neighbourhoods</a:t>
            </a:r>
            <a:r>
              <a:rPr lang="en-US" dirty="0"/>
              <a:t>. </a:t>
            </a:r>
          </a:p>
          <a:p>
            <a:r>
              <a:rPr lang="en-US" dirty="0"/>
              <a:t>Many housing professionals including in the housing company, registered providers and some development companies have some awareness of community-led housing but need replicable proven models in order to engage as partners in community-led housing schemes. </a:t>
            </a:r>
          </a:p>
          <a:p>
            <a:r>
              <a:rPr lang="en-US" dirty="0"/>
              <a:t>Many other professionals who community-led housing groups approach such as accountants, lawyers, land agents and viability experts are unaware of community-led housing and need general introduction to the mechanisms and examples of how they can be delivered.</a:t>
            </a:r>
          </a:p>
          <a:p>
            <a:endParaRPr lang="en-US" dirty="0"/>
          </a:p>
        </p:txBody>
      </p:sp>
      <p:sp>
        <p:nvSpPr>
          <p:cNvPr id="4" name="Slide Number Placeholder 3"/>
          <p:cNvSpPr>
            <a:spLocks noGrp="1"/>
          </p:cNvSpPr>
          <p:nvPr>
            <p:ph type="sldNum" sz="quarter" idx="5"/>
          </p:nvPr>
        </p:nvSpPr>
        <p:spPr/>
        <p:txBody>
          <a:bodyPr/>
          <a:lstStyle/>
          <a:p>
            <a:fld id="{C43C0070-C88D-45AF-BB15-36E689653DEF}" type="slidenum">
              <a:rPr lang="en-GB" smtClean="0"/>
              <a:t>15</a:t>
            </a:fld>
            <a:endParaRPr lang="en-GB"/>
          </a:p>
        </p:txBody>
      </p:sp>
    </p:spTree>
    <p:extLst>
      <p:ext uri="{BB962C8B-B14F-4D97-AF65-F5344CB8AC3E}">
        <p14:creationId xmlns:p14="http://schemas.microsoft.com/office/powerpoint/2010/main" val="377609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881156"/>
          </a:xfrm>
        </p:spPr>
        <p:txBody>
          <a:bodyPr/>
          <a:lstStyle/>
          <a:p>
            <a:endParaRPr lang="en-US" dirty="0"/>
          </a:p>
          <a:p>
            <a:r>
              <a:rPr lang="en-US" dirty="0"/>
              <a:t>The third sector is also an important source of neutral support. The advisory support function that has been established in </a:t>
            </a:r>
            <a:r>
              <a:rPr lang="en-US" dirty="0" err="1"/>
              <a:t>Oxfordshire</a:t>
            </a:r>
            <a:r>
              <a:rPr lang="en-US" dirty="0"/>
              <a:t> - “Collaborative Housing” - is working in partnership across </a:t>
            </a:r>
            <a:r>
              <a:rPr lang="en-US" dirty="0" err="1"/>
              <a:t>organisations</a:t>
            </a:r>
            <a:r>
              <a:rPr lang="en-US" dirty="0"/>
              <a:t> and with a range of local experts to support community-led housing groups, local authorities and developers. </a:t>
            </a:r>
          </a:p>
          <a:p>
            <a:endParaRPr lang="en-US" dirty="0"/>
          </a:p>
          <a:p>
            <a:r>
              <a:rPr lang="en-US" dirty="0"/>
              <a:t>Community First </a:t>
            </a:r>
            <a:r>
              <a:rPr lang="en-US" dirty="0" err="1"/>
              <a:t>Oxfordshire</a:t>
            </a:r>
            <a:r>
              <a:rPr lang="en-US" dirty="0"/>
              <a:t>, </a:t>
            </a:r>
            <a:r>
              <a:rPr lang="en-US" dirty="0" err="1"/>
              <a:t>Oxfordshire</a:t>
            </a:r>
            <a:r>
              <a:rPr lang="en-US" dirty="0"/>
              <a:t> Community Land Trust and potentially other partners are initiating a service to deliver enabling services locally and available to groups across the  Thames Valley through local partners in each area.</a:t>
            </a:r>
            <a:endParaRPr lang="en-GB" dirty="0"/>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16</a:t>
            </a:fld>
            <a:endParaRPr lang="en-GB"/>
          </a:p>
        </p:txBody>
      </p:sp>
    </p:spTree>
    <p:extLst>
      <p:ext uri="{BB962C8B-B14F-4D97-AF65-F5344CB8AC3E}">
        <p14:creationId xmlns:p14="http://schemas.microsoft.com/office/powerpoint/2010/main" val="76122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3C0070-C88D-45AF-BB15-36E689653DEF}" type="slidenum">
              <a:rPr lang="en-GB" smtClean="0"/>
              <a:t>17</a:t>
            </a:fld>
            <a:endParaRPr lang="en-GB"/>
          </a:p>
        </p:txBody>
      </p:sp>
    </p:spTree>
    <p:extLst>
      <p:ext uri="{BB962C8B-B14F-4D97-AF65-F5344CB8AC3E}">
        <p14:creationId xmlns:p14="http://schemas.microsoft.com/office/powerpoint/2010/main" val="41141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“meaningful community engagement and consent occurs throughout the development process. The community does not necessarily have to initiate and manage the process, or build the homes themselves, though some may do;</a:t>
            </a:r>
          </a:p>
          <a:p>
            <a:pPr lvl="0"/>
            <a:r>
              <a:rPr lang="en-US" dirty="0"/>
              <a:t>the local community group or organization owns, manages or stewards the homes and in a manner of their choosing, and this may be done through a mutually supported arrangement with a Registered Provider that owns the freehold or leasehold for the property; and</a:t>
            </a:r>
          </a:p>
          <a:p>
            <a:pPr lvl="0"/>
            <a:r>
              <a:rPr lang="en-US" dirty="0"/>
              <a:t>the benefits to the local area and/or specified community must be clearly defined and legally protected in perpetuity.”</a:t>
            </a:r>
          </a:p>
          <a:p>
            <a:endParaRPr lang="en-US" dirty="0"/>
          </a:p>
        </p:txBody>
      </p:sp>
      <p:sp>
        <p:nvSpPr>
          <p:cNvPr id="4" name="Slide Number Placeholder 3"/>
          <p:cNvSpPr>
            <a:spLocks noGrp="1"/>
          </p:cNvSpPr>
          <p:nvPr>
            <p:ph type="sldNum" sz="quarter" idx="5"/>
          </p:nvPr>
        </p:nvSpPr>
        <p:spPr/>
        <p:txBody>
          <a:bodyPr/>
          <a:lstStyle/>
          <a:p>
            <a:fld id="{C43C0070-C88D-45AF-BB15-36E689653DEF}" type="slidenum">
              <a:rPr lang="en-GB" smtClean="0"/>
              <a:t>2</a:t>
            </a:fld>
            <a:endParaRPr lang="en-GB"/>
          </a:p>
        </p:txBody>
      </p:sp>
    </p:spTree>
    <p:extLst>
      <p:ext uri="{BB962C8B-B14F-4D97-AF65-F5344CB8AC3E}">
        <p14:creationId xmlns:p14="http://schemas.microsoft.com/office/powerpoint/2010/main" val="390885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146089"/>
          </a:xfrm>
        </p:spPr>
        <p:txBody>
          <a:bodyPr/>
          <a:lstStyle/>
          <a:p>
            <a:r>
              <a:rPr lang="en-US" dirty="0"/>
              <a:t>In practice, community-led mechanisms are often used in combination. </a:t>
            </a:r>
          </a:p>
          <a:p>
            <a:endParaRPr lang="en-US" dirty="0"/>
          </a:p>
          <a:p>
            <a:r>
              <a:rPr lang="en-US" dirty="0"/>
              <a:t>A scheme may be held in a community land trust to lock in affordability in perpetuity, the layout of the dwellings and common spaces may be designed according to co-housing principles, and the scheme may be managed according to co-operative or tenancy self-management principles. </a:t>
            </a:r>
          </a:p>
          <a:p>
            <a:endParaRPr lang="en-US" dirty="0"/>
          </a:p>
          <a:p>
            <a:r>
              <a:rPr lang="en-US" dirty="0"/>
              <a:t>Wide range ... but what we mean by “community-led” is:</a:t>
            </a:r>
          </a:p>
          <a:p>
            <a:pPr marL="171450" lvl="0" indent="-171450">
              <a:buFont typeface="Arial" panose="020B0604020202020204" pitchFamily="34" charset="0"/>
              <a:buChar char="•"/>
            </a:pPr>
            <a:r>
              <a:rPr lang="en-US" dirty="0"/>
              <a:t>community must be integrally involved throughout the process; </a:t>
            </a:r>
          </a:p>
          <a:p>
            <a:pPr marL="171450" lvl="0" indent="-171450">
              <a:buFont typeface="Arial" panose="020B0604020202020204" pitchFamily="34" charset="0"/>
              <a:buChar char="•"/>
            </a:pPr>
            <a:r>
              <a:rPr lang="en-US" dirty="0"/>
              <a:t>community groups that are taking a long term formal role in ownership, management or stewardship of the homes; and </a:t>
            </a:r>
          </a:p>
          <a:p>
            <a:pPr marL="171450" lvl="0" indent="-171450">
              <a:buFont typeface="Arial" panose="020B0604020202020204" pitchFamily="34" charset="0"/>
              <a:buChar char="•"/>
            </a:pPr>
            <a:r>
              <a:rPr lang="en-US" dirty="0"/>
              <a:t>benefits to the community clearly defined and legally protected in perpetuity. </a:t>
            </a:r>
          </a:p>
          <a:p>
            <a:endParaRPr lang="en-US" dirty="0"/>
          </a:p>
          <a:p>
            <a:r>
              <a:rPr lang="en-US" dirty="0"/>
              <a:t>Different schemes tend to look to one or other of the mechanisms as their primary motivation and each mechanism has its own set of national advisory bodies, literature and networks.</a:t>
            </a:r>
          </a:p>
          <a:p>
            <a:endParaRPr lang="en-GB" dirty="0"/>
          </a:p>
          <a:p>
            <a:r>
              <a:rPr lang="en-GB" dirty="0"/>
              <a:t>E</a:t>
            </a:r>
            <a:r>
              <a:rPr lang="en-US" dirty="0"/>
              <a:t>g Oxford cohousing scheme aspires to meet CLT principles, aims to have some tenancy self-management and self or custom build, but </a:t>
            </a:r>
            <a:r>
              <a:rPr lang="en-US" dirty="0" err="1"/>
              <a:t>willbe</a:t>
            </a:r>
            <a:r>
              <a:rPr lang="en-US" dirty="0"/>
              <a:t> governed as a housing co-operative, has had most of its advice from the national body the confederation of cooperative housing and it incorporated using model articles provided by Coops UK.</a:t>
            </a:r>
          </a:p>
          <a:p>
            <a:endParaRPr lang="en-US" dirty="0"/>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3</a:t>
            </a:fld>
            <a:endParaRPr lang="en-GB"/>
          </a:p>
        </p:txBody>
      </p:sp>
    </p:spTree>
    <p:extLst>
      <p:ext uri="{BB962C8B-B14F-4D97-AF65-F5344CB8AC3E}">
        <p14:creationId xmlns:p14="http://schemas.microsoft.com/office/powerpoint/2010/main" val="315945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C0070-C88D-45AF-BB15-36E689653DEF}" type="slidenum">
              <a:rPr lang="en-GB" smtClean="0"/>
              <a:t>4</a:t>
            </a:fld>
            <a:endParaRPr lang="en-GB"/>
          </a:p>
        </p:txBody>
      </p:sp>
    </p:spTree>
    <p:extLst>
      <p:ext uri="{BB962C8B-B14F-4D97-AF65-F5344CB8AC3E}">
        <p14:creationId xmlns:p14="http://schemas.microsoft.com/office/powerpoint/2010/main" val="322500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dirty="0"/>
              <a:t>Stronger </a:t>
            </a:r>
            <a:r>
              <a:rPr lang="en-US" dirty="0" err="1"/>
              <a:t>neighbourhoods</a:t>
            </a:r>
            <a:endParaRPr lang="en-US" dirty="0"/>
          </a:p>
          <a:p>
            <a:pPr marL="285750" indent="-285750">
              <a:spcBef>
                <a:spcPts val="600"/>
              </a:spcBef>
              <a:buFont typeface="Arial" panose="020B0604020202020204" pitchFamily="34" charset="0"/>
              <a:buChar char="•"/>
            </a:pPr>
            <a:r>
              <a:rPr lang="en-US" dirty="0"/>
              <a:t>Less isolation</a:t>
            </a:r>
          </a:p>
          <a:p>
            <a:pPr marL="285750" indent="-285750">
              <a:spcBef>
                <a:spcPts val="600"/>
              </a:spcBef>
              <a:buFont typeface="Arial" panose="020B0604020202020204" pitchFamily="34" charset="0"/>
              <a:buChar char="•"/>
            </a:pPr>
            <a:r>
              <a:rPr lang="en-US" dirty="0"/>
              <a:t>Involvement</a:t>
            </a:r>
          </a:p>
          <a:p>
            <a:pPr marL="285750" indent="-285750">
              <a:spcBef>
                <a:spcPts val="600"/>
              </a:spcBef>
              <a:buFont typeface="Arial" panose="020B0604020202020204" pitchFamily="34" charset="0"/>
              <a:buChar char="•"/>
            </a:pPr>
            <a:r>
              <a:rPr lang="en-GB" dirty="0"/>
              <a:t>P</a:t>
            </a:r>
            <a:r>
              <a:rPr lang="en-US" dirty="0" err="1"/>
              <a:t>ermanently</a:t>
            </a:r>
            <a:r>
              <a:rPr lang="en-US" dirty="0"/>
              <a:t> affordable</a:t>
            </a:r>
          </a:p>
          <a:p>
            <a:pPr marL="285750" indent="-285750">
              <a:spcBef>
                <a:spcPts val="600"/>
              </a:spcBef>
              <a:buFont typeface="Arial" panose="020B0604020202020204" pitchFamily="34" charset="0"/>
              <a:buChar char="•"/>
            </a:pPr>
            <a:r>
              <a:rPr lang="en-GB" dirty="0"/>
              <a:t>C</a:t>
            </a:r>
            <a:r>
              <a:rPr lang="en-US" dirty="0" err="1"/>
              <a:t>ommunity</a:t>
            </a:r>
            <a:r>
              <a:rPr lang="en-US" dirty="0"/>
              <a:t> anchor</a:t>
            </a:r>
          </a:p>
          <a:p>
            <a:pPr marL="285750" lvl="0" indent="-285750">
              <a:spcBef>
                <a:spcPts val="600"/>
              </a:spcBef>
              <a:buFont typeface="Arial" panose="020B0604020202020204" pitchFamily="34" charset="0"/>
              <a:buChar char="•"/>
            </a:pPr>
            <a:r>
              <a:rPr lang="en-US" dirty="0"/>
              <a:t>Skills development</a:t>
            </a:r>
          </a:p>
          <a:p>
            <a:pPr marL="285750" lvl="0" indent="-285750">
              <a:spcBef>
                <a:spcPts val="600"/>
              </a:spcBef>
              <a:buFont typeface="Arial" panose="020B0604020202020204" pitchFamily="34" charset="0"/>
              <a:buChar char="•"/>
            </a:pPr>
            <a:r>
              <a:rPr lang="en-US" dirty="0"/>
              <a:t>Local support</a:t>
            </a:r>
          </a:p>
        </p:txBody>
      </p:sp>
      <p:sp>
        <p:nvSpPr>
          <p:cNvPr id="4" name="Slide Number Placeholder 3"/>
          <p:cNvSpPr>
            <a:spLocks noGrp="1"/>
          </p:cNvSpPr>
          <p:nvPr>
            <p:ph type="sldNum" sz="quarter" idx="5"/>
          </p:nvPr>
        </p:nvSpPr>
        <p:spPr/>
        <p:txBody>
          <a:bodyPr/>
          <a:lstStyle/>
          <a:p>
            <a:fld id="{C43C0070-C88D-45AF-BB15-36E689653DEF}" type="slidenum">
              <a:rPr lang="en-GB" smtClean="0"/>
              <a:t>5</a:t>
            </a:fld>
            <a:endParaRPr lang="en-GB"/>
          </a:p>
        </p:txBody>
      </p:sp>
    </p:spTree>
    <p:extLst>
      <p:ext uri="{BB962C8B-B14F-4D97-AF65-F5344CB8AC3E}">
        <p14:creationId xmlns:p14="http://schemas.microsoft.com/office/powerpoint/2010/main" val="49639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dirty="0"/>
              <a:t>Stronger </a:t>
            </a:r>
            <a:r>
              <a:rPr lang="en-US" dirty="0" err="1"/>
              <a:t>neighbourhoods</a:t>
            </a:r>
            <a:endParaRPr lang="en-US" dirty="0"/>
          </a:p>
          <a:p>
            <a:pPr marL="285750" indent="-285750">
              <a:spcBef>
                <a:spcPts val="600"/>
              </a:spcBef>
              <a:buFont typeface="Arial" panose="020B0604020202020204" pitchFamily="34" charset="0"/>
              <a:buChar char="•"/>
            </a:pPr>
            <a:r>
              <a:rPr lang="en-US" dirty="0"/>
              <a:t>Less isolation</a:t>
            </a:r>
          </a:p>
          <a:p>
            <a:pPr marL="285750" indent="-285750">
              <a:spcBef>
                <a:spcPts val="600"/>
              </a:spcBef>
              <a:buFont typeface="Arial" panose="020B0604020202020204" pitchFamily="34" charset="0"/>
              <a:buChar char="•"/>
            </a:pPr>
            <a:r>
              <a:rPr lang="en-US" dirty="0"/>
              <a:t>Involvement</a:t>
            </a:r>
          </a:p>
          <a:p>
            <a:pPr marL="285750" indent="-285750">
              <a:spcBef>
                <a:spcPts val="600"/>
              </a:spcBef>
              <a:buFont typeface="Arial" panose="020B0604020202020204" pitchFamily="34" charset="0"/>
              <a:buChar char="•"/>
            </a:pPr>
            <a:r>
              <a:rPr lang="en-GB" dirty="0"/>
              <a:t>P</a:t>
            </a:r>
            <a:r>
              <a:rPr lang="en-US" dirty="0" err="1"/>
              <a:t>ermanently</a:t>
            </a:r>
            <a:r>
              <a:rPr lang="en-US" dirty="0"/>
              <a:t> affordable</a:t>
            </a:r>
          </a:p>
          <a:p>
            <a:pPr marL="285750" indent="-285750">
              <a:spcBef>
                <a:spcPts val="600"/>
              </a:spcBef>
              <a:buFont typeface="Arial" panose="020B0604020202020204" pitchFamily="34" charset="0"/>
              <a:buChar char="•"/>
            </a:pPr>
            <a:r>
              <a:rPr lang="en-GB" dirty="0"/>
              <a:t>C</a:t>
            </a:r>
            <a:r>
              <a:rPr lang="en-US" dirty="0" err="1"/>
              <a:t>ommunity</a:t>
            </a:r>
            <a:r>
              <a:rPr lang="en-US" dirty="0"/>
              <a:t> anchor</a:t>
            </a:r>
          </a:p>
          <a:p>
            <a:pPr marL="285750" lvl="0" indent="-285750">
              <a:spcBef>
                <a:spcPts val="600"/>
              </a:spcBef>
              <a:buFont typeface="Arial" panose="020B0604020202020204" pitchFamily="34" charset="0"/>
              <a:buChar char="•"/>
            </a:pPr>
            <a:r>
              <a:rPr lang="en-US" dirty="0"/>
              <a:t>Skills development</a:t>
            </a:r>
          </a:p>
          <a:p>
            <a:pPr marL="285750" lvl="0" indent="-285750">
              <a:spcBef>
                <a:spcPts val="600"/>
              </a:spcBef>
              <a:buFont typeface="Arial" panose="020B0604020202020204" pitchFamily="34" charset="0"/>
              <a:buChar char="•"/>
            </a:pPr>
            <a:r>
              <a:rPr lang="en-US" dirty="0"/>
              <a:t>Local support</a:t>
            </a:r>
          </a:p>
        </p:txBody>
      </p:sp>
      <p:sp>
        <p:nvSpPr>
          <p:cNvPr id="4" name="Slide Number Placeholder 3"/>
          <p:cNvSpPr>
            <a:spLocks noGrp="1"/>
          </p:cNvSpPr>
          <p:nvPr>
            <p:ph type="sldNum" sz="quarter" idx="5"/>
          </p:nvPr>
        </p:nvSpPr>
        <p:spPr/>
        <p:txBody>
          <a:bodyPr/>
          <a:lstStyle/>
          <a:p>
            <a:fld id="{C43C0070-C88D-45AF-BB15-36E689653DEF}" type="slidenum">
              <a:rPr lang="en-GB" smtClean="0"/>
              <a:t>6</a:t>
            </a:fld>
            <a:endParaRPr lang="en-GB"/>
          </a:p>
        </p:txBody>
      </p:sp>
    </p:spTree>
    <p:extLst>
      <p:ext uri="{BB962C8B-B14F-4D97-AF65-F5344CB8AC3E}">
        <p14:creationId xmlns:p14="http://schemas.microsoft.com/office/powerpoint/2010/main" val="112764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C0070-C88D-45AF-BB15-36E689653DEF}" type="slidenum">
              <a:rPr lang="en-GB" smtClean="0"/>
              <a:t>7</a:t>
            </a:fld>
            <a:endParaRPr lang="en-GB"/>
          </a:p>
        </p:txBody>
      </p:sp>
    </p:spTree>
    <p:extLst>
      <p:ext uri="{BB962C8B-B14F-4D97-AF65-F5344CB8AC3E}">
        <p14:creationId xmlns:p14="http://schemas.microsoft.com/office/powerpoint/2010/main" val="40786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C0070-C88D-45AF-BB15-36E689653DEF}" type="slidenum">
              <a:rPr lang="en-GB" smtClean="0"/>
              <a:t>8</a:t>
            </a:fld>
            <a:endParaRPr lang="en-GB"/>
          </a:p>
        </p:txBody>
      </p:sp>
    </p:spTree>
    <p:extLst>
      <p:ext uri="{BB962C8B-B14F-4D97-AF65-F5344CB8AC3E}">
        <p14:creationId xmlns:p14="http://schemas.microsoft.com/office/powerpoint/2010/main" val="392060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90"/>
          </a:xfrm>
        </p:spPr>
        <p:txBody>
          <a:bodyPr/>
          <a:lstStyle/>
          <a:p>
            <a:r>
              <a:rPr lang="en-GB" dirty="0"/>
              <a:t>Large development companies have skills,  finance to deliver housing</a:t>
            </a:r>
          </a:p>
          <a:p>
            <a:endParaRPr lang="en-GB" dirty="0"/>
          </a:p>
          <a:p>
            <a:r>
              <a:rPr lang="en-GB" dirty="0"/>
              <a:t>Generate a pipeline of housing schemes, land banks</a:t>
            </a:r>
          </a:p>
          <a:p>
            <a:endParaRPr lang="en-GB" dirty="0"/>
          </a:p>
          <a:p>
            <a:r>
              <a:rPr lang="en-US" dirty="0"/>
              <a:t>Developers compete against one another to offer the highest upfront sum to the landowner, based on assumptions of how many homes they can build, how much they can sell them for, and how much they’ll be expected to contribute to the community in the form of affordable housing and infrastructure. Whichever firm is able to squeeze its costs the most is able to pay the most for the land. </a:t>
            </a:r>
          </a:p>
          <a:p>
            <a:endParaRPr lang="en-GB" dirty="0"/>
          </a:p>
          <a:p>
            <a:r>
              <a:rPr lang="en-US" dirty="0"/>
              <a:t>lies at the heart of the affordability issue</a:t>
            </a:r>
          </a:p>
          <a:p>
            <a:endParaRPr lang="en-US" dirty="0"/>
          </a:p>
          <a:p>
            <a:r>
              <a:rPr lang="en-US" dirty="0"/>
              <a:t>Because the landowner naturally goes to the highest bidder, the developer has a strong incentive to cut affordable housing and community infrastructure. Competitive pressure also can result in homes that do not take account of total cost of ownership, energy efficiency </a:t>
            </a:r>
            <a:r>
              <a:rPr lang="en-GB" dirty="0"/>
              <a:t>and comfort.</a:t>
            </a:r>
          </a:p>
          <a:p>
            <a:endParaRPr lang="en-GB" dirty="0"/>
          </a:p>
          <a:p>
            <a:r>
              <a:rPr lang="en-GB" dirty="0"/>
              <a:t>From their perspective, </a:t>
            </a:r>
          </a:p>
          <a:p>
            <a:pPr marL="171450" indent="-171450">
              <a:buFont typeface="Arial" panose="020B0604020202020204" pitchFamily="34" charset="0"/>
              <a:buChar char="•"/>
            </a:pPr>
            <a:r>
              <a:rPr lang="en-GB" dirty="0"/>
              <a:t>Want a replicable pipeline of housing schemes</a:t>
            </a:r>
          </a:p>
          <a:p>
            <a:pPr marL="171450" indent="-171450">
              <a:buFont typeface="Arial" panose="020B0604020202020204" pitchFamily="34" charset="0"/>
              <a:buChar char="•"/>
            </a:pPr>
            <a:r>
              <a:rPr lang="en-GB" dirty="0"/>
              <a:t>Large better than small</a:t>
            </a:r>
          </a:p>
          <a:p>
            <a:pPr marL="171450" indent="-171450">
              <a:buFont typeface="Arial" panose="020B0604020202020204" pitchFamily="34" charset="0"/>
              <a:buChar char="•"/>
            </a:pPr>
            <a:r>
              <a:rPr lang="en-GB" dirty="0"/>
              <a:t>Less complexity</a:t>
            </a:r>
          </a:p>
          <a:p>
            <a:pPr marL="171450" indent="-171450">
              <a:buFont typeface="Arial" panose="020B0604020202020204" pitchFamily="34" charset="0"/>
              <a:buChar char="•"/>
            </a:pPr>
            <a:r>
              <a:rPr lang="en-GB" dirty="0"/>
              <a:t>Faster</a:t>
            </a:r>
          </a:p>
          <a:p>
            <a:endParaRPr lang="en-GB" dirty="0"/>
          </a:p>
        </p:txBody>
      </p:sp>
      <p:sp>
        <p:nvSpPr>
          <p:cNvPr id="4" name="Slide Number Placeholder 3"/>
          <p:cNvSpPr>
            <a:spLocks noGrp="1"/>
          </p:cNvSpPr>
          <p:nvPr>
            <p:ph type="sldNum" sz="quarter" idx="10"/>
          </p:nvPr>
        </p:nvSpPr>
        <p:spPr/>
        <p:txBody>
          <a:bodyPr/>
          <a:lstStyle/>
          <a:p>
            <a:fld id="{C43C0070-C88D-45AF-BB15-36E689653DEF}" type="slidenum">
              <a:rPr lang="en-GB" smtClean="0"/>
              <a:t>9</a:t>
            </a:fld>
            <a:endParaRPr lang="en-GB"/>
          </a:p>
        </p:txBody>
      </p:sp>
    </p:spTree>
    <p:extLst>
      <p:ext uri="{BB962C8B-B14F-4D97-AF65-F5344CB8AC3E}">
        <p14:creationId xmlns:p14="http://schemas.microsoft.com/office/powerpoint/2010/main" val="3428185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pic>
        <p:nvPicPr>
          <p:cNvPr id="8" name="Picture 7">
            <a:extLst>
              <a:ext uri="{FF2B5EF4-FFF2-40B4-BE49-F238E27FC236}">
                <a16:creationId xmlns:a16="http://schemas.microsoft.com/office/drawing/2014/main" id="{FAF7DA39-A024-43D4-80F9-79113B758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395" y="5050105"/>
            <a:ext cx="5816009" cy="1651650"/>
          </a:xfrm>
          <a:prstGeom prst="rect">
            <a:avLst/>
          </a:prstGeom>
        </p:spPr>
      </p:pic>
    </p:spTree>
    <p:extLst>
      <p:ext uri="{BB962C8B-B14F-4D97-AF65-F5344CB8AC3E}">
        <p14:creationId xmlns:p14="http://schemas.microsoft.com/office/powerpoint/2010/main" val="5213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403138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43026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235399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261614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296193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62819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2806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91665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416240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AD7C0-3055-4D6C-B5B4-3DE11BA260AA}" type="datetimeFigureOut">
              <a:rPr lang="en-GB" smtClean="0"/>
              <a:t>24/09/2018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35685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AD7C0-3055-4D6C-B5B4-3DE11BA260AA}" type="datetimeFigureOut">
              <a:rPr lang="en-GB" smtClean="0"/>
              <a:t>24/09/2018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EB75F-9E76-45B2-A9D6-024D9F076471}" type="slidenum">
              <a:rPr lang="en-GB" smtClean="0"/>
              <a:t>‹#›</a:t>
            </a:fld>
            <a:endParaRPr lang="en-GB" dirty="0"/>
          </a:p>
        </p:txBody>
      </p:sp>
    </p:spTree>
    <p:extLst>
      <p:ext uri="{BB962C8B-B14F-4D97-AF65-F5344CB8AC3E}">
        <p14:creationId xmlns:p14="http://schemas.microsoft.com/office/powerpoint/2010/main" val="295837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publicdomainfiles.com/show_file.php?id=13526457013454" TargetMode="External"/><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adriannerussell.wordpress.com/2011/04/14/no-professional-development-funds-no-problem/" TargetMode="External"/><Relationship Id="rId5" Type="http://schemas.openxmlformats.org/officeDocument/2006/relationships/image" Target="../media/image19.jpeg"/><Relationship Id="rId4" Type="http://schemas.openxmlformats.org/officeDocument/2006/relationships/hyperlink" Target="http://oakleafblog.blogspot.com/2013/04/windows-azure-and-cloud-computing-posts_16.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mailto:fiona.mullins@communityfirstoxon.org"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www.freestockphotos.biz/stockphoto/15344" TargetMode="External"/><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freestockphotos.biz/stockphoto/14414" TargetMode="External"/><Relationship Id="rId5" Type="http://schemas.openxmlformats.org/officeDocument/2006/relationships/image" Target="../media/image13.png"/><Relationship Id="rId4" Type="http://schemas.openxmlformats.org/officeDocument/2006/relationships/hyperlink" Target="https://empresamq.wordpress.com/2014/10/03/gran-i-peti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5809"/>
            <a:ext cx="9144000" cy="1564716"/>
          </a:xfrm>
        </p:spPr>
        <p:txBody>
          <a:bodyPr>
            <a:normAutofit/>
          </a:bodyPr>
          <a:lstStyle/>
          <a:p>
            <a:pPr algn="l"/>
            <a:r>
              <a:rPr lang="en-GB" sz="4800" b="1"/>
              <a:t>Enabling community-led housing</a:t>
            </a:r>
            <a:br>
              <a:rPr lang="en-GB" sz="4800" b="1"/>
            </a:br>
            <a:r>
              <a:rPr lang="en-GB" sz="4800" b="1"/>
              <a:t>Fiona Mullins</a:t>
            </a:r>
          </a:p>
        </p:txBody>
      </p:sp>
      <p:sp>
        <p:nvSpPr>
          <p:cNvPr id="2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71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38313"/>
            <a:ext cx="10515600" cy="3659187"/>
          </a:xfrm>
        </p:spPr>
        <p:txBody>
          <a:bodyPr>
            <a:normAutofit/>
          </a:bodyPr>
          <a:lstStyle/>
          <a:p>
            <a:pPr lvl="0"/>
            <a:endParaRPr lang="en-GB" sz="2400" b="1" dirty="0"/>
          </a:p>
          <a:p>
            <a:pPr marL="0" indent="0">
              <a:buNone/>
            </a:pPr>
            <a:endParaRPr lang="en-GB" dirty="0"/>
          </a:p>
          <a:p>
            <a:endParaRPr lang="en-GB" dirty="0"/>
          </a:p>
        </p:txBody>
      </p:sp>
      <p:sp>
        <p:nvSpPr>
          <p:cNvPr id="7" name="Rectangle 6"/>
          <p:cNvSpPr/>
          <p:nvPr/>
        </p:nvSpPr>
        <p:spPr>
          <a:xfrm>
            <a:off x="5386192" y="25523"/>
            <a:ext cx="6638794" cy="646331"/>
          </a:xfrm>
          <a:prstGeom prst="rect">
            <a:avLst/>
          </a:prstGeom>
        </p:spPr>
        <p:txBody>
          <a:bodyPr wrap="square">
            <a:spAutoFit/>
          </a:bodyPr>
          <a:lstStyle/>
          <a:p>
            <a:pPr algn="r"/>
            <a:br>
              <a:rPr lang="en-GB" dirty="0">
                <a:solidFill>
                  <a:schemeClr val="accent6">
                    <a:lumMod val="75000"/>
                  </a:schemeClr>
                </a:solidFill>
              </a:rPr>
            </a:br>
            <a:endParaRPr lang="en-GB" dirty="0"/>
          </a:p>
        </p:txBody>
      </p:sp>
      <p:pic>
        <p:nvPicPr>
          <p:cNvPr id="1026" name="Picture 2" descr="1 Samuel 17: David &amp; Goliath | LDS Scripture Teachings">
            <a:extLst>
              <a:ext uri="{FF2B5EF4-FFF2-40B4-BE49-F238E27FC236}">
                <a16:creationId xmlns:a16="http://schemas.microsoft.com/office/drawing/2014/main" id="{9A96A103-0449-4681-AF3B-A4D3D4825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30" y="480459"/>
            <a:ext cx="11477340" cy="589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946D4-81DA-4D2D-BFAE-62788617B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62288" y="-686007"/>
            <a:ext cx="8775540" cy="6581655"/>
          </a:xfrm>
          <a:prstGeom prst="rect">
            <a:avLst/>
          </a:prstGeom>
        </p:spPr>
      </p:pic>
    </p:spTree>
    <p:extLst>
      <p:ext uri="{BB962C8B-B14F-4D97-AF65-F5344CB8AC3E}">
        <p14:creationId xmlns:p14="http://schemas.microsoft.com/office/powerpoint/2010/main" val="126898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0B84E3-3CE7-4242-AEA1-8B934FF94300}"/>
              </a:ext>
            </a:extLst>
          </p:cNvPr>
          <p:cNvSpPr/>
          <p:nvPr/>
        </p:nvSpPr>
        <p:spPr>
          <a:xfrm>
            <a:off x="2838476" y="1096045"/>
            <a:ext cx="7056419" cy="923330"/>
          </a:xfrm>
          <a:prstGeom prst="rect">
            <a:avLst/>
          </a:prstGeom>
        </p:spPr>
        <p:txBody>
          <a:bodyPr wrap="none">
            <a:spAutoFit/>
          </a:bodyPr>
          <a:lstStyle/>
          <a:p>
            <a:r>
              <a:rPr lang="en-GB" sz="5400" b="1" dirty="0">
                <a:latin typeface="+mj-lt"/>
                <a:ea typeface="+mj-ea"/>
                <a:cs typeface="+mj-cs"/>
              </a:rPr>
              <a:t>What support is needed?</a:t>
            </a:r>
            <a:endParaRPr lang="en-US" sz="5400" b="1" dirty="0">
              <a:latin typeface="+mj-lt"/>
              <a:ea typeface="+mj-ea"/>
              <a:cs typeface="+mj-cs"/>
            </a:endParaRPr>
          </a:p>
        </p:txBody>
      </p:sp>
      <p:sp>
        <p:nvSpPr>
          <p:cNvPr id="3" name="TextBox 2">
            <a:extLst>
              <a:ext uri="{FF2B5EF4-FFF2-40B4-BE49-F238E27FC236}">
                <a16:creationId xmlns:a16="http://schemas.microsoft.com/office/drawing/2014/main" id="{DB8A530D-D495-4783-A7EF-2026E05E28C1}"/>
              </a:ext>
            </a:extLst>
          </p:cNvPr>
          <p:cNvSpPr txBox="1"/>
          <p:nvPr/>
        </p:nvSpPr>
        <p:spPr>
          <a:xfrm>
            <a:off x="506775" y="2557179"/>
            <a:ext cx="3424655" cy="646331"/>
          </a:xfrm>
          <a:prstGeom prst="rect">
            <a:avLst/>
          </a:prstGeom>
          <a:noFill/>
        </p:spPr>
        <p:txBody>
          <a:bodyPr wrap="none" rtlCol="0">
            <a:spAutoFit/>
          </a:bodyPr>
          <a:lstStyle/>
          <a:p>
            <a:pPr marL="571500" indent="-571500">
              <a:buFont typeface="Arial" panose="020B0604020202020204" pitchFamily="34" charset="0"/>
              <a:buChar char="•"/>
            </a:pPr>
            <a:r>
              <a:rPr lang="en-GB" sz="3600" dirty="0"/>
              <a:t>Access to land</a:t>
            </a:r>
          </a:p>
        </p:txBody>
      </p:sp>
      <p:sp>
        <p:nvSpPr>
          <p:cNvPr id="5" name="TextBox 4">
            <a:extLst>
              <a:ext uri="{FF2B5EF4-FFF2-40B4-BE49-F238E27FC236}">
                <a16:creationId xmlns:a16="http://schemas.microsoft.com/office/drawing/2014/main" id="{D7B9D674-D222-40C8-9509-3B684458DEFE}"/>
              </a:ext>
            </a:extLst>
          </p:cNvPr>
          <p:cNvSpPr txBox="1"/>
          <p:nvPr/>
        </p:nvSpPr>
        <p:spPr>
          <a:xfrm>
            <a:off x="4991301" y="2567641"/>
            <a:ext cx="2093843" cy="646331"/>
          </a:xfrm>
          <a:prstGeom prst="rect">
            <a:avLst/>
          </a:prstGeom>
          <a:noFill/>
        </p:spPr>
        <p:txBody>
          <a:bodyPr wrap="none" rtlCol="0">
            <a:spAutoFit/>
          </a:bodyPr>
          <a:lstStyle/>
          <a:p>
            <a:pPr marL="457200" indent="-457200">
              <a:buFont typeface="Arial" panose="020B0604020202020204" pitchFamily="34" charset="0"/>
              <a:buChar char="•"/>
            </a:pPr>
            <a:r>
              <a:rPr lang="en-GB" sz="3600" dirty="0"/>
              <a:t>Finance</a:t>
            </a:r>
          </a:p>
        </p:txBody>
      </p:sp>
      <p:sp>
        <p:nvSpPr>
          <p:cNvPr id="6" name="TextBox 5">
            <a:extLst>
              <a:ext uri="{FF2B5EF4-FFF2-40B4-BE49-F238E27FC236}">
                <a16:creationId xmlns:a16="http://schemas.microsoft.com/office/drawing/2014/main" id="{A35C7C96-7DCF-43A8-9D73-D94305B3C698}"/>
              </a:ext>
            </a:extLst>
          </p:cNvPr>
          <p:cNvSpPr txBox="1"/>
          <p:nvPr/>
        </p:nvSpPr>
        <p:spPr>
          <a:xfrm>
            <a:off x="8145015" y="2557178"/>
            <a:ext cx="3844642" cy="646331"/>
          </a:xfrm>
          <a:prstGeom prst="rect">
            <a:avLst/>
          </a:prstGeom>
          <a:noFill/>
        </p:spPr>
        <p:txBody>
          <a:bodyPr wrap="none" rtlCol="0">
            <a:spAutoFit/>
          </a:bodyPr>
          <a:lstStyle/>
          <a:p>
            <a:pPr marL="457200" indent="-457200">
              <a:buFont typeface="Arial" panose="020B0604020202020204" pitchFamily="34" charset="0"/>
              <a:buChar char="•"/>
            </a:pPr>
            <a:r>
              <a:rPr lang="en-GB" sz="3600" dirty="0"/>
              <a:t>Professional help</a:t>
            </a:r>
          </a:p>
        </p:txBody>
      </p:sp>
      <p:pic>
        <p:nvPicPr>
          <p:cNvPr id="10" name="Picture 9">
            <a:extLst>
              <a:ext uri="{FF2B5EF4-FFF2-40B4-BE49-F238E27FC236}">
                <a16:creationId xmlns:a16="http://schemas.microsoft.com/office/drawing/2014/main" id="{C2E247A7-7368-49B9-A399-BA48945183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1455" y="3113777"/>
            <a:ext cx="4083560" cy="2730881"/>
          </a:xfrm>
          <a:prstGeom prst="rect">
            <a:avLst/>
          </a:prstGeom>
        </p:spPr>
      </p:pic>
      <p:pic>
        <p:nvPicPr>
          <p:cNvPr id="13" name="Picture 12">
            <a:extLst>
              <a:ext uri="{FF2B5EF4-FFF2-40B4-BE49-F238E27FC236}">
                <a16:creationId xmlns:a16="http://schemas.microsoft.com/office/drawing/2014/main" id="{55B6CC73-E549-4065-8F0D-58E1C81C79A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75997" y="3539107"/>
            <a:ext cx="3382677" cy="2249121"/>
          </a:xfrm>
          <a:prstGeom prst="rect">
            <a:avLst/>
          </a:prstGeom>
        </p:spPr>
      </p:pic>
      <p:pic>
        <p:nvPicPr>
          <p:cNvPr id="16" name="Picture 15">
            <a:extLst>
              <a:ext uri="{FF2B5EF4-FFF2-40B4-BE49-F238E27FC236}">
                <a16:creationId xmlns:a16="http://schemas.microsoft.com/office/drawing/2014/main" id="{471F06FF-CEEE-4696-AFF8-BEDF3515496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4374" y="3561848"/>
            <a:ext cx="3424655" cy="1987587"/>
          </a:xfrm>
          <a:prstGeom prst="rect">
            <a:avLst/>
          </a:prstGeom>
        </p:spPr>
      </p:pic>
    </p:spTree>
    <p:extLst>
      <p:ext uri="{BB962C8B-B14F-4D97-AF65-F5344CB8AC3E}">
        <p14:creationId xmlns:p14="http://schemas.microsoft.com/office/powerpoint/2010/main" val="22865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7E5500-0C1A-40B0-96A2-C7DB6AADFC89}"/>
              </a:ext>
            </a:extLst>
          </p:cNvPr>
          <p:cNvSpPr txBox="1"/>
          <p:nvPr/>
        </p:nvSpPr>
        <p:spPr>
          <a:xfrm>
            <a:off x="838200" y="5529884"/>
            <a:ext cx="7719381" cy="10963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Sources of support</a:t>
            </a:r>
          </a:p>
        </p:txBody>
      </p:sp>
      <p:sp>
        <p:nvSpPr>
          <p:cNvPr id="13" name="Freeform: Shape 12">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TextBox 3">
            <a:extLst>
              <a:ext uri="{FF2B5EF4-FFF2-40B4-BE49-F238E27FC236}">
                <a16:creationId xmlns:a16="http://schemas.microsoft.com/office/drawing/2014/main" id="{4D71FAB9-4983-4E8C-A968-ED26C42AF3BB}"/>
              </a:ext>
            </a:extLst>
          </p:cNvPr>
          <p:cNvGraphicFramePr/>
          <p:nvPr>
            <p:extLst>
              <p:ext uri="{D42A27DB-BD31-4B8C-83A1-F6EECF244321}">
                <p14:modId xmlns:p14="http://schemas.microsoft.com/office/powerpoint/2010/main" val="3122240739"/>
              </p:ext>
            </p:extLst>
          </p:nvPr>
        </p:nvGraphicFramePr>
        <p:xfrm>
          <a:off x="231494" y="231785"/>
          <a:ext cx="11702005" cy="490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3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TextBox 3">
            <a:extLst>
              <a:ext uri="{FF2B5EF4-FFF2-40B4-BE49-F238E27FC236}">
                <a16:creationId xmlns:a16="http://schemas.microsoft.com/office/drawing/2014/main" id="{739F5D69-2F93-4DD9-8B79-B63FFA085444}"/>
              </a:ext>
            </a:extLst>
          </p:cNvPr>
          <p:cNvGraphicFramePr/>
          <p:nvPr>
            <p:extLst>
              <p:ext uri="{D42A27DB-BD31-4B8C-83A1-F6EECF244321}">
                <p14:modId xmlns:p14="http://schemas.microsoft.com/office/powerpoint/2010/main" val="1700811636"/>
              </p:ext>
            </p:extLst>
          </p:nvPr>
        </p:nvGraphicFramePr>
        <p:xfrm>
          <a:off x="335666" y="391103"/>
          <a:ext cx="11620982" cy="4805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7159A4D-7A06-4A65-A2C5-A518BC38F06D}"/>
              </a:ext>
            </a:extLst>
          </p:cNvPr>
          <p:cNvSpPr txBox="1"/>
          <p:nvPr/>
        </p:nvSpPr>
        <p:spPr>
          <a:xfrm>
            <a:off x="1011820" y="5759011"/>
            <a:ext cx="1919115" cy="707886"/>
          </a:xfrm>
          <a:prstGeom prst="rect">
            <a:avLst/>
          </a:prstGeom>
          <a:noFill/>
        </p:spPr>
        <p:txBody>
          <a:bodyPr wrap="none" rtlCol="0">
            <a:spAutoFit/>
          </a:bodyPr>
          <a:lstStyle/>
          <a:p>
            <a:r>
              <a:rPr lang="en-GB" sz="4000" dirty="0"/>
              <a:t>Councils</a:t>
            </a:r>
            <a:endParaRPr lang="en-US" sz="4000" dirty="0"/>
          </a:p>
        </p:txBody>
      </p:sp>
    </p:spTree>
    <p:extLst>
      <p:ext uri="{BB962C8B-B14F-4D97-AF65-F5344CB8AC3E}">
        <p14:creationId xmlns:p14="http://schemas.microsoft.com/office/powerpoint/2010/main" val="179194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TextBox 3">
            <a:extLst>
              <a:ext uri="{FF2B5EF4-FFF2-40B4-BE49-F238E27FC236}">
                <a16:creationId xmlns:a16="http://schemas.microsoft.com/office/drawing/2014/main" id="{739F5D69-2F93-4DD9-8B79-B63FFA085444}"/>
              </a:ext>
            </a:extLst>
          </p:cNvPr>
          <p:cNvGraphicFramePr/>
          <p:nvPr>
            <p:extLst>
              <p:ext uri="{D42A27DB-BD31-4B8C-83A1-F6EECF244321}">
                <p14:modId xmlns:p14="http://schemas.microsoft.com/office/powerpoint/2010/main" val="2524761171"/>
              </p:ext>
            </p:extLst>
          </p:nvPr>
        </p:nvGraphicFramePr>
        <p:xfrm>
          <a:off x="787078" y="1157468"/>
          <a:ext cx="10625560" cy="351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16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llaborative Housing">
            <a:extLst>
              <a:ext uri="{FF2B5EF4-FFF2-40B4-BE49-F238E27FC236}">
                <a16:creationId xmlns:a16="http://schemas.microsoft.com/office/drawing/2014/main" id="{5AFECF6E-586E-46DD-8E38-00ADE3BE5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 r="1099"/>
          <a:stretch>
            <a:fillRect/>
          </a:stretch>
        </p:blipFill>
        <p:spPr bwMode="auto">
          <a:xfrm>
            <a:off x="0" y="980486"/>
            <a:ext cx="12192000" cy="58775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Collaborative Housing_Page_3">
            <a:extLst>
              <a:ext uri="{FF2B5EF4-FFF2-40B4-BE49-F238E27FC236}">
                <a16:creationId xmlns:a16="http://schemas.microsoft.com/office/drawing/2014/main" id="{DBE7C7C5-CDC5-4996-B4F9-9D014F4E8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7361" t="37825" r="17863" b="36328"/>
          <a:stretch>
            <a:fillRect/>
          </a:stretch>
        </p:blipFill>
        <p:spPr bwMode="auto">
          <a:xfrm>
            <a:off x="3569973" y="9609"/>
            <a:ext cx="5338365" cy="15084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9">
            <a:extLst>
              <a:ext uri="{FF2B5EF4-FFF2-40B4-BE49-F238E27FC236}">
                <a16:creationId xmlns:a16="http://schemas.microsoft.com/office/drawing/2014/main" id="{971434A8-B084-4750-ABF7-60BACF729BA5}"/>
              </a:ext>
            </a:extLst>
          </p:cNvPr>
          <p:cNvSpPr/>
          <p:nvPr/>
        </p:nvSpPr>
        <p:spPr>
          <a:xfrm>
            <a:off x="167268" y="130729"/>
            <a:ext cx="3546088" cy="917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14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956E074-9DE9-4F1B-BA20-972260BBB051}"/>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000000"/>
                </a:solidFill>
                <a:latin typeface="+mj-lt"/>
                <a:ea typeface="+mj-ea"/>
                <a:cs typeface="+mj-cs"/>
              </a:rPr>
              <a:t>Contact</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Speaker Phone">
            <a:extLst>
              <a:ext uri="{FF2B5EF4-FFF2-40B4-BE49-F238E27FC236}">
                <a16:creationId xmlns:a16="http://schemas.microsoft.com/office/drawing/2014/main" id="{7E5CD949-87E3-4F17-9779-8165690D8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5" name="Subtitle 4"/>
          <p:cNvSpPr>
            <a:spLocks noGrp="1"/>
          </p:cNvSpPr>
          <p:nvPr>
            <p:ph type="subTitle" idx="4294967295"/>
          </p:nvPr>
        </p:nvSpPr>
        <p:spPr>
          <a:xfrm>
            <a:off x="6090574" y="2421682"/>
            <a:ext cx="5651172" cy="3639289"/>
          </a:xfrm>
        </p:spPr>
        <p:txBody>
          <a:bodyPr vert="horz" lIns="91440" tIns="45720" rIns="91440" bIns="45720" rtlCol="0" anchor="ctr">
            <a:normAutofit/>
          </a:bodyPr>
          <a:lstStyle/>
          <a:p>
            <a:pPr marL="0" indent="0">
              <a:buNone/>
            </a:pPr>
            <a:r>
              <a:rPr lang="en-US" sz="2400" dirty="0">
                <a:solidFill>
                  <a:srgbClr val="000000"/>
                </a:solidFill>
              </a:rPr>
              <a:t>Fiona Mullins</a:t>
            </a:r>
            <a:br>
              <a:rPr lang="en-US" sz="2400" dirty="0">
                <a:solidFill>
                  <a:srgbClr val="000000"/>
                </a:solidFill>
              </a:rPr>
            </a:br>
            <a:r>
              <a:rPr lang="en-US" sz="2400" dirty="0">
                <a:solidFill>
                  <a:srgbClr val="000000"/>
                </a:solidFill>
              </a:rPr>
              <a:t>Development Project Manager</a:t>
            </a:r>
          </a:p>
          <a:p>
            <a:pPr marL="0" indent="0">
              <a:buNone/>
            </a:pPr>
            <a:r>
              <a:rPr lang="en-US" sz="2400" dirty="0">
                <a:solidFill>
                  <a:srgbClr val="000000"/>
                </a:solidFill>
                <a:hlinkClick r:id="rId6"/>
              </a:rPr>
              <a:t>fiona.mullins@communityfirstoxon.org</a:t>
            </a:r>
            <a:br>
              <a:rPr lang="en-US" sz="2400" dirty="0">
                <a:solidFill>
                  <a:srgbClr val="000000"/>
                </a:solidFill>
              </a:rPr>
            </a:br>
            <a:r>
              <a:rPr lang="en-US" sz="2400" dirty="0">
                <a:solidFill>
                  <a:srgbClr val="000000"/>
                </a:solidFill>
              </a:rPr>
              <a:t>01865 883488</a:t>
            </a:r>
          </a:p>
        </p:txBody>
      </p:sp>
    </p:spTree>
    <p:extLst>
      <p:ext uri="{BB962C8B-B14F-4D97-AF65-F5344CB8AC3E}">
        <p14:creationId xmlns:p14="http://schemas.microsoft.com/office/powerpoint/2010/main" val="149492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075B-38EF-4D61-8370-F9F1F901C19F}"/>
              </a:ext>
            </a:extLst>
          </p:cNvPr>
          <p:cNvSpPr>
            <a:spLocks noGrp="1"/>
          </p:cNvSpPr>
          <p:nvPr>
            <p:ph type="title"/>
          </p:nvPr>
        </p:nvSpPr>
        <p:spPr>
          <a:xfrm>
            <a:off x="838200" y="5529884"/>
            <a:ext cx="7719381" cy="1096331"/>
          </a:xfrm>
        </p:spPr>
        <p:txBody>
          <a:bodyPr>
            <a:normAutofit/>
          </a:bodyPr>
          <a:lstStyle/>
          <a:p>
            <a:r>
              <a:rPr lang="en-GB" b="1" dirty="0"/>
              <a:t>Definition</a:t>
            </a:r>
            <a:endParaRPr lang="en-US" b="1" dirty="0"/>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DA5D6B47-84A1-4463-A9B0-A81071F1FDDA}"/>
              </a:ext>
            </a:extLst>
          </p:cNvPr>
          <p:cNvGraphicFramePr>
            <a:graphicFrameLocks noGrp="1"/>
          </p:cNvGraphicFramePr>
          <p:nvPr>
            <p:ph idx="1"/>
            <p:extLst>
              <p:ext uri="{D42A27DB-BD31-4B8C-83A1-F6EECF244321}">
                <p14:modId xmlns:p14="http://schemas.microsoft.com/office/powerpoint/2010/main" val="1761557451"/>
              </p:ext>
            </p:extLst>
          </p:nvPr>
        </p:nvGraphicFramePr>
        <p:xfrm>
          <a:off x="606705" y="440128"/>
          <a:ext cx="10829082" cy="469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78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31D715E-E02F-4633-A167-C26CB1BB3FB4}"/>
              </a:ext>
            </a:extLst>
          </p:cNvPr>
          <p:cNvGrpSpPr/>
          <p:nvPr/>
        </p:nvGrpSpPr>
        <p:grpSpPr>
          <a:xfrm>
            <a:off x="902525" y="1256233"/>
            <a:ext cx="4200273" cy="2659538"/>
            <a:chOff x="1003616" y="566334"/>
            <a:chExt cx="3045138" cy="1746708"/>
          </a:xfrm>
        </p:grpSpPr>
        <p:sp>
          <p:nvSpPr>
            <p:cNvPr id="5" name="Oval 4">
              <a:extLst>
                <a:ext uri="{FF2B5EF4-FFF2-40B4-BE49-F238E27FC236}">
                  <a16:creationId xmlns:a16="http://schemas.microsoft.com/office/drawing/2014/main" id="{D1D9CCA3-5CFB-425C-A366-2B62EE934AC9}"/>
                </a:ext>
              </a:extLst>
            </p:cNvPr>
            <p:cNvSpPr/>
            <p:nvPr/>
          </p:nvSpPr>
          <p:spPr>
            <a:xfrm>
              <a:off x="1003616" y="566334"/>
              <a:ext cx="3045138" cy="1746708"/>
            </a:xfrm>
            <a:prstGeom prst="ellipse">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07F6358-C907-4EF0-84A2-082835CD625B}"/>
                </a:ext>
              </a:extLst>
            </p:cNvPr>
            <p:cNvSpPr/>
            <p:nvPr/>
          </p:nvSpPr>
          <p:spPr>
            <a:xfrm>
              <a:off x="1535048" y="1000853"/>
              <a:ext cx="1310951" cy="369332"/>
            </a:xfrm>
            <a:prstGeom prst="rect">
              <a:avLst/>
            </a:prstGeom>
          </p:spPr>
          <p:txBody>
            <a:bodyPr wrap="square">
              <a:spAutoFit/>
            </a:bodyPr>
            <a:lstStyle/>
            <a:p>
              <a:r>
                <a:rPr lang="en-US" sz="2000" b="1" dirty="0"/>
                <a:t>Cohousing</a:t>
              </a:r>
            </a:p>
          </p:txBody>
        </p:sp>
        <p:sp>
          <p:nvSpPr>
            <p:cNvPr id="8" name="TextBox 7">
              <a:extLst>
                <a:ext uri="{FF2B5EF4-FFF2-40B4-BE49-F238E27FC236}">
                  <a16:creationId xmlns:a16="http://schemas.microsoft.com/office/drawing/2014/main" id="{AE357208-EA83-416E-9783-8FD2961E848E}"/>
                </a:ext>
              </a:extLst>
            </p:cNvPr>
            <p:cNvSpPr txBox="1"/>
            <p:nvPr/>
          </p:nvSpPr>
          <p:spPr>
            <a:xfrm>
              <a:off x="1592313" y="1324150"/>
              <a:ext cx="1808829" cy="523220"/>
            </a:xfrm>
            <a:prstGeom prst="rect">
              <a:avLst/>
            </a:prstGeom>
            <a:noFill/>
          </p:spPr>
          <p:txBody>
            <a:bodyPr wrap="none" rtlCol="0">
              <a:spAutoFit/>
            </a:bodyPr>
            <a:lstStyle/>
            <a:p>
              <a:pPr marL="177800" indent="-177800">
                <a:buFont typeface="Arial" panose="020B0604020202020204" pitchFamily="34" charset="0"/>
                <a:buChar char="•"/>
              </a:pPr>
              <a:r>
                <a:rPr lang="en-GB" sz="1400" dirty="0"/>
                <a:t>Design form</a:t>
              </a:r>
            </a:p>
            <a:p>
              <a:pPr marL="177800" indent="-177800">
                <a:buFont typeface="Arial" panose="020B0604020202020204" pitchFamily="34" charset="0"/>
                <a:buChar char="•"/>
              </a:pPr>
              <a:r>
                <a:rPr lang="en-GB" sz="1400" dirty="0"/>
                <a:t>Community process</a:t>
              </a:r>
            </a:p>
          </p:txBody>
        </p:sp>
      </p:grpSp>
      <p:grpSp>
        <p:nvGrpSpPr>
          <p:cNvPr id="21" name="Group 20">
            <a:extLst>
              <a:ext uri="{FF2B5EF4-FFF2-40B4-BE49-F238E27FC236}">
                <a16:creationId xmlns:a16="http://schemas.microsoft.com/office/drawing/2014/main" id="{40E4D5EE-EBD6-46BC-84DE-577E4D02CC58}"/>
              </a:ext>
            </a:extLst>
          </p:cNvPr>
          <p:cNvGrpSpPr/>
          <p:nvPr/>
        </p:nvGrpSpPr>
        <p:grpSpPr>
          <a:xfrm>
            <a:off x="3716332" y="206984"/>
            <a:ext cx="3805805" cy="2590152"/>
            <a:chOff x="4423290" y="1653409"/>
            <a:chExt cx="3063186" cy="1746708"/>
          </a:xfrm>
        </p:grpSpPr>
        <p:sp>
          <p:nvSpPr>
            <p:cNvPr id="4" name="Oval 3">
              <a:extLst>
                <a:ext uri="{FF2B5EF4-FFF2-40B4-BE49-F238E27FC236}">
                  <a16:creationId xmlns:a16="http://schemas.microsoft.com/office/drawing/2014/main" id="{BD281432-BF0F-4C27-8106-168C4EA66EEE}"/>
                </a:ext>
              </a:extLst>
            </p:cNvPr>
            <p:cNvSpPr/>
            <p:nvPr/>
          </p:nvSpPr>
          <p:spPr>
            <a:xfrm>
              <a:off x="4423290" y="1653409"/>
              <a:ext cx="3045138" cy="1746708"/>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5EAB6AA-1535-4A56-93C2-8C8AA563FCD3}"/>
                </a:ext>
              </a:extLst>
            </p:cNvPr>
            <p:cNvSpPr txBox="1"/>
            <p:nvPr/>
          </p:nvSpPr>
          <p:spPr>
            <a:xfrm>
              <a:off x="4815874" y="1954106"/>
              <a:ext cx="2670602" cy="322234"/>
            </a:xfrm>
            <a:prstGeom prst="rect">
              <a:avLst/>
            </a:prstGeom>
            <a:noFill/>
          </p:spPr>
          <p:txBody>
            <a:bodyPr wrap="square" rtlCol="0">
              <a:spAutoFit/>
            </a:bodyPr>
            <a:lstStyle/>
            <a:p>
              <a:r>
                <a:rPr lang="en-US" sz="2000" b="1" dirty="0"/>
                <a:t>Community Land Trust</a:t>
              </a:r>
            </a:p>
          </p:txBody>
        </p:sp>
        <p:sp>
          <p:nvSpPr>
            <p:cNvPr id="11" name="TextBox 10">
              <a:extLst>
                <a:ext uri="{FF2B5EF4-FFF2-40B4-BE49-F238E27FC236}">
                  <a16:creationId xmlns:a16="http://schemas.microsoft.com/office/drawing/2014/main" id="{38306482-6F1F-4F09-9B2D-A5F99D0A66B8}"/>
                </a:ext>
              </a:extLst>
            </p:cNvPr>
            <p:cNvSpPr txBox="1"/>
            <p:nvPr/>
          </p:nvSpPr>
          <p:spPr>
            <a:xfrm>
              <a:off x="5051824" y="2360986"/>
              <a:ext cx="2260597" cy="738664"/>
            </a:xfrm>
            <a:prstGeom prst="rect">
              <a:avLst/>
            </a:prstGeom>
            <a:noFill/>
          </p:spPr>
          <p:txBody>
            <a:bodyPr wrap="square" rtlCol="0">
              <a:spAutoFit/>
            </a:bodyPr>
            <a:lstStyle/>
            <a:p>
              <a:pPr marL="177800" indent="-177800">
                <a:buFont typeface="Arial" panose="020B0604020202020204" pitchFamily="34" charset="0"/>
                <a:buChar char="•"/>
              </a:pPr>
              <a:r>
                <a:rPr lang="en-GB" sz="1400" dirty="0"/>
                <a:t>affordable in perpetuity</a:t>
              </a:r>
            </a:p>
            <a:p>
              <a:pPr marL="177800" indent="-177800">
                <a:buFont typeface="Arial" panose="020B0604020202020204" pitchFamily="34" charset="0"/>
                <a:buChar char="•"/>
              </a:pPr>
              <a:r>
                <a:rPr lang="en-GB" sz="1400" dirty="0"/>
                <a:t>asset lock</a:t>
              </a:r>
            </a:p>
            <a:p>
              <a:pPr marL="177800" indent="-177800">
                <a:buFont typeface="Arial" panose="020B0604020202020204" pitchFamily="34" charset="0"/>
                <a:buChar char="•"/>
              </a:pPr>
              <a:r>
                <a:rPr lang="en-GB" sz="1400" dirty="0"/>
                <a:t>avoid right to buy</a:t>
              </a:r>
              <a:endParaRPr lang="en-US" sz="1400" dirty="0"/>
            </a:p>
          </p:txBody>
        </p:sp>
      </p:grpSp>
      <p:grpSp>
        <p:nvGrpSpPr>
          <p:cNvPr id="22" name="Group 21">
            <a:extLst>
              <a:ext uri="{FF2B5EF4-FFF2-40B4-BE49-F238E27FC236}">
                <a16:creationId xmlns:a16="http://schemas.microsoft.com/office/drawing/2014/main" id="{32D67416-E6D3-480C-A308-7F9045DC836B}"/>
              </a:ext>
            </a:extLst>
          </p:cNvPr>
          <p:cNvGrpSpPr/>
          <p:nvPr/>
        </p:nvGrpSpPr>
        <p:grpSpPr>
          <a:xfrm>
            <a:off x="6834485" y="1104405"/>
            <a:ext cx="3805806" cy="2466555"/>
            <a:chOff x="7559419" y="1216594"/>
            <a:chExt cx="3045138" cy="1746708"/>
          </a:xfrm>
        </p:grpSpPr>
        <p:sp>
          <p:nvSpPr>
            <p:cNvPr id="3" name="Oval 2">
              <a:extLst>
                <a:ext uri="{FF2B5EF4-FFF2-40B4-BE49-F238E27FC236}">
                  <a16:creationId xmlns:a16="http://schemas.microsoft.com/office/drawing/2014/main" id="{1DC68054-55A4-4F78-83CA-48B027144C8C}"/>
                </a:ext>
              </a:extLst>
            </p:cNvPr>
            <p:cNvSpPr/>
            <p:nvPr/>
          </p:nvSpPr>
          <p:spPr>
            <a:xfrm>
              <a:off x="7559419" y="1216594"/>
              <a:ext cx="3045138" cy="1746708"/>
            </a:xfrm>
            <a:prstGeom prst="ellipse">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B9AFC67-907B-481C-BDCA-4F1A4EEC2FB0}"/>
                </a:ext>
              </a:extLst>
            </p:cNvPr>
            <p:cNvSpPr/>
            <p:nvPr/>
          </p:nvSpPr>
          <p:spPr>
            <a:xfrm>
              <a:off x="8044277" y="1638729"/>
              <a:ext cx="2206290" cy="325437"/>
            </a:xfrm>
            <a:prstGeom prst="rect">
              <a:avLst/>
            </a:prstGeom>
          </p:spPr>
          <p:txBody>
            <a:bodyPr wrap="none">
              <a:spAutoFit/>
            </a:bodyPr>
            <a:lstStyle/>
            <a:p>
              <a:r>
                <a:rPr lang="en-US" sz="2000" b="1" dirty="0"/>
                <a:t>Housing Co-operative</a:t>
              </a:r>
            </a:p>
          </p:txBody>
        </p:sp>
        <p:sp>
          <p:nvSpPr>
            <p:cNvPr id="13" name="TextBox 12">
              <a:extLst>
                <a:ext uri="{FF2B5EF4-FFF2-40B4-BE49-F238E27FC236}">
                  <a16:creationId xmlns:a16="http://schemas.microsoft.com/office/drawing/2014/main" id="{EFAD582B-ED3C-4EBB-ACC1-084B158CD7D1}"/>
                </a:ext>
              </a:extLst>
            </p:cNvPr>
            <p:cNvSpPr txBox="1"/>
            <p:nvPr/>
          </p:nvSpPr>
          <p:spPr>
            <a:xfrm>
              <a:off x="8221384" y="1968283"/>
              <a:ext cx="1991956" cy="307777"/>
            </a:xfrm>
            <a:prstGeom prst="rect">
              <a:avLst/>
            </a:prstGeom>
            <a:noFill/>
          </p:spPr>
          <p:txBody>
            <a:bodyPr wrap="none" rtlCol="0">
              <a:spAutoFit/>
            </a:bodyPr>
            <a:lstStyle/>
            <a:p>
              <a:pPr marL="177800" indent="-177800">
                <a:buFont typeface="Arial" panose="020B0604020202020204" pitchFamily="34" charset="0"/>
                <a:buChar char="•"/>
              </a:pPr>
              <a:r>
                <a:rPr lang="en-GB" sz="1400" dirty="0"/>
                <a:t>Governance principles</a:t>
              </a:r>
            </a:p>
          </p:txBody>
        </p:sp>
      </p:grpSp>
      <p:grpSp>
        <p:nvGrpSpPr>
          <p:cNvPr id="24" name="Group 23">
            <a:extLst>
              <a:ext uri="{FF2B5EF4-FFF2-40B4-BE49-F238E27FC236}">
                <a16:creationId xmlns:a16="http://schemas.microsoft.com/office/drawing/2014/main" id="{398268F5-4792-4140-8DA5-20980D691AA3}"/>
              </a:ext>
            </a:extLst>
          </p:cNvPr>
          <p:cNvGrpSpPr/>
          <p:nvPr/>
        </p:nvGrpSpPr>
        <p:grpSpPr>
          <a:xfrm>
            <a:off x="1714538" y="3561355"/>
            <a:ext cx="4270626" cy="2677028"/>
            <a:chOff x="1325888" y="4193970"/>
            <a:chExt cx="3045138" cy="1746708"/>
          </a:xfrm>
        </p:grpSpPr>
        <p:sp>
          <p:nvSpPr>
            <p:cNvPr id="6" name="Oval 5">
              <a:extLst>
                <a:ext uri="{FF2B5EF4-FFF2-40B4-BE49-F238E27FC236}">
                  <a16:creationId xmlns:a16="http://schemas.microsoft.com/office/drawing/2014/main" id="{F1342BAD-A4DC-4E1D-BCBE-C77BF657FA78}"/>
                </a:ext>
              </a:extLst>
            </p:cNvPr>
            <p:cNvSpPr/>
            <p:nvPr/>
          </p:nvSpPr>
          <p:spPr>
            <a:xfrm>
              <a:off x="1325888" y="4193970"/>
              <a:ext cx="3045138" cy="1746708"/>
            </a:xfrm>
            <a:prstGeom prst="ellips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4955B5-523A-48F8-8F69-8E5D3DBC2E2B}"/>
                </a:ext>
              </a:extLst>
            </p:cNvPr>
            <p:cNvSpPr/>
            <p:nvPr/>
          </p:nvSpPr>
          <p:spPr>
            <a:xfrm>
              <a:off x="1541697" y="4663350"/>
              <a:ext cx="2498703" cy="332620"/>
            </a:xfrm>
            <a:prstGeom prst="rect">
              <a:avLst/>
            </a:prstGeom>
          </p:spPr>
          <p:txBody>
            <a:bodyPr wrap="none">
              <a:spAutoFit/>
            </a:bodyPr>
            <a:lstStyle/>
            <a:p>
              <a:r>
                <a:rPr lang="en-US" sz="2000" b="1" dirty="0"/>
                <a:t>Tenancy self-management</a:t>
              </a:r>
            </a:p>
          </p:txBody>
        </p:sp>
        <p:sp>
          <p:nvSpPr>
            <p:cNvPr id="15" name="TextBox 14">
              <a:extLst>
                <a:ext uri="{FF2B5EF4-FFF2-40B4-BE49-F238E27FC236}">
                  <a16:creationId xmlns:a16="http://schemas.microsoft.com/office/drawing/2014/main" id="{341DFC98-F21D-49A3-9AD1-45109842C509}"/>
                </a:ext>
              </a:extLst>
            </p:cNvPr>
            <p:cNvSpPr txBox="1"/>
            <p:nvPr/>
          </p:nvSpPr>
          <p:spPr>
            <a:xfrm>
              <a:off x="1934863" y="5025014"/>
              <a:ext cx="1971437" cy="307777"/>
            </a:xfrm>
            <a:prstGeom prst="rect">
              <a:avLst/>
            </a:prstGeom>
            <a:noFill/>
          </p:spPr>
          <p:txBody>
            <a:bodyPr wrap="none" rtlCol="0">
              <a:spAutoFit/>
            </a:bodyPr>
            <a:lstStyle/>
            <a:p>
              <a:pPr marL="177800" indent="-177800">
                <a:buFont typeface="Arial" panose="020B0604020202020204" pitchFamily="34" charset="0"/>
                <a:buChar char="•"/>
              </a:pPr>
              <a:r>
                <a:rPr lang="en-GB" sz="1400" dirty="0"/>
                <a:t>Governance approach</a:t>
              </a:r>
            </a:p>
          </p:txBody>
        </p:sp>
      </p:grpSp>
      <p:grpSp>
        <p:nvGrpSpPr>
          <p:cNvPr id="23" name="Group 22">
            <a:extLst>
              <a:ext uri="{FF2B5EF4-FFF2-40B4-BE49-F238E27FC236}">
                <a16:creationId xmlns:a16="http://schemas.microsoft.com/office/drawing/2014/main" id="{FDED0984-7BF6-4B6B-821E-0920F016AB65}"/>
              </a:ext>
            </a:extLst>
          </p:cNvPr>
          <p:cNvGrpSpPr/>
          <p:nvPr/>
        </p:nvGrpSpPr>
        <p:grpSpPr>
          <a:xfrm>
            <a:off x="5799302" y="3367510"/>
            <a:ext cx="4060022" cy="2677029"/>
            <a:chOff x="5778941" y="3974662"/>
            <a:chExt cx="3045138" cy="1746708"/>
          </a:xfrm>
        </p:grpSpPr>
        <p:sp>
          <p:nvSpPr>
            <p:cNvPr id="2" name="Oval 1">
              <a:extLst>
                <a:ext uri="{FF2B5EF4-FFF2-40B4-BE49-F238E27FC236}">
                  <a16:creationId xmlns:a16="http://schemas.microsoft.com/office/drawing/2014/main" id="{7C50954B-45B6-4F1E-8CC9-7B8541BE0466}"/>
                </a:ext>
              </a:extLst>
            </p:cNvPr>
            <p:cNvSpPr/>
            <p:nvPr/>
          </p:nvSpPr>
          <p:spPr>
            <a:xfrm>
              <a:off x="5778941" y="3974662"/>
              <a:ext cx="3045138" cy="1746708"/>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6F306F-E14E-44AE-BF5F-480960DAF74F}"/>
                </a:ext>
              </a:extLst>
            </p:cNvPr>
            <p:cNvSpPr/>
            <p:nvPr/>
          </p:nvSpPr>
          <p:spPr>
            <a:xfrm>
              <a:off x="6282205" y="4383518"/>
              <a:ext cx="2063432" cy="325437"/>
            </a:xfrm>
            <a:prstGeom prst="rect">
              <a:avLst/>
            </a:prstGeom>
          </p:spPr>
          <p:txBody>
            <a:bodyPr wrap="none">
              <a:spAutoFit/>
            </a:bodyPr>
            <a:lstStyle/>
            <a:p>
              <a:r>
                <a:rPr lang="en-US" sz="2000" b="1" dirty="0"/>
                <a:t>Self or custom-build</a:t>
              </a:r>
            </a:p>
          </p:txBody>
        </p:sp>
        <p:sp>
          <p:nvSpPr>
            <p:cNvPr id="17" name="TextBox 16">
              <a:extLst>
                <a:ext uri="{FF2B5EF4-FFF2-40B4-BE49-F238E27FC236}">
                  <a16:creationId xmlns:a16="http://schemas.microsoft.com/office/drawing/2014/main" id="{1F863212-894F-47D0-ABE2-E3837ECA1BB7}"/>
                </a:ext>
              </a:extLst>
            </p:cNvPr>
            <p:cNvSpPr txBox="1"/>
            <p:nvPr/>
          </p:nvSpPr>
          <p:spPr>
            <a:xfrm>
              <a:off x="6550104" y="4752850"/>
              <a:ext cx="2018630" cy="523220"/>
            </a:xfrm>
            <a:prstGeom prst="rect">
              <a:avLst/>
            </a:prstGeom>
            <a:noFill/>
          </p:spPr>
          <p:txBody>
            <a:bodyPr wrap="none" rtlCol="0">
              <a:spAutoFit/>
            </a:bodyPr>
            <a:lstStyle/>
            <a:p>
              <a:pPr marL="177800" indent="-177800">
                <a:buFont typeface="Arial" panose="020B0604020202020204" pitchFamily="34" charset="0"/>
                <a:buChar char="•"/>
              </a:pPr>
              <a:r>
                <a:rPr lang="en-GB" sz="1400" dirty="0"/>
                <a:t>Build method </a:t>
              </a:r>
              <a:br>
                <a:rPr lang="en-GB" sz="1400" dirty="0"/>
              </a:br>
              <a:r>
                <a:rPr lang="en-GB" sz="1400" dirty="0"/>
                <a:t>(self or commissioned)</a:t>
              </a:r>
            </a:p>
          </p:txBody>
        </p:sp>
      </p:grpSp>
    </p:spTree>
    <p:extLst>
      <p:ext uri="{BB962C8B-B14F-4D97-AF65-F5344CB8AC3E}">
        <p14:creationId xmlns:p14="http://schemas.microsoft.com/office/powerpoint/2010/main" val="205141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A9CE-2B96-4511-B44A-452A806301D9}"/>
              </a:ext>
            </a:extLst>
          </p:cNvPr>
          <p:cNvSpPr>
            <a:spLocks noGrp="1"/>
          </p:cNvSpPr>
          <p:nvPr>
            <p:ph type="title"/>
          </p:nvPr>
        </p:nvSpPr>
        <p:spPr>
          <a:xfrm>
            <a:off x="205839" y="2820389"/>
            <a:ext cx="6413500" cy="1355750"/>
          </a:xfrm>
        </p:spPr>
        <p:txBody>
          <a:bodyPr vert="horz" lIns="91440" tIns="45720" rIns="91440" bIns="45720" rtlCol="0" anchor="b">
            <a:normAutofit fontScale="90000"/>
          </a:bodyPr>
          <a:lstStyle/>
          <a:p>
            <a:r>
              <a:rPr lang="en-US" b="1" dirty="0"/>
              <a:t>Oxford </a:t>
            </a:r>
            <a:br>
              <a:rPr lang="en-US" b="1" dirty="0"/>
            </a:br>
            <a:r>
              <a:rPr lang="en-US" b="1" dirty="0"/>
              <a:t>Community-Led Housing: </a:t>
            </a:r>
            <a:br>
              <a:rPr lang="en-US" b="1" dirty="0"/>
            </a:br>
            <a:r>
              <a:rPr lang="en-US" b="1" dirty="0"/>
              <a:t>routes to delivery</a:t>
            </a:r>
            <a:br>
              <a:rPr lang="en-US" sz="2200" dirty="0"/>
            </a:br>
            <a:endParaRPr lang="en-US" sz="2200" dirty="0"/>
          </a:p>
        </p:txBody>
      </p:sp>
      <p:sp>
        <p:nvSpPr>
          <p:cNvPr id="50" name="Freeform 17">
            <a:extLst>
              <a:ext uri="{FF2B5EF4-FFF2-40B4-BE49-F238E27FC236}">
                <a16:creationId xmlns:a16="http://schemas.microsoft.com/office/drawing/2014/main" id="{14D8491E-61E0-4939-B77E-8B58E112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1CD3DFF-5B3F-4E0F-B3C0-0BD899C25108}"/>
              </a:ext>
            </a:extLst>
          </p:cNvPr>
          <p:cNvPicPr>
            <a:picLocks noChangeAspect="1"/>
          </p:cNvPicPr>
          <p:nvPr/>
        </p:nvPicPr>
        <p:blipFill>
          <a:blip r:embed="rId3"/>
          <a:stretch>
            <a:fillRect/>
          </a:stretch>
        </p:blipFill>
        <p:spPr>
          <a:xfrm>
            <a:off x="8771467" y="321733"/>
            <a:ext cx="2990442" cy="1809218"/>
          </a:xfrm>
          <a:prstGeom prst="rect">
            <a:avLst/>
          </a:prstGeom>
        </p:spPr>
      </p:pic>
      <p:pic>
        <p:nvPicPr>
          <p:cNvPr id="41" name="officeArt object">
            <a:extLst>
              <a:ext uri="{FF2B5EF4-FFF2-40B4-BE49-F238E27FC236}">
                <a16:creationId xmlns:a16="http://schemas.microsoft.com/office/drawing/2014/main" id="{60A7F944-3892-44F4-8A6F-5E2D8433F06D}"/>
              </a:ext>
            </a:extLst>
          </p:cNvPr>
          <p:cNvPicPr/>
          <p:nvPr/>
        </p:nvPicPr>
        <p:blipFill>
          <a:blip r:embed="rId4">
            <a:extLst/>
          </a:blip>
          <a:stretch>
            <a:fillRect/>
          </a:stretch>
        </p:blipFill>
        <p:spPr>
          <a:xfrm>
            <a:off x="8178478" y="2658800"/>
            <a:ext cx="3623170" cy="1346091"/>
          </a:xfrm>
          <a:prstGeom prst="rect">
            <a:avLst/>
          </a:prstGeom>
        </p:spPr>
      </p:pic>
      <p:sp>
        <p:nvSpPr>
          <p:cNvPr id="52" name="Freeform 18">
            <a:extLst>
              <a:ext uri="{FF2B5EF4-FFF2-40B4-BE49-F238E27FC236}">
                <a16:creationId xmlns:a16="http://schemas.microsoft.com/office/drawing/2014/main" id="{E2129A46-8F64-4F45-A226-F09DCA07B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officeArt object">
            <a:extLst>
              <a:ext uri="{FF2B5EF4-FFF2-40B4-BE49-F238E27FC236}">
                <a16:creationId xmlns:a16="http://schemas.microsoft.com/office/drawing/2014/main" id="{A4180F14-27D9-40DB-ABDD-04E0A4FCDD09}"/>
              </a:ext>
            </a:extLst>
          </p:cNvPr>
          <p:cNvPicPr/>
          <p:nvPr/>
        </p:nvPicPr>
        <p:blipFill>
          <a:blip r:embed="rId5">
            <a:extLst/>
          </a:blip>
          <a:stretch>
            <a:fillRect/>
          </a:stretch>
        </p:blipFill>
        <p:spPr>
          <a:xfrm>
            <a:off x="7695879" y="4865577"/>
            <a:ext cx="4174388" cy="1184494"/>
          </a:xfrm>
          <a:prstGeom prst="rect">
            <a:avLst/>
          </a:prstGeom>
        </p:spPr>
      </p:pic>
    </p:spTree>
    <p:extLst>
      <p:ext uri="{BB962C8B-B14F-4D97-AF65-F5344CB8AC3E}">
        <p14:creationId xmlns:p14="http://schemas.microsoft.com/office/powerpoint/2010/main" val="266412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78B767-A1B6-4723-BB1B-9F6D5B667C7B}"/>
              </a:ext>
            </a:extLst>
          </p:cNvPr>
          <p:cNvSpPr txBox="1"/>
          <p:nvPr/>
        </p:nvSpPr>
        <p:spPr>
          <a:xfrm>
            <a:off x="8317734" y="1783959"/>
            <a:ext cx="3074143" cy="13558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dirty="0">
                <a:solidFill>
                  <a:schemeClr val="bg1"/>
                </a:solidFill>
                <a:latin typeface="+mj-lt"/>
                <a:ea typeface="+mj-ea"/>
                <a:cs typeface="+mj-cs"/>
              </a:rPr>
              <a:t>Benefits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4FE0C5-D7F1-4B8D-8DF5-13CBD5E93BB5}"/>
              </a:ext>
            </a:extLst>
          </p:cNvPr>
          <p:cNvPicPr>
            <a:picLocks noChangeAspect="1"/>
          </p:cNvPicPr>
          <p:nvPr/>
        </p:nvPicPr>
        <p:blipFill>
          <a:blip r:embed="rId3"/>
          <a:stretch>
            <a:fillRect/>
          </a:stretch>
        </p:blipFill>
        <p:spPr>
          <a:xfrm>
            <a:off x="368221" y="528810"/>
            <a:ext cx="7601106" cy="5343180"/>
          </a:xfrm>
          <a:prstGeom prst="rect">
            <a:avLst/>
          </a:prstGeom>
        </p:spPr>
      </p:pic>
    </p:spTree>
    <p:extLst>
      <p:ext uri="{BB962C8B-B14F-4D97-AF65-F5344CB8AC3E}">
        <p14:creationId xmlns:p14="http://schemas.microsoft.com/office/powerpoint/2010/main" val="234068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78B767-A1B6-4723-BB1B-9F6D5B667C7B}"/>
              </a:ext>
            </a:extLst>
          </p:cNvPr>
          <p:cNvSpPr txBox="1"/>
          <p:nvPr/>
        </p:nvSpPr>
        <p:spPr>
          <a:xfrm>
            <a:off x="6746627" y="1783959"/>
            <a:ext cx="5221595"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dirty="0">
                <a:solidFill>
                  <a:schemeClr val="bg1"/>
                </a:solidFill>
                <a:latin typeface="+mj-lt"/>
                <a:ea typeface="+mj-ea"/>
                <a:cs typeface="+mj-cs"/>
              </a:rPr>
              <a:t>Why Community-led?</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91CD61B-CAE4-4443-86EC-6D4901BB6ABD}"/>
              </a:ext>
            </a:extLst>
          </p:cNvPr>
          <p:cNvSpPr txBox="1"/>
          <p:nvPr/>
        </p:nvSpPr>
        <p:spPr>
          <a:xfrm>
            <a:off x="462510" y="3796761"/>
            <a:ext cx="5373253" cy="2308324"/>
          </a:xfrm>
          <a:prstGeom prst="rect">
            <a:avLst/>
          </a:prstGeom>
          <a:noFill/>
        </p:spPr>
        <p:txBody>
          <a:bodyPr wrap="square" rtlCol="0">
            <a:spAutoFit/>
          </a:bodyPr>
          <a:lstStyle/>
          <a:p>
            <a:pPr>
              <a:spcBef>
                <a:spcPts val="600"/>
              </a:spcBef>
              <a:spcAft>
                <a:spcPts val="600"/>
              </a:spcAft>
            </a:pPr>
            <a:r>
              <a:rPr lang="en-US" sz="3600" dirty="0"/>
              <a:t>affordability</a:t>
            </a:r>
            <a:br>
              <a:rPr lang="en-US" sz="3600" dirty="0"/>
            </a:br>
            <a:r>
              <a:rPr lang="en-US" sz="3600" dirty="0"/>
              <a:t>community facilities</a:t>
            </a:r>
            <a:br>
              <a:rPr lang="en-US" sz="3600" dirty="0"/>
            </a:br>
            <a:r>
              <a:rPr lang="en-US" sz="3600" dirty="0"/>
              <a:t>social features</a:t>
            </a:r>
            <a:br>
              <a:rPr lang="en-US" sz="3600" dirty="0"/>
            </a:br>
            <a:r>
              <a:rPr lang="en-US" sz="3600" dirty="0"/>
              <a:t>environmental features</a:t>
            </a:r>
          </a:p>
        </p:txBody>
      </p:sp>
      <p:sp>
        <p:nvSpPr>
          <p:cNvPr id="2" name="TextBox 1">
            <a:extLst>
              <a:ext uri="{FF2B5EF4-FFF2-40B4-BE49-F238E27FC236}">
                <a16:creationId xmlns:a16="http://schemas.microsoft.com/office/drawing/2014/main" id="{30E818E2-76FE-489E-8010-CB85BD5F874F}"/>
              </a:ext>
            </a:extLst>
          </p:cNvPr>
          <p:cNvSpPr txBox="1"/>
          <p:nvPr/>
        </p:nvSpPr>
        <p:spPr>
          <a:xfrm>
            <a:off x="491988" y="428129"/>
            <a:ext cx="3262702" cy="923330"/>
          </a:xfrm>
          <a:prstGeom prst="rect">
            <a:avLst/>
          </a:prstGeom>
          <a:noFill/>
        </p:spPr>
        <p:txBody>
          <a:bodyPr wrap="square" rtlCol="0">
            <a:spAutoFit/>
          </a:bodyPr>
          <a:lstStyle/>
          <a:p>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Investing</a:t>
            </a:r>
            <a:endParaRPr lang="en-US" sz="5400" dirty="0"/>
          </a:p>
        </p:txBody>
      </p:sp>
      <p:sp>
        <p:nvSpPr>
          <p:cNvPr id="10" name="TextBox 9">
            <a:extLst>
              <a:ext uri="{FF2B5EF4-FFF2-40B4-BE49-F238E27FC236}">
                <a16:creationId xmlns:a16="http://schemas.microsoft.com/office/drawing/2014/main" id="{CF9DB67E-AD42-4C44-AFC4-96A0321E7630}"/>
              </a:ext>
            </a:extLst>
          </p:cNvPr>
          <p:cNvSpPr txBox="1"/>
          <p:nvPr/>
        </p:nvSpPr>
        <p:spPr>
          <a:xfrm>
            <a:off x="462510" y="3058858"/>
            <a:ext cx="4742331" cy="923330"/>
          </a:xfrm>
          <a:prstGeom prst="rect">
            <a:avLst/>
          </a:prstGeom>
          <a:noFill/>
        </p:spPr>
        <p:txBody>
          <a:bodyPr wrap="square" rtlCol="0">
            <a:spAutoFit/>
          </a:bodyPr>
          <a:lstStyle/>
          <a:p>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Positively value</a:t>
            </a:r>
            <a:endParaRPr lang="en-US" sz="5400" dirty="0"/>
          </a:p>
        </p:txBody>
      </p:sp>
      <p:sp>
        <p:nvSpPr>
          <p:cNvPr id="5" name="TextBox 4">
            <a:extLst>
              <a:ext uri="{FF2B5EF4-FFF2-40B4-BE49-F238E27FC236}">
                <a16:creationId xmlns:a16="http://schemas.microsoft.com/office/drawing/2014/main" id="{9E5D8D2D-0405-4161-A316-5B5037FF88D6}"/>
              </a:ext>
            </a:extLst>
          </p:cNvPr>
          <p:cNvSpPr txBox="1"/>
          <p:nvPr/>
        </p:nvSpPr>
        <p:spPr>
          <a:xfrm>
            <a:off x="491988" y="1212199"/>
            <a:ext cx="3508333" cy="1754326"/>
          </a:xfrm>
          <a:prstGeom prst="rect">
            <a:avLst/>
          </a:prstGeom>
          <a:noFill/>
        </p:spPr>
        <p:txBody>
          <a:bodyPr wrap="none" rtlCol="0">
            <a:spAutoFit/>
          </a:bodyPr>
          <a:lstStyle/>
          <a:p>
            <a:r>
              <a:rPr lang="en-US" sz="3600" dirty="0"/>
              <a:t>homes</a:t>
            </a:r>
            <a:br>
              <a:rPr lang="en-US" sz="3600" dirty="0"/>
            </a:br>
            <a:r>
              <a:rPr lang="en-US" sz="3600" dirty="0"/>
              <a:t>well-being</a:t>
            </a:r>
            <a:br>
              <a:rPr lang="en-US" sz="3600" dirty="0"/>
            </a:br>
            <a:r>
              <a:rPr lang="en-US" sz="3600" dirty="0"/>
              <a:t>quality, long-term</a:t>
            </a:r>
          </a:p>
        </p:txBody>
      </p:sp>
    </p:spTree>
    <p:extLst>
      <p:ext uri="{BB962C8B-B14F-4D97-AF65-F5344CB8AC3E}">
        <p14:creationId xmlns:p14="http://schemas.microsoft.com/office/powerpoint/2010/main" val="155944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AD7953-9008-400F-8D52-943DB9529413}"/>
              </a:ext>
            </a:extLst>
          </p:cNvPr>
          <p:cNvSpPr txBox="1"/>
          <p:nvPr/>
        </p:nvSpPr>
        <p:spPr>
          <a:xfrm>
            <a:off x="1283138" y="871858"/>
            <a:ext cx="9761262" cy="923330"/>
          </a:xfrm>
          <a:prstGeom prst="rect">
            <a:avLst/>
          </a:prstGeom>
          <a:noFill/>
        </p:spPr>
        <p:txBody>
          <a:bodyPr wrap="none" rtlCol="0">
            <a:spAutoFit/>
          </a:bodyPr>
          <a:lstStyle/>
          <a:p>
            <a:r>
              <a:rPr lang="en-GB" sz="5400" b="1" dirty="0">
                <a:latin typeface="+mj-lt"/>
                <a:ea typeface="+mj-ea"/>
                <a:cs typeface="+mj-cs"/>
              </a:rPr>
              <a:t>Is community-led housing feasible?</a:t>
            </a:r>
            <a:endParaRPr lang="en-US" sz="5400" b="1" dirty="0">
              <a:latin typeface="+mj-lt"/>
              <a:ea typeface="+mj-ea"/>
              <a:cs typeface="+mj-cs"/>
            </a:endParaRPr>
          </a:p>
        </p:txBody>
      </p:sp>
      <p:sp>
        <p:nvSpPr>
          <p:cNvPr id="6" name="TextBox 5">
            <a:extLst>
              <a:ext uri="{FF2B5EF4-FFF2-40B4-BE49-F238E27FC236}">
                <a16:creationId xmlns:a16="http://schemas.microsoft.com/office/drawing/2014/main" id="{CE6FFC7D-0262-41BE-8471-D6E37E73A9B6}"/>
              </a:ext>
            </a:extLst>
          </p:cNvPr>
          <p:cNvSpPr txBox="1"/>
          <p:nvPr/>
        </p:nvSpPr>
        <p:spPr>
          <a:xfrm>
            <a:off x="676024" y="2143143"/>
            <a:ext cx="1687641" cy="646331"/>
          </a:xfrm>
          <a:prstGeom prst="rect">
            <a:avLst/>
          </a:prstGeom>
          <a:noFill/>
        </p:spPr>
        <p:txBody>
          <a:bodyPr wrap="none" rtlCol="0">
            <a:spAutoFit/>
          </a:bodyPr>
          <a:lstStyle/>
          <a:p>
            <a:pPr marL="285750" indent="-285750">
              <a:spcBef>
                <a:spcPts val="1200"/>
              </a:spcBef>
              <a:spcAft>
                <a:spcPts val="1200"/>
              </a:spcAft>
              <a:buFont typeface="Arial" panose="020B0604020202020204" pitchFamily="34" charset="0"/>
              <a:buChar char="•"/>
            </a:pPr>
            <a:r>
              <a:rPr lang="en-US" sz="3600" dirty="0"/>
              <a:t>scales </a:t>
            </a:r>
          </a:p>
        </p:txBody>
      </p:sp>
      <p:pic>
        <p:nvPicPr>
          <p:cNvPr id="4" name="Picture 3">
            <a:extLst>
              <a:ext uri="{FF2B5EF4-FFF2-40B4-BE49-F238E27FC236}">
                <a16:creationId xmlns:a16="http://schemas.microsoft.com/office/drawing/2014/main" id="{B8DE4F10-F09C-4E7D-98CA-CCCEFD0DA0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4956" y="2771361"/>
            <a:ext cx="2250278" cy="2538228"/>
          </a:xfrm>
          <a:prstGeom prst="rect">
            <a:avLst/>
          </a:prstGeom>
        </p:spPr>
      </p:pic>
      <p:sp>
        <p:nvSpPr>
          <p:cNvPr id="7" name="TextBox 6">
            <a:extLst>
              <a:ext uri="{FF2B5EF4-FFF2-40B4-BE49-F238E27FC236}">
                <a16:creationId xmlns:a16="http://schemas.microsoft.com/office/drawing/2014/main" id="{8E062D29-8227-46DD-91AD-DD32D6E44553}"/>
              </a:ext>
            </a:extLst>
          </p:cNvPr>
          <p:cNvSpPr txBox="1"/>
          <p:nvPr/>
        </p:nvSpPr>
        <p:spPr>
          <a:xfrm>
            <a:off x="5145964" y="2204161"/>
            <a:ext cx="1900072" cy="646331"/>
          </a:xfrm>
          <a:prstGeom prst="rect">
            <a:avLst/>
          </a:prstGeom>
          <a:noFill/>
        </p:spPr>
        <p:txBody>
          <a:bodyPr wrap="none" rtlCol="0">
            <a:spAutoFit/>
          </a:bodyPr>
          <a:lstStyle/>
          <a:p>
            <a:pPr marL="285750" indent="-285750">
              <a:spcBef>
                <a:spcPts val="1200"/>
              </a:spcBef>
              <a:spcAft>
                <a:spcPts val="1200"/>
              </a:spcAft>
              <a:buFont typeface="Arial" panose="020B0604020202020204" pitchFamily="34" charset="0"/>
              <a:buChar char="•"/>
            </a:pPr>
            <a:r>
              <a:rPr lang="en-US" sz="3600" dirty="0"/>
              <a:t>tenures</a:t>
            </a:r>
          </a:p>
        </p:txBody>
      </p:sp>
      <p:sp>
        <p:nvSpPr>
          <p:cNvPr id="8" name="TextBox 7">
            <a:extLst>
              <a:ext uri="{FF2B5EF4-FFF2-40B4-BE49-F238E27FC236}">
                <a16:creationId xmlns:a16="http://schemas.microsoft.com/office/drawing/2014/main" id="{F1069290-B9F6-486A-8DC8-EACC18F0F4B0}"/>
              </a:ext>
            </a:extLst>
          </p:cNvPr>
          <p:cNvSpPr txBox="1"/>
          <p:nvPr/>
        </p:nvSpPr>
        <p:spPr>
          <a:xfrm>
            <a:off x="8676263" y="2229474"/>
            <a:ext cx="2054280" cy="1231106"/>
          </a:xfrm>
          <a:prstGeom prst="rect">
            <a:avLst/>
          </a:prstGeom>
          <a:noFill/>
        </p:spPr>
        <p:txBody>
          <a:bodyPr wrap="none" rtlCol="0">
            <a:spAutoFit/>
          </a:bodyPr>
          <a:lstStyle/>
          <a:p>
            <a:pPr marL="285750" indent="-285750">
              <a:spcBef>
                <a:spcPts val="1200"/>
              </a:spcBef>
              <a:spcAft>
                <a:spcPts val="1200"/>
              </a:spcAft>
              <a:buFont typeface="Arial" panose="020B0604020202020204" pitchFamily="34" charset="0"/>
              <a:buChar char="•"/>
            </a:pPr>
            <a:r>
              <a:rPr lang="en-US" sz="3600" dirty="0"/>
              <a:t>contexts</a:t>
            </a:r>
          </a:p>
          <a:p>
            <a:pPr>
              <a:spcBef>
                <a:spcPts val="1200"/>
              </a:spcBef>
              <a:spcAft>
                <a:spcPts val="1200"/>
              </a:spcAft>
            </a:pPr>
            <a:endParaRPr lang="en-US" dirty="0"/>
          </a:p>
        </p:txBody>
      </p:sp>
      <p:pic>
        <p:nvPicPr>
          <p:cNvPr id="10" name="Picture 9">
            <a:extLst>
              <a:ext uri="{FF2B5EF4-FFF2-40B4-BE49-F238E27FC236}">
                <a16:creationId xmlns:a16="http://schemas.microsoft.com/office/drawing/2014/main" id="{B4FACD56-0A82-4DDE-AA76-9766D9FA20D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49204" y="2845027"/>
            <a:ext cx="2292238" cy="2292238"/>
          </a:xfrm>
          <a:prstGeom prst="rect">
            <a:avLst/>
          </a:prstGeom>
        </p:spPr>
      </p:pic>
      <p:pic>
        <p:nvPicPr>
          <p:cNvPr id="14" name="Picture 13">
            <a:extLst>
              <a:ext uri="{FF2B5EF4-FFF2-40B4-BE49-F238E27FC236}">
                <a16:creationId xmlns:a16="http://schemas.microsoft.com/office/drawing/2014/main" id="{5AFAC620-A8BA-41DA-ADFA-06457F2A55C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76264" y="2925384"/>
            <a:ext cx="2368136" cy="2217346"/>
          </a:xfrm>
          <a:prstGeom prst="rect">
            <a:avLst/>
          </a:prstGeom>
        </p:spPr>
      </p:pic>
    </p:spTree>
    <p:extLst>
      <p:ext uri="{BB962C8B-B14F-4D97-AF65-F5344CB8AC3E}">
        <p14:creationId xmlns:p14="http://schemas.microsoft.com/office/powerpoint/2010/main" val="340341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F4102709-9484-412C-93CE-FF499D9A62D9}"/>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dirty="0">
                <a:solidFill>
                  <a:schemeClr val="bg1">
                    <a:lumMod val="95000"/>
                    <a:lumOff val="5000"/>
                  </a:schemeClr>
                </a:solidFill>
                <a:latin typeface="+mj-lt"/>
                <a:ea typeface="+mj-ea"/>
                <a:cs typeface="+mj-cs"/>
              </a:rPr>
              <a:t>Does community-led housing need support?</a:t>
            </a:r>
          </a:p>
        </p:txBody>
      </p:sp>
    </p:spTree>
    <p:extLst>
      <p:ext uri="{BB962C8B-B14F-4D97-AF65-F5344CB8AC3E}">
        <p14:creationId xmlns:p14="http://schemas.microsoft.com/office/powerpoint/2010/main" val="38448333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Arrow Connector 7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076" name="Picture 4" descr="New Housing Developments in Cois Sruthain,Croom | Croom ...">
            <a:extLst>
              <a:ext uri="{FF2B5EF4-FFF2-40B4-BE49-F238E27FC236}">
                <a16:creationId xmlns:a16="http://schemas.microsoft.com/office/drawing/2014/main" id="{4060B1EC-3A92-45F9-9E99-F33745B59F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10" r="22842"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3078" name="TextBox 3">
            <a:extLst>
              <a:ext uri="{FF2B5EF4-FFF2-40B4-BE49-F238E27FC236}">
                <a16:creationId xmlns:a16="http://schemas.microsoft.com/office/drawing/2014/main" id="{7284C6A6-4B7D-4BAA-9386-1A82C4F45E6D}"/>
              </a:ext>
            </a:extLst>
          </p:cNvPr>
          <p:cNvGraphicFramePr/>
          <p:nvPr>
            <p:extLst>
              <p:ext uri="{D42A27DB-BD31-4B8C-83A1-F6EECF244321}">
                <p14:modId xmlns:p14="http://schemas.microsoft.com/office/powerpoint/2010/main" val="1887767641"/>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078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F06B48D2D2349B597674B254ED9B5" ma:contentTypeVersion="4" ma:contentTypeDescription="Create a new document." ma:contentTypeScope="" ma:versionID="6cf8241e25ec4d3ddfcc9e116c9e2045">
  <xsd:schema xmlns:xsd="http://www.w3.org/2001/XMLSchema" xmlns:xs="http://www.w3.org/2001/XMLSchema" xmlns:p="http://schemas.microsoft.com/office/2006/metadata/properties" xmlns:ns2="16e74bdc-27d6-4d4f-a991-a7b903316301" xmlns:ns3="e37d5eb7-780a-4ae2-a945-79159d6b144b" targetNamespace="http://schemas.microsoft.com/office/2006/metadata/properties" ma:root="true" ma:fieldsID="910bf568bd3ba5ead4447a9657eba705" ns2:_="" ns3:_="">
    <xsd:import namespace="16e74bdc-27d6-4d4f-a991-a7b903316301"/>
    <xsd:import namespace="e37d5eb7-780a-4ae2-a945-79159d6b144b"/>
    <xsd:element name="properties">
      <xsd:complexType>
        <xsd:sequence>
          <xsd:element name="documentManagement">
            <xsd:complexType>
              <xsd:all>
                <xsd:element ref="ns2:SharedWithUsers" minOccurs="0"/>
                <xsd:element ref="ns3: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74bdc-27d6-4d4f-a991-a7b9033163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37d5eb7-780a-4ae2-a945-79159d6b144b"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A36FF-90A2-419D-86CF-4B48770D9D25}">
  <ds:schemaRefs>
    <ds:schemaRef ds:uri="http://schemas.microsoft.com/sharepoint/v3/contenttype/forms"/>
  </ds:schemaRefs>
</ds:datastoreItem>
</file>

<file path=customXml/itemProps2.xml><?xml version="1.0" encoding="utf-8"?>
<ds:datastoreItem xmlns:ds="http://schemas.openxmlformats.org/officeDocument/2006/customXml" ds:itemID="{8A27CBB7-23BA-4E1A-BC5B-6CBF025D6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74bdc-27d6-4d4f-a991-a7b903316301"/>
    <ds:schemaRef ds:uri="e37d5eb7-780a-4ae2-a945-79159d6b1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42745E-A1D2-473A-8121-514DECA91ABE}">
  <ds:schemaRefs>
    <ds:schemaRef ds:uri="http://schemas.openxmlformats.org/package/2006/metadata/core-properties"/>
    <ds:schemaRef ds:uri="http://purl.org/dc/terms/"/>
    <ds:schemaRef ds:uri="http://schemas.microsoft.com/office/infopath/2007/PartnerControls"/>
    <ds:schemaRef ds:uri="e37d5eb7-780a-4ae2-a945-79159d6b144b"/>
    <ds:schemaRef ds:uri="http://schemas.microsoft.com/office/2006/documentManagement/types"/>
    <ds:schemaRef ds:uri="http://schemas.microsoft.com/office/2006/metadata/properties"/>
    <ds:schemaRef ds:uri="http://purl.org/dc/elements/1.1/"/>
    <ds:schemaRef ds:uri="16e74bdc-27d6-4d4f-a991-a7b90331630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TotalTime>
  <Words>1427</Words>
  <Application>Microsoft Office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Enabling community-led housing Fiona Mullins</vt:lpstr>
      <vt:lpstr>Definition</vt:lpstr>
      <vt:lpstr>PowerPoint Presentation</vt:lpstr>
      <vt:lpstr>Oxford  Community-Led Housing:  routes to delivery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community-led housing Fiona Mullins</dc:title>
  <dc:creator>Fiona Mullins</dc:creator>
  <cp:lastModifiedBy>Fiona Mullins</cp:lastModifiedBy>
  <cp:revision>2</cp:revision>
  <cp:lastPrinted>2018-09-24T15:10:08Z</cp:lastPrinted>
  <dcterms:created xsi:type="dcterms:W3CDTF">2018-09-24T15:02:50Z</dcterms:created>
  <dcterms:modified xsi:type="dcterms:W3CDTF">2018-09-24T15:11:45Z</dcterms:modified>
</cp:coreProperties>
</file>