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66" r:id="rId2"/>
    <p:sldMasterId id="2147483674" r:id="rId3"/>
    <p:sldMasterId id="2147483680" r:id="rId4"/>
  </p:sldMasterIdLst>
  <p:notesMasterIdLst>
    <p:notesMasterId r:id="rId13"/>
  </p:notesMasterIdLst>
  <p:sldIdLst>
    <p:sldId id="413" r:id="rId5"/>
    <p:sldId id="407" r:id="rId6"/>
    <p:sldId id="406" r:id="rId7"/>
    <p:sldId id="409" r:id="rId8"/>
    <p:sldId id="412" r:id="rId9"/>
    <p:sldId id="408" r:id="rId10"/>
    <p:sldId id="411" r:id="rId11"/>
    <p:sldId id="414" r:id="rId12"/>
  </p:sldIdLst>
  <p:sldSz cx="1343977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utes to delivery" id="{AAEA4E98-913E-4CC8-BFF0-671AC473A223}">
          <p14:sldIdLst>
            <p14:sldId id="413"/>
            <p14:sldId id="407"/>
            <p14:sldId id="406"/>
            <p14:sldId id="409"/>
            <p14:sldId id="412"/>
            <p14:sldId id="408"/>
            <p14:sldId id="411"/>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54B"/>
    <a:srgbClr val="2E8A9F"/>
    <a:srgbClr val="FF6600"/>
    <a:srgbClr val="FFC000"/>
    <a:srgbClr val="F4C14A"/>
    <a:srgbClr val="B4E0EA"/>
    <a:srgbClr val="9555AC"/>
    <a:srgbClr val="000000"/>
    <a:srgbClr val="F50BB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9" autoAdjust="0"/>
    <p:restoredTop sz="83251" autoAdjust="0"/>
  </p:normalViewPr>
  <p:slideViewPr>
    <p:cSldViewPr snapToGrid="0">
      <p:cViewPr varScale="1">
        <p:scale>
          <a:sx n="73" d="100"/>
          <a:sy n="73" d="100"/>
        </p:scale>
        <p:origin x="108" y="33"/>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a:rPr>
              <a:t>Click to edit the notes' format</a:t>
            </a:r>
          </a:p>
        </p:txBody>
      </p:sp>
      <p:sp>
        <p:nvSpPr>
          <p:cNvPr id="73"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&lt;header&gt;</a:t>
            </a:r>
          </a:p>
        </p:txBody>
      </p:sp>
      <p:sp>
        <p:nvSpPr>
          <p:cNvPr id="74"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a:rPr>
              <a:t>&lt;date/time&gt;</a:t>
            </a:r>
          </a:p>
        </p:txBody>
      </p:sp>
      <p:sp>
        <p:nvSpPr>
          <p:cNvPr id="75"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a:rPr>
              <a:t>&lt;footer&gt;</a:t>
            </a:r>
          </a:p>
        </p:txBody>
      </p:sp>
      <p:sp>
        <p:nvSpPr>
          <p:cNvPr id="76" name="PlaceHolder 5"/>
          <p:cNvSpPr>
            <a:spLocks noGrp="1"/>
          </p:cNvSpPr>
          <p:nvPr>
            <p:ph type="sldNum"/>
          </p:nvPr>
        </p:nvSpPr>
        <p:spPr>
          <a:xfrm>
            <a:off x="4278960" y="10157400"/>
            <a:ext cx="3280680" cy="534240"/>
          </a:xfrm>
          <a:prstGeom prst="rect">
            <a:avLst/>
          </a:prstGeom>
        </p:spPr>
        <p:txBody>
          <a:bodyPr lIns="0" tIns="0" rIns="0" bIns="0" anchor="b"/>
          <a:lstStyle/>
          <a:p>
            <a:pPr algn="r"/>
            <a:fld id="{5CCCEF27-222D-4115-BD45-BB9323579F5C}"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5033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Read Jo Lavis and Tom Chance review for Power to Change on this</a:t>
            </a:r>
          </a:p>
        </p:txBody>
      </p:sp>
      <p:sp>
        <p:nvSpPr>
          <p:cNvPr id="4" name="Slide Number Placeholder 3"/>
          <p:cNvSpPr>
            <a:spLocks noGrp="1"/>
          </p:cNvSpPr>
          <p:nvPr>
            <p:ph type="sldNum"/>
          </p:nvPr>
        </p:nvSpPr>
        <p:spPr/>
        <p:txBody>
          <a:bodyPr/>
          <a:lstStyle/>
          <a:p>
            <a:pPr algn="r"/>
            <a:fld id="{5CCCEF27-222D-4115-BD45-BB9323579F5C}" type="slidenum">
              <a:rPr lang="en-GB" sz="1400" b="0" strike="noStrike" spc="-1" smtClean="0">
                <a:solidFill>
                  <a:srgbClr val="000000"/>
                </a:solidFill>
                <a:uFill>
                  <a:solidFill>
                    <a:srgbClr val="FFFFFF"/>
                  </a:solidFill>
                </a:uFill>
                <a:latin typeface="Times New Roman"/>
              </a:rPr>
              <a:t>2</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3748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419965" indent="-419965">
              <a:lnSpc>
                <a:spcPct val="150000"/>
              </a:lnSpc>
              <a:buFont typeface="Arial" panose="020B0604020202020204" pitchFamily="34" charset="0"/>
              <a:buChar char="•"/>
            </a:pPr>
            <a:r>
              <a:rPr lang="en-GB" sz="1200" b="1" dirty="0">
                <a:latin typeface="Neue Hans Kendrick" panose="00000500000000000000" pitchFamily="2" charset="0"/>
              </a:rPr>
              <a:t>Capacity-building</a:t>
            </a:r>
            <a:r>
              <a:rPr lang="en-GB" sz="1200" dirty="0">
                <a:latin typeface="Neue Hans Kendrick" panose="00000500000000000000" pitchFamily="2" charset="0"/>
              </a:rPr>
              <a:t>, including </a:t>
            </a:r>
            <a:r>
              <a:rPr lang="en-GB" sz="1200" dirty="0" err="1">
                <a:latin typeface="Neue Hans Kendrick" panose="00000500000000000000" pitchFamily="2" charset="0"/>
              </a:rPr>
              <a:t>seedcorn</a:t>
            </a:r>
            <a:r>
              <a:rPr lang="en-GB" sz="1200" dirty="0">
                <a:latin typeface="Neue Hans Kendrick" panose="00000500000000000000" pitchFamily="2" charset="0"/>
              </a:rPr>
              <a:t> funding to get started. </a:t>
            </a:r>
          </a:p>
          <a:p>
            <a:pPr marL="419965" indent="-419965">
              <a:lnSpc>
                <a:spcPct val="150000"/>
              </a:lnSpc>
              <a:buFont typeface="Arial" panose="020B0604020202020204" pitchFamily="34" charset="0"/>
              <a:buChar char="•"/>
            </a:pPr>
            <a:r>
              <a:rPr lang="en-GB" sz="1200" dirty="0">
                <a:latin typeface="Neue Hans Kendrick" panose="00000500000000000000" pitchFamily="2" charset="0"/>
              </a:rPr>
              <a:t>Project-specific </a:t>
            </a:r>
            <a:r>
              <a:rPr lang="en-GB" sz="1200" b="1" dirty="0">
                <a:latin typeface="Neue Hans Kendrick" panose="00000500000000000000" pitchFamily="2" charset="0"/>
              </a:rPr>
              <a:t>professional fees </a:t>
            </a:r>
            <a:r>
              <a:rPr lang="en-GB" sz="1200" dirty="0">
                <a:latin typeface="Neue Hans Kendrick" panose="00000500000000000000" pitchFamily="2" charset="0"/>
              </a:rPr>
              <a:t>and costs, including feasibility work, design work. </a:t>
            </a:r>
          </a:p>
          <a:p>
            <a:pPr marL="419965" indent="-419965">
              <a:lnSpc>
                <a:spcPct val="150000"/>
              </a:lnSpc>
              <a:buFont typeface="Arial" panose="020B0604020202020204" pitchFamily="34" charset="0"/>
              <a:buChar char="•"/>
            </a:pPr>
            <a:r>
              <a:rPr lang="en-GB" sz="1200" dirty="0">
                <a:latin typeface="Neue Hans Kendrick" panose="00000500000000000000" pitchFamily="2" charset="0"/>
              </a:rPr>
              <a:t>Planning applications, business planning and project management</a:t>
            </a:r>
          </a:p>
          <a:p>
            <a:pPr marL="419965" indent="-419965">
              <a:lnSpc>
                <a:spcPct val="150000"/>
              </a:lnSpc>
              <a:buFont typeface="Arial" panose="020B0604020202020204" pitchFamily="34" charset="0"/>
              <a:buChar char="•"/>
            </a:pPr>
            <a:r>
              <a:rPr lang="en-GB" sz="1200" dirty="0">
                <a:latin typeface="Neue Hans Kendrick" panose="00000500000000000000" pitchFamily="2" charset="0"/>
              </a:rPr>
              <a:t>Eligible bodies</a:t>
            </a:r>
          </a:p>
          <a:p>
            <a:pPr marL="419965" indent="-419965">
              <a:lnSpc>
                <a:spcPct val="150000"/>
              </a:lnSpc>
              <a:buFont typeface="Arial" panose="020B0604020202020204" pitchFamily="34" charset="0"/>
              <a:buChar char="•"/>
            </a:pPr>
            <a:r>
              <a:rPr lang="en-GB" sz="1200" dirty="0">
                <a:latin typeface="Neue Hans Kendrick" panose="00000500000000000000" pitchFamily="2" charset="0"/>
              </a:rPr>
              <a:t>Follows milestones</a:t>
            </a:r>
          </a:p>
          <a:p>
            <a:endParaRPr lang="en-GB" dirty="0"/>
          </a:p>
        </p:txBody>
      </p:sp>
      <p:sp>
        <p:nvSpPr>
          <p:cNvPr id="4" name="Slide Number Placeholder 3"/>
          <p:cNvSpPr>
            <a:spLocks noGrp="1"/>
          </p:cNvSpPr>
          <p:nvPr>
            <p:ph type="sldNum"/>
          </p:nvPr>
        </p:nvSpPr>
        <p:spPr/>
        <p:txBody>
          <a:bodyPr/>
          <a:lstStyle/>
          <a:p>
            <a:pPr algn="r"/>
            <a:fld id="{5CCCEF27-222D-4115-BD45-BB9323579F5C}" type="slidenum">
              <a:rPr lang="en-GB" sz="1400" b="0" strike="noStrike" spc="-1" smtClean="0">
                <a:solidFill>
                  <a:srgbClr val="000000"/>
                </a:solidFill>
                <a:uFill>
                  <a:solidFill>
                    <a:srgbClr val="FFFFFF"/>
                  </a:solidFill>
                </a:uFill>
                <a:latin typeface="Times New Roman"/>
              </a:rPr>
              <a:t>5</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2307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5CCCEF27-222D-4115-BD45-BB9323579F5C}" type="slidenum">
              <a:rPr lang="en-GB" sz="1400" b="0" strike="noStrike" spc="-1" smtClean="0">
                <a:solidFill>
                  <a:srgbClr val="000000"/>
                </a:solidFill>
                <a:uFill>
                  <a:solidFill>
                    <a:srgbClr val="FFFFFF"/>
                  </a:solidFill>
                </a:uFill>
                <a:latin typeface="Times New Roman"/>
              </a:rPr>
              <a:t>6</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8438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Value for money is grant per unit relative to other CLH bids plus lower total grant requirements </a:t>
            </a:r>
            <a:r>
              <a:rPr lang="en-GB" dirty="0" err="1"/>
              <a:t>bu</a:t>
            </a:r>
            <a:r>
              <a:rPr lang="en-GB" dirty="0"/>
              <a:t> finding project cost elsewhere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degree of support from the local authority; the availability of a suitable site; planning status (e.g. planning permission); and the degree of engagement by the local community. Projects which have progressed furthest towards the development phase are likely to be able to make the strongest case for funding on deliverability grounds.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46. The assessment of bids will also take account of the capacity of the group to deliver the project. Projects which have progressed furthest towards the development phase are likely to be able to make the strongest case for funding on deliverability grounds. </a:t>
            </a:r>
          </a:p>
          <a:p>
            <a:endParaRPr lang="en-GB" dirty="0"/>
          </a:p>
        </p:txBody>
      </p:sp>
      <p:sp>
        <p:nvSpPr>
          <p:cNvPr id="4" name="Slide Number Placeholder 3"/>
          <p:cNvSpPr>
            <a:spLocks noGrp="1"/>
          </p:cNvSpPr>
          <p:nvPr>
            <p:ph type="sldNum"/>
          </p:nvPr>
        </p:nvSpPr>
        <p:spPr/>
        <p:txBody>
          <a:bodyPr/>
          <a:lstStyle/>
          <a:p>
            <a:pPr algn="r"/>
            <a:fld id="{5CCCEF27-222D-4115-BD45-BB9323579F5C}" type="slidenum">
              <a:rPr lang="en-GB" sz="1400" b="0" strike="noStrike" spc="-1" smtClean="0">
                <a:solidFill>
                  <a:srgbClr val="000000"/>
                </a:solidFill>
                <a:uFill>
                  <a:solidFill>
                    <a:srgbClr val="FFFFFF"/>
                  </a:solidFill>
                </a:uFill>
                <a:latin typeface="Times New Roman"/>
              </a:rPr>
              <a:t>7</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4883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Unregistered bodies can get 100% on practical completion a first Fixed Charge over land, a Guarantee or a Performance Bond - each to at least the value of the funds advanced</a:t>
            </a:r>
          </a:p>
          <a:p>
            <a:pPr marL="342900" indent="-342900">
              <a:buFont typeface="Arial" panose="020B0604020202020204" pitchFamily="34" charset="0"/>
              <a:buChar char="•"/>
            </a:pPr>
            <a:r>
              <a:rPr lang="en-GB" sz="1200" dirty="0">
                <a:latin typeface="Neue Hans Kendrick" panose="00000500000000000000" pitchFamily="2" charset="0"/>
              </a:rPr>
              <a:t>The provider and the building contractor have entered in to a building contract </a:t>
            </a:r>
          </a:p>
          <a:p>
            <a:pPr marL="342900" indent="-342900">
              <a:buFont typeface="Arial" panose="020B0604020202020204" pitchFamily="34" charset="0"/>
              <a:buChar char="•"/>
            </a:pPr>
            <a:r>
              <a:rPr lang="en-GB" sz="1200" dirty="0">
                <a:latin typeface="Neue Hans Kendrick" panose="00000500000000000000" pitchFamily="2" charset="0"/>
              </a:rPr>
              <a:t>The building contractor takes possession of the site or property </a:t>
            </a:r>
          </a:p>
          <a:p>
            <a:pPr marL="342900" indent="-342900">
              <a:buFont typeface="Arial" panose="020B0604020202020204" pitchFamily="34" charset="0"/>
              <a:buChar char="•"/>
            </a:pPr>
            <a:r>
              <a:rPr lang="en-GB" sz="1200" dirty="0">
                <a:latin typeface="Neue Hans Kendrick" panose="00000500000000000000" pitchFamily="2" charset="0"/>
              </a:rPr>
              <a:t>The works have commenced Outline business / finance plan</a:t>
            </a:r>
          </a:p>
          <a:p>
            <a:endParaRPr lang="en-GB" dirty="0"/>
          </a:p>
        </p:txBody>
      </p:sp>
      <p:sp>
        <p:nvSpPr>
          <p:cNvPr id="4" name="Slide Number Placeholder 3"/>
          <p:cNvSpPr>
            <a:spLocks noGrp="1"/>
          </p:cNvSpPr>
          <p:nvPr>
            <p:ph type="sldNum"/>
          </p:nvPr>
        </p:nvSpPr>
        <p:spPr/>
        <p:txBody>
          <a:bodyPr/>
          <a:lstStyle/>
          <a:p>
            <a:pPr algn="r"/>
            <a:fld id="{5CCCEF27-222D-4115-BD45-BB9323579F5C}" type="slidenum">
              <a:rPr lang="en-GB" sz="1400" b="0" strike="noStrike" spc="-1" smtClean="0">
                <a:solidFill>
                  <a:srgbClr val="000000"/>
                </a:solidFill>
                <a:uFill>
                  <a:solidFill>
                    <a:srgbClr val="FFFFFF"/>
                  </a:solidFill>
                </a:uFill>
                <a:latin typeface="Times New Roman"/>
              </a:rPr>
              <a:t>8</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2815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b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BA3-75A7-47DA-8E5A-891141231683}"/>
              </a:ext>
            </a:extLst>
          </p:cNvPr>
          <p:cNvSpPr>
            <a:spLocks noGrp="1"/>
          </p:cNvSpPr>
          <p:nvPr>
            <p:ph type="title"/>
          </p:nvPr>
        </p:nvSpPr>
        <p:spPr>
          <a:xfrm>
            <a:off x="923985" y="2800740"/>
            <a:ext cx="11591806" cy="811179"/>
          </a:xfrm>
          <a:prstGeom prst="rect">
            <a:avLst/>
          </a:prstGeom>
        </p:spPr>
        <p:txBody>
          <a:bodyPr/>
          <a:lstStyle>
            <a:lvl1pPr algn="ct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2382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81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175" y="261807"/>
            <a:ext cx="10511824" cy="782648"/>
          </a:xfrm>
          <a:prstGeom prst="rect">
            <a:avLst/>
          </a:prstGeom>
        </p:spPr>
        <p:txBody>
          <a:bodyPr/>
          <a:lstStyle>
            <a:lvl1pPr>
              <a:defRPr>
                <a:solidFill>
                  <a:srgbClr val="F066AE"/>
                </a:solidFill>
              </a:defRPr>
            </a:lvl1pPr>
          </a:lstStyle>
          <a:p>
            <a:r>
              <a:rPr lang="en-US"/>
              <a:t>Click to edit Master title style</a:t>
            </a:r>
            <a:endParaRPr lang="en-US" dirty="0"/>
          </a:p>
        </p:txBody>
      </p:sp>
    </p:spTree>
    <p:extLst>
      <p:ext uri="{BB962C8B-B14F-4D97-AF65-F5344CB8AC3E}">
        <p14:creationId xmlns:p14="http://schemas.microsoft.com/office/powerpoint/2010/main" val="277336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3976" y="2997190"/>
            <a:ext cx="10511824" cy="782648"/>
          </a:xfrm>
          <a:prstGeom prst="rect">
            <a:avLst/>
          </a:prstGeom>
        </p:spPr>
        <p:txBody>
          <a:bodyPr/>
          <a:lstStyle>
            <a:lvl1pPr algn="ctr">
              <a:defRPr>
                <a:solidFill>
                  <a:srgbClr val="F066AE"/>
                </a:solidFill>
              </a:defRPr>
            </a:lvl1pPr>
          </a:lstStyle>
          <a:p>
            <a:r>
              <a:rPr lang="en-US"/>
              <a:t>Click to edit Master title style</a:t>
            </a:r>
            <a:endParaRPr lang="en-US" dirty="0"/>
          </a:p>
        </p:txBody>
      </p:sp>
    </p:spTree>
    <p:extLst>
      <p:ext uri="{BB962C8B-B14F-4D97-AF65-F5344CB8AC3E}">
        <p14:creationId xmlns:p14="http://schemas.microsoft.com/office/powerpoint/2010/main" val="180749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85" y="1790926"/>
            <a:ext cx="11591806" cy="29374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F7E65321-5BFD-43A0-ADF5-65E9CE46923B}"/>
              </a:ext>
            </a:extLst>
          </p:cNvPr>
          <p:cNvSpPr>
            <a:spLocks noGrp="1"/>
          </p:cNvSpPr>
          <p:nvPr>
            <p:ph type="title"/>
          </p:nvPr>
        </p:nvSpPr>
        <p:spPr>
          <a:xfrm>
            <a:off x="314175" y="261807"/>
            <a:ext cx="10511824" cy="782648"/>
          </a:xfrm>
          <a:prstGeom prst="rect">
            <a:avLst/>
          </a:prstGeom>
        </p:spPr>
        <p:txBody>
          <a:bodyPr/>
          <a:lstStyle>
            <a:lvl1pPr>
              <a:defRPr>
                <a:solidFill>
                  <a:srgbClr val="F066AE"/>
                </a:solidFill>
              </a:defRPr>
            </a:lvl1pPr>
          </a:lstStyle>
          <a:p>
            <a:r>
              <a:rPr lang="en-US"/>
              <a:t>Click to edit Master title style</a:t>
            </a:r>
            <a:endParaRPr lang="en-US" dirty="0"/>
          </a:p>
        </p:txBody>
      </p:sp>
    </p:spTree>
    <p:extLst>
      <p:ext uri="{BB962C8B-B14F-4D97-AF65-F5344CB8AC3E}">
        <p14:creationId xmlns:p14="http://schemas.microsoft.com/office/powerpoint/2010/main" val="308149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B21E8-91B6-4FE4-A476-E9324C859C00}" type="datetimeFigureOut">
              <a:rPr lang="en-GB" smtClean="0"/>
              <a:t>24/09/2018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75AC54-114A-4C52-A27B-EF80F2F9F68A}" type="slidenum">
              <a:rPr lang="en-GB" smtClean="0"/>
              <a:t>‹#›</a:t>
            </a:fld>
            <a:endParaRPr lang="en-GB"/>
          </a:p>
        </p:txBody>
      </p:sp>
    </p:spTree>
    <p:extLst>
      <p:ext uri="{BB962C8B-B14F-4D97-AF65-F5344CB8AC3E}">
        <p14:creationId xmlns:p14="http://schemas.microsoft.com/office/powerpoint/2010/main" val="428523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eop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44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579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F27E814-84B4-4C12-B7A9-48E00B720D09}"/>
              </a:ext>
            </a:extLst>
          </p:cNvPr>
          <p:cNvSpPr/>
          <p:nvPr/>
        </p:nvSpPr>
        <p:spPr>
          <a:xfrm>
            <a:off x="0" y="-50715"/>
            <a:ext cx="13439775" cy="7610390"/>
          </a:xfrm>
          <a:custGeom>
            <a:avLst/>
            <a:gdLst/>
            <a:ahLst/>
            <a:cxnLst/>
            <a:rect l="l" t="t" r="r" b="b"/>
            <a:pathLst>
              <a:path w="13919200" h="8648700">
                <a:moveTo>
                  <a:pt x="0" y="8648700"/>
                </a:moveTo>
                <a:lnTo>
                  <a:pt x="13919200" y="8648700"/>
                </a:lnTo>
                <a:lnTo>
                  <a:pt x="13919200" y="0"/>
                </a:lnTo>
                <a:lnTo>
                  <a:pt x="0" y="0"/>
                </a:lnTo>
                <a:lnTo>
                  <a:pt x="0" y="8648700"/>
                </a:lnTo>
                <a:close/>
              </a:path>
            </a:pathLst>
          </a:custGeom>
          <a:solidFill>
            <a:schemeClr val="tx1"/>
          </a:solidFill>
        </p:spPr>
        <p:txBody>
          <a:bodyPr wrap="square" lIns="0" tIns="0" rIns="0" bIns="0" rtlCol="0"/>
          <a:lstStyle/>
          <a:p>
            <a:r>
              <a:rPr lang="en-GB" sz="1984" dirty="0"/>
              <a:t> 	</a:t>
            </a:r>
            <a:endParaRPr sz="1984" dirty="0"/>
          </a:p>
        </p:txBody>
      </p:sp>
      <p:pic>
        <p:nvPicPr>
          <p:cNvPr id="5" name="Picture 4" descr="A close up of a logo&#10;&#10;Description generated with very high confidence">
            <a:extLst>
              <a:ext uri="{FF2B5EF4-FFF2-40B4-BE49-F238E27FC236}">
                <a16:creationId xmlns:a16="http://schemas.microsoft.com/office/drawing/2014/main" id="{64221D85-3F48-4573-BBC4-92898D0D7C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4942" y="6142232"/>
            <a:ext cx="2670984" cy="1102453"/>
          </a:xfrm>
          <a:prstGeom prst="rect">
            <a:avLst/>
          </a:prstGeom>
        </p:spPr>
      </p:pic>
    </p:spTree>
    <p:extLst>
      <p:ext uri="{BB962C8B-B14F-4D97-AF65-F5344CB8AC3E}">
        <p14:creationId xmlns:p14="http://schemas.microsoft.com/office/powerpoint/2010/main" val="355956586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1007943" rtl="0" eaLnBrk="1" latinLnBrk="0" hangingPunct="1">
        <a:lnSpc>
          <a:spcPct val="90000"/>
        </a:lnSpc>
        <a:spcBef>
          <a:spcPct val="0"/>
        </a:spcBef>
        <a:buNone/>
        <a:defRPr sz="4850" b="1" kern="1200">
          <a:solidFill>
            <a:srgbClr val="2780B8"/>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5F5F5F"/>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5F5F5F"/>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5F5F5F"/>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object, clock&#10;&#10;Description generated with very high confidence">
            <a:extLst>
              <a:ext uri="{FF2B5EF4-FFF2-40B4-BE49-F238E27FC236}">
                <a16:creationId xmlns:a16="http://schemas.microsoft.com/office/drawing/2014/main" id="{CA9944A4-04F8-4DA8-B2A5-3F345136FC0A}"/>
              </a:ext>
            </a:extLst>
          </p:cNvPr>
          <p:cNvPicPr>
            <a:picLocks noChangeAspect="1"/>
          </p:cNvPicPr>
          <p:nvPr userDrawn="1"/>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521293" y="6658882"/>
            <a:ext cx="656698" cy="656698"/>
          </a:xfrm>
          <a:prstGeom prst="rect">
            <a:avLst/>
          </a:prstGeom>
        </p:spPr>
      </p:pic>
    </p:spTree>
    <p:extLst>
      <p:ext uri="{BB962C8B-B14F-4D97-AF65-F5344CB8AC3E}">
        <p14:creationId xmlns:p14="http://schemas.microsoft.com/office/powerpoint/2010/main" val="24171294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9" r:id="rId6"/>
  </p:sldLayoutIdLst>
  <p:txStyles>
    <p:titleStyle>
      <a:lvl1pPr algn="l" defTabSz="1007943" rtl="0" eaLnBrk="1" latinLnBrk="0" hangingPunct="1">
        <a:lnSpc>
          <a:spcPct val="90000"/>
        </a:lnSpc>
        <a:spcBef>
          <a:spcPct val="0"/>
        </a:spcBef>
        <a:buNone/>
        <a:defRPr sz="4850" b="1" kern="1200">
          <a:solidFill>
            <a:srgbClr val="2780B8"/>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5F5F5F"/>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5F5F5F"/>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5F5F5F"/>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5376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1007943" rtl="0" eaLnBrk="1" latinLnBrk="0" hangingPunct="1">
        <a:lnSpc>
          <a:spcPct val="90000"/>
        </a:lnSpc>
        <a:spcBef>
          <a:spcPct val="0"/>
        </a:spcBef>
        <a:buNone/>
        <a:defRPr sz="4850" b="1" kern="1200">
          <a:solidFill>
            <a:srgbClr val="2780B8"/>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5F5F5F"/>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5F5F5F"/>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5F5F5F"/>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close up of a logo&#10;&#10;Description generated with very high confidence">
            <a:extLst>
              <a:ext uri="{FF2B5EF4-FFF2-40B4-BE49-F238E27FC236}">
                <a16:creationId xmlns:a16="http://schemas.microsoft.com/office/drawing/2014/main" id="{A0D9E94D-5B4B-4548-B081-C54209830C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28"/>
            <a:ext cx="13440341" cy="7559247"/>
          </a:xfrm>
          <a:prstGeom prst="rect">
            <a:avLst/>
          </a:prstGeom>
        </p:spPr>
      </p:pic>
    </p:spTree>
    <p:extLst>
      <p:ext uri="{BB962C8B-B14F-4D97-AF65-F5344CB8AC3E}">
        <p14:creationId xmlns:p14="http://schemas.microsoft.com/office/powerpoint/2010/main" val="992276973"/>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1007943" rtl="0" eaLnBrk="1" latinLnBrk="0" hangingPunct="1">
        <a:lnSpc>
          <a:spcPct val="90000"/>
        </a:lnSpc>
        <a:spcBef>
          <a:spcPct val="0"/>
        </a:spcBef>
        <a:buNone/>
        <a:defRPr sz="4850" b="1" kern="1200">
          <a:solidFill>
            <a:srgbClr val="2780B8"/>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5F5F5F"/>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5F5F5F"/>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5F5F5F"/>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5F5F5F"/>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FD6C3F-6696-4522-953B-235521F72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
            <a:ext cx="13439775" cy="7559873"/>
          </a:xfrm>
          <a:prstGeom prst="rect">
            <a:avLst/>
          </a:prstGeom>
        </p:spPr>
      </p:pic>
      <p:sp>
        <p:nvSpPr>
          <p:cNvPr id="5" name="Rectangle 4"/>
          <p:cNvSpPr/>
          <p:nvPr/>
        </p:nvSpPr>
        <p:spPr>
          <a:xfrm>
            <a:off x="990138" y="1543998"/>
            <a:ext cx="6940698" cy="1513235"/>
          </a:xfrm>
          <a:prstGeom prst="rect">
            <a:avLst/>
          </a:prstGeom>
        </p:spPr>
        <p:txBody>
          <a:bodyPr wrap="square">
            <a:spAutoFit/>
          </a:bodyPr>
          <a:lstStyle/>
          <a:p>
            <a:pPr>
              <a:lnSpc>
                <a:spcPct val="120000"/>
              </a:lnSpc>
            </a:pPr>
            <a:r>
              <a:rPr lang="it-IT" sz="4000" b="1" dirty="0">
                <a:solidFill>
                  <a:srgbClr val="121042"/>
                </a:solidFill>
                <a:latin typeface="Neue hans kendrick"/>
                <a:cs typeface="Neue hans kendrick"/>
              </a:rPr>
              <a:t>Understanding the Community Housing Fund</a:t>
            </a:r>
          </a:p>
        </p:txBody>
      </p:sp>
    </p:spTree>
    <p:extLst>
      <p:ext uri="{BB962C8B-B14F-4D97-AF65-F5344CB8AC3E}">
        <p14:creationId xmlns:p14="http://schemas.microsoft.com/office/powerpoint/2010/main" val="324217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56C8475-A321-4CBA-8C7F-6273C9D1C0A1}"/>
              </a:ext>
            </a:extLst>
          </p:cNvPr>
          <p:cNvCxnSpPr>
            <a:cxnSpLocks/>
            <a:stCxn id="32" idx="6"/>
          </p:cNvCxnSpPr>
          <p:nvPr/>
        </p:nvCxnSpPr>
        <p:spPr>
          <a:xfrm>
            <a:off x="3175499" y="3950226"/>
            <a:ext cx="8147986"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3D8646-E911-4D21-93E8-5E28C4C24C74}"/>
              </a:ext>
            </a:extLst>
          </p:cNvPr>
          <p:cNvCxnSpPr/>
          <p:nvPr/>
        </p:nvCxnSpPr>
        <p:spPr>
          <a:xfrm>
            <a:off x="5681083"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B3CD3C-F67D-41C7-8F0B-F39E25EB7F0C}"/>
              </a:ext>
            </a:extLst>
          </p:cNvPr>
          <p:cNvCxnSpPr/>
          <p:nvPr/>
        </p:nvCxnSpPr>
        <p:spPr>
          <a:xfrm>
            <a:off x="3246221"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76A7BB-DCAB-4E67-B047-8E2BF47878C0}"/>
              </a:ext>
            </a:extLst>
          </p:cNvPr>
          <p:cNvCxnSpPr/>
          <p:nvPr/>
        </p:nvCxnSpPr>
        <p:spPr>
          <a:xfrm>
            <a:off x="8115948"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80EE4D9-0D54-4265-9D5F-44B46ADA7323}"/>
              </a:ext>
            </a:extLst>
          </p:cNvPr>
          <p:cNvCxnSpPr/>
          <p:nvPr/>
        </p:nvCxnSpPr>
        <p:spPr>
          <a:xfrm>
            <a:off x="10554687"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999C70-70D2-4700-A2D4-0C3417E9EA4B}"/>
              </a:ext>
            </a:extLst>
          </p:cNvPr>
          <p:cNvSpPr txBox="1"/>
          <p:nvPr/>
        </p:nvSpPr>
        <p:spPr>
          <a:xfrm>
            <a:off x="4082433" y="461663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2017</a:t>
            </a:r>
          </a:p>
        </p:txBody>
      </p:sp>
      <p:sp>
        <p:nvSpPr>
          <p:cNvPr id="18" name="TextBox 17">
            <a:extLst>
              <a:ext uri="{FF2B5EF4-FFF2-40B4-BE49-F238E27FC236}">
                <a16:creationId xmlns:a16="http://schemas.microsoft.com/office/drawing/2014/main" id="{B4CD729E-3EED-487B-9A0B-2B7C01C5999C}"/>
              </a:ext>
            </a:extLst>
          </p:cNvPr>
          <p:cNvSpPr txBox="1"/>
          <p:nvPr/>
        </p:nvSpPr>
        <p:spPr>
          <a:xfrm>
            <a:off x="6544122" y="464295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2018</a:t>
            </a:r>
          </a:p>
        </p:txBody>
      </p:sp>
      <p:sp>
        <p:nvSpPr>
          <p:cNvPr id="19" name="TextBox 18">
            <a:extLst>
              <a:ext uri="{FF2B5EF4-FFF2-40B4-BE49-F238E27FC236}">
                <a16:creationId xmlns:a16="http://schemas.microsoft.com/office/drawing/2014/main" id="{1804DDCA-F961-4155-AE90-4E206F7A8DC6}"/>
              </a:ext>
            </a:extLst>
          </p:cNvPr>
          <p:cNvSpPr txBox="1"/>
          <p:nvPr/>
        </p:nvSpPr>
        <p:spPr>
          <a:xfrm>
            <a:off x="2177537" y="461663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2016</a:t>
            </a:r>
          </a:p>
        </p:txBody>
      </p:sp>
      <p:grpSp>
        <p:nvGrpSpPr>
          <p:cNvPr id="74" name="Group 73">
            <a:extLst>
              <a:ext uri="{FF2B5EF4-FFF2-40B4-BE49-F238E27FC236}">
                <a16:creationId xmlns:a16="http://schemas.microsoft.com/office/drawing/2014/main" id="{835552DD-FFDB-4236-8B69-38A0D30C1CA7}"/>
              </a:ext>
            </a:extLst>
          </p:cNvPr>
          <p:cNvGrpSpPr/>
          <p:nvPr/>
        </p:nvGrpSpPr>
        <p:grpSpPr>
          <a:xfrm>
            <a:off x="3819270" y="2559943"/>
            <a:ext cx="3350868" cy="1452328"/>
            <a:chOff x="3819270" y="2559943"/>
            <a:chExt cx="3350868" cy="1452328"/>
          </a:xfrm>
        </p:grpSpPr>
        <p:sp>
          <p:nvSpPr>
            <p:cNvPr id="61" name="Rectangle 60">
              <a:extLst>
                <a:ext uri="{FF2B5EF4-FFF2-40B4-BE49-F238E27FC236}">
                  <a16:creationId xmlns:a16="http://schemas.microsoft.com/office/drawing/2014/main" id="{6132D40B-FAB2-4FDE-802F-1327C76832DE}"/>
                </a:ext>
              </a:extLst>
            </p:cNvPr>
            <p:cNvSpPr/>
            <p:nvPr/>
          </p:nvSpPr>
          <p:spPr>
            <a:xfrm>
              <a:off x="3842844" y="3877657"/>
              <a:ext cx="3327294" cy="134614"/>
            </a:xfrm>
            <a:prstGeom prst="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sp>
          <p:nvSpPr>
            <p:cNvPr id="62" name="TextBox 61">
              <a:extLst>
                <a:ext uri="{FF2B5EF4-FFF2-40B4-BE49-F238E27FC236}">
                  <a16:creationId xmlns:a16="http://schemas.microsoft.com/office/drawing/2014/main" id="{5AE2CC15-5CDB-4788-B37B-0AFEB1B5D5A2}"/>
                </a:ext>
              </a:extLst>
            </p:cNvPr>
            <p:cNvSpPr txBox="1"/>
            <p:nvPr/>
          </p:nvSpPr>
          <p:spPr>
            <a:xfrm>
              <a:off x="3819270" y="2559943"/>
              <a:ext cx="3060842" cy="584775"/>
            </a:xfrm>
            <a:prstGeom prst="rect">
              <a:avLst/>
            </a:prstGeom>
            <a:noFill/>
          </p:spPr>
          <p:txBody>
            <a:bodyPr wrap="square" rtlCol="0">
              <a:spAutoFit/>
            </a:bodyPr>
            <a:lstStyle/>
            <a:p>
              <a:pPr algn="ctr"/>
              <a:r>
                <a:rPr lang="en-GB" sz="3200" b="1" dirty="0">
                  <a:ln w="12700">
                    <a:solidFill>
                      <a:srgbClr val="FF6600"/>
                    </a:solidFill>
                  </a:ln>
                  <a:noFill/>
                  <a:latin typeface="Neue Hans Kendrick" panose="00000500000000000000" pitchFamily="2" charset="0"/>
                </a:rPr>
                <a:t>Year 2</a:t>
              </a:r>
            </a:p>
          </p:txBody>
        </p:sp>
      </p:grpSp>
      <p:sp>
        <p:nvSpPr>
          <p:cNvPr id="20" name="TextBox 19">
            <a:extLst>
              <a:ext uri="{FF2B5EF4-FFF2-40B4-BE49-F238E27FC236}">
                <a16:creationId xmlns:a16="http://schemas.microsoft.com/office/drawing/2014/main" id="{F41BC822-FAE6-4512-8328-92D140FA3274}"/>
              </a:ext>
            </a:extLst>
          </p:cNvPr>
          <p:cNvSpPr txBox="1"/>
          <p:nvPr/>
        </p:nvSpPr>
        <p:spPr>
          <a:xfrm>
            <a:off x="8937842" y="464295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2019</a:t>
            </a:r>
          </a:p>
        </p:txBody>
      </p:sp>
      <p:grpSp>
        <p:nvGrpSpPr>
          <p:cNvPr id="78" name="Group 77">
            <a:extLst>
              <a:ext uri="{FF2B5EF4-FFF2-40B4-BE49-F238E27FC236}">
                <a16:creationId xmlns:a16="http://schemas.microsoft.com/office/drawing/2014/main" id="{B1343DDE-5F79-4392-BCBF-4293A24A5ED2}"/>
              </a:ext>
            </a:extLst>
          </p:cNvPr>
          <p:cNvGrpSpPr/>
          <p:nvPr/>
        </p:nvGrpSpPr>
        <p:grpSpPr>
          <a:xfrm>
            <a:off x="1537386" y="2559943"/>
            <a:ext cx="3060842" cy="1755426"/>
            <a:chOff x="1537386" y="2559943"/>
            <a:chExt cx="3060842" cy="1755426"/>
          </a:xfrm>
        </p:grpSpPr>
        <p:grpSp>
          <p:nvGrpSpPr>
            <p:cNvPr id="77" name="Group 76">
              <a:extLst>
                <a:ext uri="{FF2B5EF4-FFF2-40B4-BE49-F238E27FC236}">
                  <a16:creationId xmlns:a16="http://schemas.microsoft.com/office/drawing/2014/main" id="{8E3FDACA-3645-4223-99C0-A32D2180FB1B}"/>
                </a:ext>
              </a:extLst>
            </p:cNvPr>
            <p:cNvGrpSpPr/>
            <p:nvPr/>
          </p:nvGrpSpPr>
          <p:grpSpPr>
            <a:xfrm>
              <a:off x="1685243" y="3939802"/>
              <a:ext cx="1274873" cy="375567"/>
              <a:chOff x="1685243" y="3939802"/>
              <a:chExt cx="1274873" cy="375567"/>
            </a:xfrm>
          </p:grpSpPr>
          <p:cxnSp>
            <p:nvCxnSpPr>
              <p:cNvPr id="6" name="Straight Connector 5">
                <a:extLst>
                  <a:ext uri="{FF2B5EF4-FFF2-40B4-BE49-F238E27FC236}">
                    <a16:creationId xmlns:a16="http://schemas.microsoft.com/office/drawing/2014/main" id="{C3774FEA-2A06-49CE-BD5C-068451D76DAB}"/>
                  </a:ext>
                </a:extLst>
              </p:cNvPr>
              <p:cNvCxnSpPr/>
              <p:nvPr/>
            </p:nvCxnSpPr>
            <p:spPr>
              <a:xfrm>
                <a:off x="1685243" y="3939802"/>
                <a:ext cx="0" cy="375567"/>
              </a:xfrm>
              <a:prstGeom prst="line">
                <a:avLst/>
              </a:prstGeom>
              <a:ln w="31750">
                <a:solidFill>
                  <a:srgbClr val="FF66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76AC93-3B7A-438E-A7DA-46753D57B14F}"/>
                  </a:ext>
                </a:extLst>
              </p:cNvPr>
              <p:cNvCxnSpPr>
                <a:cxnSpLocks/>
                <a:endCxn id="32" idx="2"/>
              </p:cNvCxnSpPr>
              <p:nvPr/>
            </p:nvCxnSpPr>
            <p:spPr>
              <a:xfrm flipV="1">
                <a:off x="1685243" y="3950226"/>
                <a:ext cx="1274873" cy="1241"/>
              </a:xfrm>
              <a:prstGeom prst="line">
                <a:avLst/>
              </a:prstGeom>
              <a:ln w="31750">
                <a:solidFill>
                  <a:srgbClr val="FF660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C09D7ECE-199C-472F-AD31-780B1BB15C2F}"/>
                </a:ext>
              </a:extLst>
            </p:cNvPr>
            <p:cNvSpPr txBox="1"/>
            <p:nvPr/>
          </p:nvSpPr>
          <p:spPr>
            <a:xfrm>
              <a:off x="1537386" y="2559943"/>
              <a:ext cx="3060842" cy="1138773"/>
            </a:xfrm>
            <a:prstGeom prst="rect">
              <a:avLst/>
            </a:prstGeom>
            <a:noFill/>
          </p:spPr>
          <p:txBody>
            <a:bodyPr wrap="square" rtlCol="0">
              <a:spAutoFit/>
            </a:bodyPr>
            <a:lstStyle/>
            <a:p>
              <a:pPr algn="ctr"/>
              <a:r>
                <a:rPr lang="en-GB" sz="3200" b="1" dirty="0">
                  <a:solidFill>
                    <a:srgbClr val="FF6600"/>
                  </a:solidFill>
                  <a:latin typeface="Neue Hans Kendrick" panose="00000500000000000000" pitchFamily="2" charset="0"/>
                </a:rPr>
                <a:t>Year 1</a:t>
              </a:r>
            </a:p>
            <a:p>
              <a:pPr algn="ctr"/>
              <a:r>
                <a:rPr lang="en-GB" dirty="0">
                  <a:latin typeface="Neue Hans Kendrick" panose="00000500000000000000" pitchFamily="2" charset="0"/>
                </a:rPr>
                <a:t>23</a:t>
              </a:r>
              <a:r>
                <a:rPr lang="en-GB" baseline="30000" dirty="0">
                  <a:latin typeface="Neue Hans Kendrick" panose="00000500000000000000" pitchFamily="2" charset="0"/>
                </a:rPr>
                <a:t>rd</a:t>
              </a:r>
              <a:r>
                <a:rPr lang="en-GB" dirty="0">
                  <a:latin typeface="Neue Hans Kendrick" panose="00000500000000000000" pitchFamily="2" charset="0"/>
                </a:rPr>
                <a:t> Dec – 31</a:t>
              </a:r>
              <a:r>
                <a:rPr lang="en-GB" baseline="30000" dirty="0">
                  <a:latin typeface="Neue Hans Kendrick" panose="00000500000000000000" pitchFamily="2" charset="0"/>
                </a:rPr>
                <a:t>st</a:t>
              </a:r>
              <a:r>
                <a:rPr lang="en-GB" dirty="0">
                  <a:latin typeface="Neue Hans Kendrick" panose="00000500000000000000" pitchFamily="2" charset="0"/>
                </a:rPr>
                <a:t> March</a:t>
              </a:r>
            </a:p>
            <a:p>
              <a:pPr algn="ctr"/>
              <a:endParaRPr lang="en-GB" b="1" dirty="0">
                <a:solidFill>
                  <a:srgbClr val="FF6600"/>
                </a:solidFill>
                <a:latin typeface="Neue Hans Kendrick" panose="00000500000000000000" pitchFamily="2" charset="0"/>
              </a:endParaRPr>
            </a:p>
          </p:txBody>
        </p:sp>
        <p:grpSp>
          <p:nvGrpSpPr>
            <p:cNvPr id="72" name="Group 71">
              <a:extLst>
                <a:ext uri="{FF2B5EF4-FFF2-40B4-BE49-F238E27FC236}">
                  <a16:creationId xmlns:a16="http://schemas.microsoft.com/office/drawing/2014/main" id="{3F30CDE1-0866-45D4-A4A5-3A8D3E10C922}"/>
                </a:ext>
              </a:extLst>
            </p:cNvPr>
            <p:cNvGrpSpPr/>
            <p:nvPr/>
          </p:nvGrpSpPr>
          <p:grpSpPr>
            <a:xfrm>
              <a:off x="2960116" y="3842534"/>
              <a:ext cx="966846" cy="215383"/>
              <a:chOff x="2960116" y="3842534"/>
              <a:chExt cx="966846" cy="215383"/>
            </a:xfrm>
          </p:grpSpPr>
          <p:sp>
            <p:nvSpPr>
              <p:cNvPr id="16" name="Rectangle 15">
                <a:extLst>
                  <a:ext uri="{FF2B5EF4-FFF2-40B4-BE49-F238E27FC236}">
                    <a16:creationId xmlns:a16="http://schemas.microsoft.com/office/drawing/2014/main" id="{7B54D800-9705-47C8-85DD-45993335BB2F}"/>
                  </a:ext>
                </a:extLst>
              </p:cNvPr>
              <p:cNvSpPr/>
              <p:nvPr/>
            </p:nvSpPr>
            <p:spPr>
              <a:xfrm>
                <a:off x="3093513" y="3888250"/>
                <a:ext cx="732675" cy="12402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sp>
            <p:nvSpPr>
              <p:cNvPr id="32" name="Oval 31">
                <a:extLst>
                  <a:ext uri="{FF2B5EF4-FFF2-40B4-BE49-F238E27FC236}">
                    <a16:creationId xmlns:a16="http://schemas.microsoft.com/office/drawing/2014/main" id="{B6D48127-2F75-40DD-B0BC-9F750633B7DC}"/>
                  </a:ext>
                </a:extLst>
              </p:cNvPr>
              <p:cNvSpPr/>
              <p:nvPr/>
            </p:nvSpPr>
            <p:spPr>
              <a:xfrm>
                <a:off x="2960116" y="3842534"/>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FF6600"/>
                  </a:solidFill>
                  <a:latin typeface="Neue Hans Kendrick" panose="00000500000000000000" pitchFamily="2" charset="0"/>
                </a:endParaRPr>
              </a:p>
            </p:txBody>
          </p:sp>
          <p:sp>
            <p:nvSpPr>
              <p:cNvPr id="44" name="Oval 43">
                <a:extLst>
                  <a:ext uri="{FF2B5EF4-FFF2-40B4-BE49-F238E27FC236}">
                    <a16:creationId xmlns:a16="http://schemas.microsoft.com/office/drawing/2014/main" id="{EDE2E9D1-0F29-421D-AE3F-9AEEB9D9C258}"/>
                  </a:ext>
                </a:extLst>
              </p:cNvPr>
              <p:cNvSpPr/>
              <p:nvPr/>
            </p:nvSpPr>
            <p:spPr>
              <a:xfrm>
                <a:off x="3711579" y="3842534"/>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latin typeface="Neue Hans Kendrick" panose="00000500000000000000" pitchFamily="2" charset="0"/>
                </a:endParaRPr>
              </a:p>
            </p:txBody>
          </p:sp>
        </p:grpSp>
      </p:grpSp>
      <p:sp>
        <p:nvSpPr>
          <p:cNvPr id="53" name="TextBox 52">
            <a:extLst>
              <a:ext uri="{FF2B5EF4-FFF2-40B4-BE49-F238E27FC236}">
                <a16:creationId xmlns:a16="http://schemas.microsoft.com/office/drawing/2014/main" id="{C7696875-521A-4B98-ABBC-50D99F07691D}"/>
              </a:ext>
            </a:extLst>
          </p:cNvPr>
          <p:cNvSpPr txBox="1"/>
          <p:nvPr/>
        </p:nvSpPr>
        <p:spPr>
          <a:xfrm>
            <a:off x="11339796" y="4613309"/>
            <a:ext cx="767302" cy="369332"/>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2020</a:t>
            </a:r>
          </a:p>
        </p:txBody>
      </p:sp>
      <p:cxnSp>
        <p:nvCxnSpPr>
          <p:cNvPr id="80" name="Straight Connector 79">
            <a:extLst>
              <a:ext uri="{FF2B5EF4-FFF2-40B4-BE49-F238E27FC236}">
                <a16:creationId xmlns:a16="http://schemas.microsoft.com/office/drawing/2014/main" id="{BCD3A1C5-C3C8-4072-80B8-4C35F1AED61B}"/>
              </a:ext>
            </a:extLst>
          </p:cNvPr>
          <p:cNvCxnSpPr>
            <a:stCxn id="32" idx="0"/>
          </p:cNvCxnSpPr>
          <p:nvPr/>
        </p:nvCxnSpPr>
        <p:spPr>
          <a:xfrm flipH="1" flipV="1">
            <a:off x="3067807" y="3422650"/>
            <a:ext cx="1" cy="419884"/>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83" name="TextBox 82">
            <a:extLst>
              <a:ext uri="{FF2B5EF4-FFF2-40B4-BE49-F238E27FC236}">
                <a16:creationId xmlns:a16="http://schemas.microsoft.com/office/drawing/2014/main" id="{52CE63F4-30EA-4B29-A56D-995BD09D2DC0}"/>
              </a:ext>
            </a:extLst>
          </p:cNvPr>
          <p:cNvSpPr txBox="1"/>
          <p:nvPr/>
        </p:nvSpPr>
        <p:spPr>
          <a:xfrm>
            <a:off x="457272" y="482570"/>
            <a:ext cx="7102372" cy="954107"/>
          </a:xfrm>
          <a:prstGeom prst="rect">
            <a:avLst/>
          </a:prstGeom>
          <a:noFill/>
        </p:spPr>
        <p:txBody>
          <a:bodyPr wrap="square" rtlCol="0">
            <a:spAutoFit/>
          </a:bodyPr>
          <a:lstStyle/>
          <a:p>
            <a:r>
              <a:rPr lang="en-GB" sz="3600" b="1" dirty="0">
                <a:latin typeface="Neue Hans Kendrick" panose="00000500000000000000" pitchFamily="2" charset="0"/>
              </a:rPr>
              <a:t>Community Housing Fund 2016</a:t>
            </a:r>
          </a:p>
          <a:p>
            <a:r>
              <a:rPr lang="en-GB" sz="2000" dirty="0">
                <a:latin typeface="Neue Hans Kendrick" panose="00000500000000000000" pitchFamily="2" charset="0"/>
              </a:rPr>
              <a:t>£60 million annual fund for affordable homes</a:t>
            </a:r>
            <a:endParaRPr lang="en-GB" sz="2000" b="1" dirty="0">
              <a:latin typeface="Neue Hans Kendrick" panose="00000500000000000000" pitchFamily="2" charset="0"/>
            </a:endParaRPr>
          </a:p>
        </p:txBody>
      </p:sp>
    </p:spTree>
    <p:extLst>
      <p:ext uri="{BB962C8B-B14F-4D97-AF65-F5344CB8AC3E}">
        <p14:creationId xmlns:p14="http://schemas.microsoft.com/office/powerpoint/2010/main" val="10015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generated with high confidence">
            <a:extLst>
              <a:ext uri="{FF2B5EF4-FFF2-40B4-BE49-F238E27FC236}">
                <a16:creationId xmlns:a16="http://schemas.microsoft.com/office/drawing/2014/main" id="{55BD6AAE-7662-465E-86DE-8E253110EC73}"/>
              </a:ext>
            </a:extLst>
          </p:cNvPr>
          <p:cNvPicPr>
            <a:picLocks noChangeAspect="1"/>
          </p:cNvPicPr>
          <p:nvPr/>
        </p:nvPicPr>
        <p:blipFill rotWithShape="1">
          <a:blip r:embed="rId2">
            <a:extLst>
              <a:ext uri="{28A0092B-C50C-407E-A947-70E740481C1C}">
                <a14:useLocalDpi xmlns:a14="http://schemas.microsoft.com/office/drawing/2010/main" val="0"/>
              </a:ext>
            </a:extLst>
          </a:blip>
          <a:srcRect b="15594"/>
          <a:stretch/>
        </p:blipFill>
        <p:spPr>
          <a:xfrm>
            <a:off x="-1" y="-1"/>
            <a:ext cx="13439775" cy="7559676"/>
          </a:xfrm>
          <a:prstGeom prst="rect">
            <a:avLst/>
          </a:prstGeom>
        </p:spPr>
      </p:pic>
      <p:sp>
        <p:nvSpPr>
          <p:cNvPr id="4" name="TextBox 3">
            <a:extLst>
              <a:ext uri="{FF2B5EF4-FFF2-40B4-BE49-F238E27FC236}">
                <a16:creationId xmlns:a16="http://schemas.microsoft.com/office/drawing/2014/main" id="{70191288-8012-468E-BE45-B306636C0B71}"/>
              </a:ext>
            </a:extLst>
          </p:cNvPr>
          <p:cNvSpPr txBox="1"/>
          <p:nvPr/>
        </p:nvSpPr>
        <p:spPr>
          <a:xfrm>
            <a:off x="125602" y="116681"/>
            <a:ext cx="5720027" cy="954107"/>
          </a:xfrm>
          <a:prstGeom prst="rect">
            <a:avLst/>
          </a:prstGeom>
          <a:solidFill>
            <a:srgbClr val="FF6600"/>
          </a:solidFill>
        </p:spPr>
        <p:txBody>
          <a:bodyPr wrap="square" rtlCol="0">
            <a:spAutoFit/>
          </a:bodyPr>
          <a:lstStyle/>
          <a:p>
            <a:r>
              <a:rPr lang="en-GB" sz="2800" b="1" dirty="0">
                <a:solidFill>
                  <a:schemeClr val="bg1"/>
                </a:solidFill>
                <a:highlight>
                  <a:srgbClr val="FF6600"/>
                </a:highlight>
                <a:latin typeface="Neue Hans Kendrick" panose="00000500000000000000" pitchFamily="2" charset="0"/>
              </a:rPr>
              <a:t> Community Housing Fund 2018</a:t>
            </a:r>
            <a:r>
              <a:rPr lang="en-GB" sz="2800" b="1" dirty="0">
                <a:solidFill>
                  <a:schemeClr val="bg1"/>
                </a:solidFill>
                <a:latin typeface="Neue Hans Kendrick" panose="00000500000000000000" pitchFamily="2" charset="0"/>
              </a:rPr>
              <a:t> </a:t>
            </a:r>
            <a:r>
              <a:rPr lang="en-GB" sz="2800" b="1" dirty="0">
                <a:solidFill>
                  <a:schemeClr val="bg1"/>
                </a:solidFill>
                <a:highlight>
                  <a:srgbClr val="FF6600"/>
                </a:highlight>
                <a:latin typeface="Neue Hans Kendrick" panose="00000500000000000000" pitchFamily="2" charset="0"/>
              </a:rPr>
              <a:t> </a:t>
            </a:r>
          </a:p>
          <a:p>
            <a:r>
              <a:rPr lang="en-GB" sz="2800" dirty="0">
                <a:solidFill>
                  <a:schemeClr val="bg1"/>
                </a:solidFill>
                <a:highlight>
                  <a:srgbClr val="FF6600"/>
                </a:highlight>
                <a:latin typeface="Neue Hans Kendrick" panose="00000500000000000000" pitchFamily="2" charset="0"/>
              </a:rPr>
              <a:t> £163 million for affordable homes </a:t>
            </a:r>
            <a:endParaRPr lang="en-GB" sz="2800" b="1" dirty="0">
              <a:solidFill>
                <a:schemeClr val="bg1"/>
              </a:solidFill>
              <a:highlight>
                <a:srgbClr val="FF6600"/>
              </a:highlight>
              <a:latin typeface="Neue Hans Kendrick" panose="00000500000000000000" pitchFamily="2" charset="0"/>
            </a:endParaRPr>
          </a:p>
        </p:txBody>
      </p:sp>
    </p:spTree>
    <p:extLst>
      <p:ext uri="{BB962C8B-B14F-4D97-AF65-F5344CB8AC3E}">
        <p14:creationId xmlns:p14="http://schemas.microsoft.com/office/powerpoint/2010/main" val="260519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56C8475-A321-4CBA-8C7F-6273C9D1C0A1}"/>
              </a:ext>
            </a:extLst>
          </p:cNvPr>
          <p:cNvCxnSpPr>
            <a:cxnSpLocks/>
            <a:stCxn id="32" idx="6"/>
          </p:cNvCxnSpPr>
          <p:nvPr/>
        </p:nvCxnSpPr>
        <p:spPr>
          <a:xfrm>
            <a:off x="3175499" y="3950226"/>
            <a:ext cx="8147986"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3D8646-E911-4D21-93E8-5E28C4C24C74}"/>
              </a:ext>
            </a:extLst>
          </p:cNvPr>
          <p:cNvCxnSpPr/>
          <p:nvPr/>
        </p:nvCxnSpPr>
        <p:spPr>
          <a:xfrm>
            <a:off x="5681083" y="3949060"/>
            <a:ext cx="0" cy="3755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B3CD3C-F67D-41C7-8F0B-F39E25EB7F0C}"/>
              </a:ext>
            </a:extLst>
          </p:cNvPr>
          <p:cNvCxnSpPr/>
          <p:nvPr/>
        </p:nvCxnSpPr>
        <p:spPr>
          <a:xfrm>
            <a:off x="3246221" y="3949060"/>
            <a:ext cx="0" cy="3755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76A7BB-DCAB-4E67-B047-8E2BF47878C0}"/>
              </a:ext>
            </a:extLst>
          </p:cNvPr>
          <p:cNvCxnSpPr/>
          <p:nvPr/>
        </p:nvCxnSpPr>
        <p:spPr>
          <a:xfrm>
            <a:off x="8115948"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80EE4D9-0D54-4265-9D5F-44B46ADA7323}"/>
              </a:ext>
            </a:extLst>
          </p:cNvPr>
          <p:cNvCxnSpPr/>
          <p:nvPr/>
        </p:nvCxnSpPr>
        <p:spPr>
          <a:xfrm>
            <a:off x="10554687" y="3949060"/>
            <a:ext cx="0" cy="375567"/>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999C70-70D2-4700-A2D4-0C3417E9EA4B}"/>
              </a:ext>
            </a:extLst>
          </p:cNvPr>
          <p:cNvSpPr txBox="1"/>
          <p:nvPr/>
        </p:nvSpPr>
        <p:spPr>
          <a:xfrm>
            <a:off x="4082433" y="4616630"/>
            <a:ext cx="767302" cy="369332"/>
          </a:xfrm>
          <a:prstGeom prst="rect">
            <a:avLst/>
          </a:prstGeom>
          <a:noFill/>
        </p:spPr>
        <p:txBody>
          <a:bodyPr wrap="square" rtlCol="0">
            <a:spAutoFit/>
          </a:bodyPr>
          <a:lstStyle/>
          <a:p>
            <a:pPr algn="ctr"/>
            <a:r>
              <a:rPr lang="en-GB" dirty="0">
                <a:solidFill>
                  <a:schemeClr val="bg1">
                    <a:lumMod val="50000"/>
                  </a:schemeClr>
                </a:solidFill>
                <a:latin typeface="Neue Hans Kendrick" panose="00000500000000000000" pitchFamily="2" charset="0"/>
              </a:rPr>
              <a:t>2017</a:t>
            </a:r>
          </a:p>
        </p:txBody>
      </p:sp>
      <p:sp>
        <p:nvSpPr>
          <p:cNvPr id="18" name="TextBox 17">
            <a:extLst>
              <a:ext uri="{FF2B5EF4-FFF2-40B4-BE49-F238E27FC236}">
                <a16:creationId xmlns:a16="http://schemas.microsoft.com/office/drawing/2014/main" id="{B4CD729E-3EED-487B-9A0B-2B7C01C5999C}"/>
              </a:ext>
            </a:extLst>
          </p:cNvPr>
          <p:cNvSpPr txBox="1"/>
          <p:nvPr/>
        </p:nvSpPr>
        <p:spPr>
          <a:xfrm>
            <a:off x="6544122" y="464295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2018</a:t>
            </a:r>
          </a:p>
        </p:txBody>
      </p:sp>
      <p:sp>
        <p:nvSpPr>
          <p:cNvPr id="19" name="TextBox 18">
            <a:extLst>
              <a:ext uri="{FF2B5EF4-FFF2-40B4-BE49-F238E27FC236}">
                <a16:creationId xmlns:a16="http://schemas.microsoft.com/office/drawing/2014/main" id="{1804DDCA-F961-4155-AE90-4E206F7A8DC6}"/>
              </a:ext>
            </a:extLst>
          </p:cNvPr>
          <p:cNvSpPr txBox="1"/>
          <p:nvPr/>
        </p:nvSpPr>
        <p:spPr>
          <a:xfrm>
            <a:off x="2177537" y="4616630"/>
            <a:ext cx="767302" cy="369332"/>
          </a:xfrm>
          <a:prstGeom prst="rect">
            <a:avLst/>
          </a:prstGeom>
          <a:noFill/>
        </p:spPr>
        <p:txBody>
          <a:bodyPr wrap="square" rtlCol="0">
            <a:spAutoFit/>
          </a:bodyPr>
          <a:lstStyle/>
          <a:p>
            <a:pPr algn="ctr"/>
            <a:r>
              <a:rPr lang="en-GB" dirty="0">
                <a:solidFill>
                  <a:schemeClr val="bg1">
                    <a:lumMod val="50000"/>
                  </a:schemeClr>
                </a:solidFill>
                <a:latin typeface="Neue Hans Kendrick" panose="00000500000000000000" pitchFamily="2" charset="0"/>
              </a:rPr>
              <a:t>2016</a:t>
            </a:r>
          </a:p>
        </p:txBody>
      </p:sp>
      <p:grpSp>
        <p:nvGrpSpPr>
          <p:cNvPr id="74" name="Group 73">
            <a:extLst>
              <a:ext uri="{FF2B5EF4-FFF2-40B4-BE49-F238E27FC236}">
                <a16:creationId xmlns:a16="http://schemas.microsoft.com/office/drawing/2014/main" id="{835552DD-FFDB-4236-8B69-38A0D30C1CA7}"/>
              </a:ext>
            </a:extLst>
          </p:cNvPr>
          <p:cNvGrpSpPr/>
          <p:nvPr/>
        </p:nvGrpSpPr>
        <p:grpSpPr>
          <a:xfrm>
            <a:off x="3819270" y="2559943"/>
            <a:ext cx="3350868" cy="1452328"/>
            <a:chOff x="3819270" y="2559943"/>
            <a:chExt cx="3350868" cy="1452328"/>
          </a:xfrm>
        </p:grpSpPr>
        <p:sp>
          <p:nvSpPr>
            <p:cNvPr id="61" name="Rectangle 60">
              <a:extLst>
                <a:ext uri="{FF2B5EF4-FFF2-40B4-BE49-F238E27FC236}">
                  <a16:creationId xmlns:a16="http://schemas.microsoft.com/office/drawing/2014/main" id="{6132D40B-FAB2-4FDE-802F-1327C76832DE}"/>
                </a:ext>
              </a:extLst>
            </p:cNvPr>
            <p:cNvSpPr/>
            <p:nvPr/>
          </p:nvSpPr>
          <p:spPr>
            <a:xfrm>
              <a:off x="3842844" y="3877657"/>
              <a:ext cx="3327294" cy="134614"/>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sp>
          <p:nvSpPr>
            <p:cNvPr id="62" name="TextBox 61">
              <a:extLst>
                <a:ext uri="{FF2B5EF4-FFF2-40B4-BE49-F238E27FC236}">
                  <a16:creationId xmlns:a16="http://schemas.microsoft.com/office/drawing/2014/main" id="{5AE2CC15-5CDB-4788-B37B-0AFEB1B5D5A2}"/>
                </a:ext>
              </a:extLst>
            </p:cNvPr>
            <p:cNvSpPr txBox="1"/>
            <p:nvPr/>
          </p:nvSpPr>
          <p:spPr>
            <a:xfrm>
              <a:off x="3819270" y="2559943"/>
              <a:ext cx="3060842" cy="584775"/>
            </a:xfrm>
            <a:prstGeom prst="rect">
              <a:avLst/>
            </a:prstGeom>
            <a:noFill/>
          </p:spPr>
          <p:txBody>
            <a:bodyPr wrap="square" rtlCol="0">
              <a:spAutoFit/>
            </a:bodyPr>
            <a:lstStyle/>
            <a:p>
              <a:pPr algn="ctr"/>
              <a:r>
                <a:rPr lang="en-GB" sz="3200" b="1" dirty="0">
                  <a:ln w="12700">
                    <a:solidFill>
                      <a:schemeClr val="bg1">
                        <a:lumMod val="50000"/>
                      </a:schemeClr>
                    </a:solidFill>
                  </a:ln>
                  <a:noFill/>
                  <a:latin typeface="Neue Hans Kendrick" panose="00000500000000000000" pitchFamily="2" charset="0"/>
                </a:rPr>
                <a:t>Year 2</a:t>
              </a:r>
            </a:p>
          </p:txBody>
        </p:sp>
      </p:grpSp>
      <p:sp>
        <p:nvSpPr>
          <p:cNvPr id="20" name="TextBox 19">
            <a:extLst>
              <a:ext uri="{FF2B5EF4-FFF2-40B4-BE49-F238E27FC236}">
                <a16:creationId xmlns:a16="http://schemas.microsoft.com/office/drawing/2014/main" id="{F41BC822-FAE6-4512-8328-92D140FA3274}"/>
              </a:ext>
            </a:extLst>
          </p:cNvPr>
          <p:cNvSpPr txBox="1"/>
          <p:nvPr/>
        </p:nvSpPr>
        <p:spPr>
          <a:xfrm>
            <a:off x="8937842" y="4642950"/>
            <a:ext cx="767302" cy="310050"/>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2019</a:t>
            </a:r>
          </a:p>
        </p:txBody>
      </p:sp>
      <p:grpSp>
        <p:nvGrpSpPr>
          <p:cNvPr id="78" name="Group 77">
            <a:extLst>
              <a:ext uri="{FF2B5EF4-FFF2-40B4-BE49-F238E27FC236}">
                <a16:creationId xmlns:a16="http://schemas.microsoft.com/office/drawing/2014/main" id="{B1343DDE-5F79-4392-BCBF-4293A24A5ED2}"/>
              </a:ext>
            </a:extLst>
          </p:cNvPr>
          <p:cNvGrpSpPr/>
          <p:nvPr/>
        </p:nvGrpSpPr>
        <p:grpSpPr>
          <a:xfrm>
            <a:off x="1537386" y="2559943"/>
            <a:ext cx="3060842" cy="1755426"/>
            <a:chOff x="1537386" y="2559943"/>
            <a:chExt cx="3060842" cy="1755426"/>
          </a:xfrm>
        </p:grpSpPr>
        <p:grpSp>
          <p:nvGrpSpPr>
            <p:cNvPr id="77" name="Group 76">
              <a:extLst>
                <a:ext uri="{FF2B5EF4-FFF2-40B4-BE49-F238E27FC236}">
                  <a16:creationId xmlns:a16="http://schemas.microsoft.com/office/drawing/2014/main" id="{8E3FDACA-3645-4223-99C0-A32D2180FB1B}"/>
                </a:ext>
              </a:extLst>
            </p:cNvPr>
            <p:cNvGrpSpPr/>
            <p:nvPr/>
          </p:nvGrpSpPr>
          <p:grpSpPr>
            <a:xfrm>
              <a:off x="1685243" y="3939802"/>
              <a:ext cx="1274873" cy="375567"/>
              <a:chOff x="1685243" y="3939802"/>
              <a:chExt cx="1274873" cy="375567"/>
            </a:xfrm>
          </p:grpSpPr>
          <p:cxnSp>
            <p:nvCxnSpPr>
              <p:cNvPr id="6" name="Straight Connector 5">
                <a:extLst>
                  <a:ext uri="{FF2B5EF4-FFF2-40B4-BE49-F238E27FC236}">
                    <a16:creationId xmlns:a16="http://schemas.microsoft.com/office/drawing/2014/main" id="{C3774FEA-2A06-49CE-BD5C-068451D76DAB}"/>
                  </a:ext>
                </a:extLst>
              </p:cNvPr>
              <p:cNvCxnSpPr/>
              <p:nvPr/>
            </p:nvCxnSpPr>
            <p:spPr>
              <a:xfrm>
                <a:off x="1685243" y="3939802"/>
                <a:ext cx="0" cy="375567"/>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76AC93-3B7A-438E-A7DA-46753D57B14F}"/>
                  </a:ext>
                </a:extLst>
              </p:cNvPr>
              <p:cNvCxnSpPr>
                <a:cxnSpLocks/>
                <a:endCxn id="32" idx="2"/>
              </p:cNvCxnSpPr>
              <p:nvPr/>
            </p:nvCxnSpPr>
            <p:spPr>
              <a:xfrm flipV="1">
                <a:off x="1685243" y="3950226"/>
                <a:ext cx="1274873" cy="1241"/>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C09D7ECE-199C-472F-AD31-780B1BB15C2F}"/>
                </a:ext>
              </a:extLst>
            </p:cNvPr>
            <p:cNvSpPr txBox="1"/>
            <p:nvPr/>
          </p:nvSpPr>
          <p:spPr>
            <a:xfrm>
              <a:off x="1537386" y="2559943"/>
              <a:ext cx="3060842" cy="1138773"/>
            </a:xfrm>
            <a:prstGeom prst="rect">
              <a:avLst/>
            </a:prstGeom>
            <a:noFill/>
          </p:spPr>
          <p:txBody>
            <a:bodyPr wrap="square" rtlCol="0">
              <a:spAutoFit/>
            </a:bodyPr>
            <a:lstStyle/>
            <a:p>
              <a:pPr algn="ctr"/>
              <a:r>
                <a:rPr lang="en-GB" sz="3200" b="1" dirty="0">
                  <a:solidFill>
                    <a:schemeClr val="bg1">
                      <a:lumMod val="50000"/>
                    </a:schemeClr>
                  </a:solidFill>
                  <a:latin typeface="Neue Hans Kendrick" panose="00000500000000000000" pitchFamily="2" charset="0"/>
                </a:rPr>
                <a:t>Year 1</a:t>
              </a:r>
            </a:p>
            <a:p>
              <a:pPr algn="ctr"/>
              <a:r>
                <a:rPr lang="en-GB" dirty="0">
                  <a:latin typeface="Neue Hans Kendrick" panose="00000500000000000000" pitchFamily="2" charset="0"/>
                </a:rPr>
                <a:t>23</a:t>
              </a:r>
              <a:r>
                <a:rPr lang="en-GB" baseline="30000" dirty="0">
                  <a:latin typeface="Neue Hans Kendrick" panose="00000500000000000000" pitchFamily="2" charset="0"/>
                </a:rPr>
                <a:t>rd</a:t>
              </a:r>
              <a:r>
                <a:rPr lang="en-GB" dirty="0">
                  <a:latin typeface="Neue Hans Kendrick" panose="00000500000000000000" pitchFamily="2" charset="0"/>
                </a:rPr>
                <a:t> Dec – 31</a:t>
              </a:r>
              <a:r>
                <a:rPr lang="en-GB" baseline="30000" dirty="0">
                  <a:latin typeface="Neue Hans Kendrick" panose="00000500000000000000" pitchFamily="2" charset="0"/>
                </a:rPr>
                <a:t>st</a:t>
              </a:r>
              <a:r>
                <a:rPr lang="en-GB" dirty="0">
                  <a:latin typeface="Neue Hans Kendrick" panose="00000500000000000000" pitchFamily="2" charset="0"/>
                </a:rPr>
                <a:t> March</a:t>
              </a:r>
            </a:p>
            <a:p>
              <a:pPr algn="ctr"/>
              <a:endParaRPr lang="en-GB" b="1" dirty="0">
                <a:solidFill>
                  <a:srgbClr val="FF6600"/>
                </a:solidFill>
                <a:latin typeface="Neue Hans Kendrick" panose="00000500000000000000" pitchFamily="2" charset="0"/>
              </a:endParaRPr>
            </a:p>
          </p:txBody>
        </p:sp>
        <p:grpSp>
          <p:nvGrpSpPr>
            <p:cNvPr id="72" name="Group 71">
              <a:extLst>
                <a:ext uri="{FF2B5EF4-FFF2-40B4-BE49-F238E27FC236}">
                  <a16:creationId xmlns:a16="http://schemas.microsoft.com/office/drawing/2014/main" id="{3F30CDE1-0866-45D4-A4A5-3A8D3E10C922}"/>
                </a:ext>
              </a:extLst>
            </p:cNvPr>
            <p:cNvGrpSpPr/>
            <p:nvPr/>
          </p:nvGrpSpPr>
          <p:grpSpPr>
            <a:xfrm>
              <a:off x="2960116" y="3842534"/>
              <a:ext cx="966846" cy="215383"/>
              <a:chOff x="2960116" y="3842534"/>
              <a:chExt cx="966846" cy="215383"/>
            </a:xfrm>
          </p:grpSpPr>
          <p:sp>
            <p:nvSpPr>
              <p:cNvPr id="16" name="Rectangle 15">
                <a:extLst>
                  <a:ext uri="{FF2B5EF4-FFF2-40B4-BE49-F238E27FC236}">
                    <a16:creationId xmlns:a16="http://schemas.microsoft.com/office/drawing/2014/main" id="{7B54D800-9705-47C8-85DD-45993335BB2F}"/>
                  </a:ext>
                </a:extLst>
              </p:cNvPr>
              <p:cNvSpPr/>
              <p:nvPr/>
            </p:nvSpPr>
            <p:spPr>
              <a:xfrm>
                <a:off x="3093513" y="3888250"/>
                <a:ext cx="732675" cy="1240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sp>
            <p:nvSpPr>
              <p:cNvPr id="32" name="Oval 31">
                <a:extLst>
                  <a:ext uri="{FF2B5EF4-FFF2-40B4-BE49-F238E27FC236}">
                    <a16:creationId xmlns:a16="http://schemas.microsoft.com/office/drawing/2014/main" id="{B6D48127-2F75-40DD-B0BC-9F750633B7DC}"/>
                  </a:ext>
                </a:extLst>
              </p:cNvPr>
              <p:cNvSpPr/>
              <p:nvPr/>
            </p:nvSpPr>
            <p:spPr>
              <a:xfrm>
                <a:off x="2960116" y="3842534"/>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FF6600"/>
                  </a:solidFill>
                  <a:latin typeface="Neue Hans Kendrick" panose="00000500000000000000" pitchFamily="2" charset="0"/>
                </a:endParaRPr>
              </a:p>
            </p:txBody>
          </p:sp>
          <p:sp>
            <p:nvSpPr>
              <p:cNvPr id="44" name="Oval 43">
                <a:extLst>
                  <a:ext uri="{FF2B5EF4-FFF2-40B4-BE49-F238E27FC236}">
                    <a16:creationId xmlns:a16="http://schemas.microsoft.com/office/drawing/2014/main" id="{EDE2E9D1-0F29-421D-AE3F-9AEEB9D9C258}"/>
                  </a:ext>
                </a:extLst>
              </p:cNvPr>
              <p:cNvSpPr/>
              <p:nvPr/>
            </p:nvSpPr>
            <p:spPr>
              <a:xfrm>
                <a:off x="3711579" y="3842534"/>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latin typeface="Neue Hans Kendrick" panose="00000500000000000000" pitchFamily="2" charset="0"/>
                </a:endParaRPr>
              </a:p>
            </p:txBody>
          </p:sp>
        </p:grpSp>
      </p:grpSp>
      <p:sp>
        <p:nvSpPr>
          <p:cNvPr id="53" name="TextBox 52">
            <a:extLst>
              <a:ext uri="{FF2B5EF4-FFF2-40B4-BE49-F238E27FC236}">
                <a16:creationId xmlns:a16="http://schemas.microsoft.com/office/drawing/2014/main" id="{C7696875-521A-4B98-ABBC-50D99F07691D}"/>
              </a:ext>
            </a:extLst>
          </p:cNvPr>
          <p:cNvSpPr txBox="1"/>
          <p:nvPr/>
        </p:nvSpPr>
        <p:spPr>
          <a:xfrm>
            <a:off x="11339796" y="4613309"/>
            <a:ext cx="767302" cy="369332"/>
          </a:xfrm>
          <a:prstGeom prst="rect">
            <a:avLst/>
          </a:prstGeom>
          <a:noFill/>
        </p:spPr>
        <p:txBody>
          <a:bodyPr wrap="square" rtlCol="0">
            <a:spAutoFit/>
          </a:bodyPr>
          <a:lstStyle/>
          <a:p>
            <a:pPr algn="ctr"/>
            <a:r>
              <a:rPr lang="en-GB" dirty="0">
                <a:solidFill>
                  <a:srgbClr val="FF6600"/>
                </a:solidFill>
                <a:latin typeface="Neue Hans Kendrick" panose="00000500000000000000" pitchFamily="2" charset="0"/>
              </a:rPr>
              <a:t>2020</a:t>
            </a:r>
          </a:p>
        </p:txBody>
      </p:sp>
      <p:grpSp>
        <p:nvGrpSpPr>
          <p:cNvPr id="76" name="Group 75">
            <a:extLst>
              <a:ext uri="{FF2B5EF4-FFF2-40B4-BE49-F238E27FC236}">
                <a16:creationId xmlns:a16="http://schemas.microsoft.com/office/drawing/2014/main" id="{2371ACA6-CC3B-4E84-9097-5F8AFE5A3E3E}"/>
              </a:ext>
            </a:extLst>
          </p:cNvPr>
          <p:cNvGrpSpPr/>
          <p:nvPr/>
        </p:nvGrpSpPr>
        <p:grpSpPr>
          <a:xfrm>
            <a:off x="8765576" y="2559943"/>
            <a:ext cx="3152817" cy="1580083"/>
            <a:chOff x="8765576" y="2559943"/>
            <a:chExt cx="3152817" cy="1580083"/>
          </a:xfrm>
        </p:grpSpPr>
        <p:grpSp>
          <p:nvGrpSpPr>
            <p:cNvPr id="70" name="Group 69">
              <a:extLst>
                <a:ext uri="{FF2B5EF4-FFF2-40B4-BE49-F238E27FC236}">
                  <a16:creationId xmlns:a16="http://schemas.microsoft.com/office/drawing/2014/main" id="{95B3AD44-3739-4EC5-B387-8F29798622AA}"/>
                </a:ext>
              </a:extLst>
            </p:cNvPr>
            <p:cNvGrpSpPr/>
            <p:nvPr/>
          </p:nvGrpSpPr>
          <p:grpSpPr>
            <a:xfrm>
              <a:off x="8765576" y="3749902"/>
              <a:ext cx="2759723" cy="390124"/>
              <a:chOff x="8765576" y="3749902"/>
              <a:chExt cx="2759723" cy="390124"/>
            </a:xfrm>
          </p:grpSpPr>
          <p:sp>
            <p:nvSpPr>
              <p:cNvPr id="28" name="Rectangle 27">
                <a:extLst>
                  <a:ext uri="{FF2B5EF4-FFF2-40B4-BE49-F238E27FC236}">
                    <a16:creationId xmlns:a16="http://schemas.microsoft.com/office/drawing/2014/main" id="{F2B914CB-246F-4B92-BDC4-43EEF7EB5594}"/>
                  </a:ext>
                </a:extLst>
              </p:cNvPr>
              <p:cNvSpPr/>
              <p:nvPr/>
            </p:nvSpPr>
            <p:spPr>
              <a:xfrm>
                <a:off x="8765576" y="3877657"/>
                <a:ext cx="2434501" cy="13461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grpSp>
            <p:nvGrpSpPr>
              <p:cNvPr id="55" name="Group 54">
                <a:extLst>
                  <a:ext uri="{FF2B5EF4-FFF2-40B4-BE49-F238E27FC236}">
                    <a16:creationId xmlns:a16="http://schemas.microsoft.com/office/drawing/2014/main" id="{8C812093-E9A4-4A28-B6A1-126C67F31D57}"/>
                  </a:ext>
                </a:extLst>
              </p:cNvPr>
              <p:cNvGrpSpPr/>
              <p:nvPr/>
            </p:nvGrpSpPr>
            <p:grpSpPr>
              <a:xfrm>
                <a:off x="10986841" y="3749902"/>
                <a:ext cx="538458" cy="390124"/>
                <a:chOff x="11029156" y="2918970"/>
                <a:chExt cx="538458" cy="390124"/>
              </a:xfrm>
            </p:grpSpPr>
            <p:sp>
              <p:nvSpPr>
                <p:cNvPr id="38" name="Oval 37">
                  <a:extLst>
                    <a:ext uri="{FF2B5EF4-FFF2-40B4-BE49-F238E27FC236}">
                      <a16:creationId xmlns:a16="http://schemas.microsoft.com/office/drawing/2014/main" id="{A0A46079-9138-428F-85E2-2BC8608A426B}"/>
                    </a:ext>
                  </a:extLst>
                </p:cNvPr>
                <p:cNvSpPr/>
                <p:nvPr/>
              </p:nvSpPr>
              <p:spPr>
                <a:xfrm>
                  <a:off x="11103323" y="2918970"/>
                  <a:ext cx="390124" cy="390124"/>
                </a:xfrm>
                <a:prstGeom prst="ellipse">
                  <a:avLst/>
                </a:prstGeom>
                <a:solidFill>
                  <a:srgbClr val="FF6600"/>
                </a:solidFill>
                <a:ln w="317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6600"/>
                    </a:solidFill>
                    <a:latin typeface="Neue Hans Kendrick" panose="00000500000000000000" pitchFamily="2" charset="0"/>
                  </a:endParaRPr>
                </a:p>
              </p:txBody>
            </p:sp>
            <p:sp>
              <p:nvSpPr>
                <p:cNvPr id="39" name="TextBox 38">
                  <a:extLst>
                    <a:ext uri="{FF2B5EF4-FFF2-40B4-BE49-F238E27FC236}">
                      <a16:creationId xmlns:a16="http://schemas.microsoft.com/office/drawing/2014/main" id="{BE411573-6048-44CD-BC24-44AB724A74B2}"/>
                    </a:ext>
                  </a:extLst>
                </p:cNvPr>
                <p:cNvSpPr txBox="1"/>
                <p:nvPr/>
              </p:nvSpPr>
              <p:spPr>
                <a:xfrm>
                  <a:off x="11029156" y="3000763"/>
                  <a:ext cx="538458" cy="219618"/>
                </a:xfrm>
                <a:prstGeom prst="rect">
                  <a:avLst/>
                </a:prstGeom>
                <a:noFill/>
              </p:spPr>
              <p:txBody>
                <a:bodyPr wrap="square" rtlCol="0">
                  <a:spAutoFit/>
                </a:bodyPr>
                <a:lstStyle/>
                <a:p>
                  <a:pPr algn="ctr"/>
                  <a:r>
                    <a:rPr lang="en-GB" sz="1100" dirty="0">
                      <a:solidFill>
                        <a:schemeClr val="bg1"/>
                      </a:solidFill>
                      <a:latin typeface="Neue Hans Kendrick" panose="00000500000000000000" pitchFamily="2" charset="0"/>
                    </a:rPr>
                    <a:t>END</a:t>
                  </a:r>
                </a:p>
              </p:txBody>
            </p:sp>
          </p:grpSp>
        </p:grpSp>
        <p:sp>
          <p:nvSpPr>
            <p:cNvPr id="59" name="TextBox 58">
              <a:extLst>
                <a:ext uri="{FF2B5EF4-FFF2-40B4-BE49-F238E27FC236}">
                  <a16:creationId xmlns:a16="http://schemas.microsoft.com/office/drawing/2014/main" id="{2CEBE409-E01A-40A2-9D57-266F13880CBF}"/>
                </a:ext>
              </a:extLst>
            </p:cNvPr>
            <p:cNvSpPr txBox="1"/>
            <p:nvPr/>
          </p:nvSpPr>
          <p:spPr>
            <a:xfrm>
              <a:off x="8857551" y="2559943"/>
              <a:ext cx="3060842" cy="1138773"/>
            </a:xfrm>
            <a:prstGeom prst="rect">
              <a:avLst/>
            </a:prstGeom>
            <a:noFill/>
          </p:spPr>
          <p:txBody>
            <a:bodyPr wrap="square" rtlCol="0">
              <a:spAutoFit/>
            </a:bodyPr>
            <a:lstStyle/>
            <a:p>
              <a:pPr algn="ctr"/>
              <a:r>
                <a:rPr lang="en-GB" sz="3200" b="1" dirty="0">
                  <a:solidFill>
                    <a:srgbClr val="FF6600"/>
                  </a:solidFill>
                  <a:latin typeface="Neue Hans Kendrick" panose="00000500000000000000" pitchFamily="2" charset="0"/>
                </a:rPr>
                <a:t>Year 4</a:t>
              </a:r>
            </a:p>
            <a:p>
              <a:pPr algn="ctr"/>
              <a:r>
                <a:rPr lang="en-GB" dirty="0">
                  <a:latin typeface="Neue Hans Kendrick" panose="00000500000000000000" pitchFamily="2" charset="0"/>
                </a:rPr>
                <a:t>1</a:t>
              </a:r>
              <a:r>
                <a:rPr lang="en-GB" baseline="30000" dirty="0">
                  <a:latin typeface="Neue Hans Kendrick" panose="00000500000000000000" pitchFamily="2" charset="0"/>
                </a:rPr>
                <a:t>st</a:t>
              </a:r>
              <a:r>
                <a:rPr lang="en-GB" dirty="0">
                  <a:latin typeface="Neue Hans Kendrick" panose="00000500000000000000" pitchFamily="2" charset="0"/>
                </a:rPr>
                <a:t> April – 31</a:t>
              </a:r>
              <a:r>
                <a:rPr lang="en-GB" baseline="30000" dirty="0">
                  <a:latin typeface="Neue Hans Kendrick" panose="00000500000000000000" pitchFamily="2" charset="0"/>
                </a:rPr>
                <a:t>st</a:t>
              </a:r>
              <a:r>
                <a:rPr lang="en-GB" dirty="0">
                  <a:latin typeface="Neue Hans Kendrick" panose="00000500000000000000" pitchFamily="2" charset="0"/>
                </a:rPr>
                <a:t> March</a:t>
              </a:r>
            </a:p>
            <a:p>
              <a:pPr algn="ctr"/>
              <a:endParaRPr lang="en-GB" b="1" dirty="0">
                <a:solidFill>
                  <a:srgbClr val="FF6600"/>
                </a:solidFill>
                <a:latin typeface="Neue Hans Kendrick" panose="00000500000000000000" pitchFamily="2" charset="0"/>
              </a:endParaRPr>
            </a:p>
          </p:txBody>
        </p:sp>
      </p:grpSp>
      <p:cxnSp>
        <p:nvCxnSpPr>
          <p:cNvPr id="80" name="Straight Connector 79">
            <a:extLst>
              <a:ext uri="{FF2B5EF4-FFF2-40B4-BE49-F238E27FC236}">
                <a16:creationId xmlns:a16="http://schemas.microsoft.com/office/drawing/2014/main" id="{BCD3A1C5-C3C8-4072-80B8-4C35F1AED61B}"/>
              </a:ext>
            </a:extLst>
          </p:cNvPr>
          <p:cNvCxnSpPr>
            <a:stCxn id="32" idx="0"/>
          </p:cNvCxnSpPr>
          <p:nvPr/>
        </p:nvCxnSpPr>
        <p:spPr>
          <a:xfrm flipH="1" flipV="1">
            <a:off x="3067807" y="3422650"/>
            <a:ext cx="1" cy="419884"/>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nvGrpSpPr>
          <p:cNvPr id="75" name="Group 74">
            <a:extLst>
              <a:ext uri="{FF2B5EF4-FFF2-40B4-BE49-F238E27FC236}">
                <a16:creationId xmlns:a16="http://schemas.microsoft.com/office/drawing/2014/main" id="{4E6EE11B-6C81-41D2-9B5B-FAB6A7CA7647}"/>
              </a:ext>
            </a:extLst>
          </p:cNvPr>
          <p:cNvGrpSpPr/>
          <p:nvPr/>
        </p:nvGrpSpPr>
        <p:grpSpPr>
          <a:xfrm>
            <a:off x="6382583" y="2559943"/>
            <a:ext cx="3060842" cy="1497976"/>
            <a:chOff x="6382583" y="2559943"/>
            <a:chExt cx="3060842" cy="1497976"/>
          </a:xfrm>
        </p:grpSpPr>
        <p:sp>
          <p:nvSpPr>
            <p:cNvPr id="58" name="TextBox 57">
              <a:extLst>
                <a:ext uri="{FF2B5EF4-FFF2-40B4-BE49-F238E27FC236}">
                  <a16:creationId xmlns:a16="http://schemas.microsoft.com/office/drawing/2014/main" id="{790207D3-35CB-4E41-B037-7EB915AAEC02}"/>
                </a:ext>
              </a:extLst>
            </p:cNvPr>
            <p:cNvSpPr txBox="1"/>
            <p:nvPr/>
          </p:nvSpPr>
          <p:spPr>
            <a:xfrm>
              <a:off x="6382583" y="2559943"/>
              <a:ext cx="3060842" cy="1138773"/>
            </a:xfrm>
            <a:prstGeom prst="rect">
              <a:avLst/>
            </a:prstGeom>
            <a:noFill/>
          </p:spPr>
          <p:txBody>
            <a:bodyPr wrap="square" rtlCol="0">
              <a:spAutoFit/>
            </a:bodyPr>
            <a:lstStyle/>
            <a:p>
              <a:pPr algn="ctr"/>
              <a:r>
                <a:rPr lang="en-GB" sz="3200" b="1" dirty="0">
                  <a:solidFill>
                    <a:srgbClr val="FF6600"/>
                  </a:solidFill>
                  <a:latin typeface="Neue Hans Kendrick" panose="00000500000000000000" pitchFamily="2" charset="0"/>
                </a:rPr>
                <a:t>Year 3</a:t>
              </a:r>
            </a:p>
            <a:p>
              <a:pPr algn="ctr"/>
              <a:r>
                <a:rPr lang="en-GB" dirty="0">
                  <a:latin typeface="Neue Hans Kendrick" panose="00000500000000000000" pitchFamily="2" charset="0"/>
                </a:rPr>
                <a:t>2</a:t>
              </a:r>
              <a:r>
                <a:rPr lang="en-GB" baseline="30000" dirty="0">
                  <a:latin typeface="Neue Hans Kendrick" panose="00000500000000000000" pitchFamily="2" charset="0"/>
                </a:rPr>
                <a:t>nd</a:t>
              </a:r>
              <a:r>
                <a:rPr lang="en-GB" dirty="0">
                  <a:latin typeface="Neue Hans Kendrick" panose="00000500000000000000" pitchFamily="2" charset="0"/>
                </a:rPr>
                <a:t> July – 31</a:t>
              </a:r>
              <a:r>
                <a:rPr lang="en-GB" baseline="30000" dirty="0">
                  <a:latin typeface="Neue Hans Kendrick" panose="00000500000000000000" pitchFamily="2" charset="0"/>
                </a:rPr>
                <a:t>st</a:t>
              </a:r>
              <a:r>
                <a:rPr lang="en-GB" dirty="0">
                  <a:latin typeface="Neue Hans Kendrick" panose="00000500000000000000" pitchFamily="2" charset="0"/>
                </a:rPr>
                <a:t> March</a:t>
              </a:r>
            </a:p>
            <a:p>
              <a:pPr algn="ctr"/>
              <a:endParaRPr lang="en-GB" b="1" dirty="0">
                <a:solidFill>
                  <a:srgbClr val="FF6600"/>
                </a:solidFill>
                <a:latin typeface="Neue Hans Kendrick" panose="00000500000000000000" pitchFamily="2" charset="0"/>
              </a:endParaRPr>
            </a:p>
          </p:txBody>
        </p:sp>
        <p:grpSp>
          <p:nvGrpSpPr>
            <p:cNvPr id="71" name="Group 70">
              <a:extLst>
                <a:ext uri="{FF2B5EF4-FFF2-40B4-BE49-F238E27FC236}">
                  <a16:creationId xmlns:a16="http://schemas.microsoft.com/office/drawing/2014/main" id="{7A7E0702-52FE-4F28-A6BC-C933AB786014}"/>
                </a:ext>
              </a:extLst>
            </p:cNvPr>
            <p:cNvGrpSpPr/>
            <p:nvPr/>
          </p:nvGrpSpPr>
          <p:grpSpPr>
            <a:xfrm>
              <a:off x="7011453" y="3842536"/>
              <a:ext cx="1846098" cy="215383"/>
              <a:chOff x="7011453" y="3842536"/>
              <a:chExt cx="1846098" cy="215383"/>
            </a:xfrm>
          </p:grpSpPr>
          <p:sp>
            <p:nvSpPr>
              <p:cNvPr id="63" name="Rectangle 62">
                <a:extLst>
                  <a:ext uri="{FF2B5EF4-FFF2-40B4-BE49-F238E27FC236}">
                    <a16:creationId xmlns:a16="http://schemas.microsoft.com/office/drawing/2014/main" id="{9F3E39C8-3641-41E6-95EE-091C16999B8F}"/>
                  </a:ext>
                </a:extLst>
              </p:cNvPr>
              <p:cNvSpPr/>
              <p:nvPr/>
            </p:nvSpPr>
            <p:spPr>
              <a:xfrm>
                <a:off x="7075617" y="3877657"/>
                <a:ext cx="1674774" cy="13461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eue Hans Kendrick" panose="00000500000000000000" pitchFamily="2" charset="0"/>
                </a:endParaRPr>
              </a:p>
            </p:txBody>
          </p:sp>
          <p:sp>
            <p:nvSpPr>
              <p:cNvPr id="36" name="Oval 35">
                <a:extLst>
                  <a:ext uri="{FF2B5EF4-FFF2-40B4-BE49-F238E27FC236}">
                    <a16:creationId xmlns:a16="http://schemas.microsoft.com/office/drawing/2014/main" id="{5CAA88AC-E582-4E45-BC61-0F1A7B68145C}"/>
                  </a:ext>
                </a:extLst>
              </p:cNvPr>
              <p:cNvSpPr/>
              <p:nvPr/>
            </p:nvSpPr>
            <p:spPr>
              <a:xfrm>
                <a:off x="7011453" y="3842536"/>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latin typeface="Neue Hans Kendrick" panose="00000500000000000000" pitchFamily="2" charset="0"/>
                </a:endParaRPr>
              </a:p>
            </p:txBody>
          </p:sp>
          <p:sp>
            <p:nvSpPr>
              <p:cNvPr id="56" name="Oval 55">
                <a:extLst>
                  <a:ext uri="{FF2B5EF4-FFF2-40B4-BE49-F238E27FC236}">
                    <a16:creationId xmlns:a16="http://schemas.microsoft.com/office/drawing/2014/main" id="{C13AFED7-E289-4A8B-9A7A-C373920406AB}"/>
                  </a:ext>
                </a:extLst>
              </p:cNvPr>
              <p:cNvSpPr/>
              <p:nvPr/>
            </p:nvSpPr>
            <p:spPr>
              <a:xfrm>
                <a:off x="8642168" y="3842536"/>
                <a:ext cx="215383" cy="21538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latin typeface="Neue Hans Kendrick" panose="00000500000000000000" pitchFamily="2" charset="0"/>
                </a:endParaRPr>
              </a:p>
            </p:txBody>
          </p:sp>
        </p:grpSp>
      </p:grpSp>
      <p:grpSp>
        <p:nvGrpSpPr>
          <p:cNvPr id="3" name="Group 2">
            <a:extLst>
              <a:ext uri="{FF2B5EF4-FFF2-40B4-BE49-F238E27FC236}">
                <a16:creationId xmlns:a16="http://schemas.microsoft.com/office/drawing/2014/main" id="{0D8A0F0C-AD3D-4A00-BD4C-37EFCBE8C87B}"/>
              </a:ext>
            </a:extLst>
          </p:cNvPr>
          <p:cNvGrpSpPr/>
          <p:nvPr/>
        </p:nvGrpSpPr>
        <p:grpSpPr>
          <a:xfrm>
            <a:off x="8607710" y="4716738"/>
            <a:ext cx="3893952" cy="1744410"/>
            <a:chOff x="8607710" y="4716738"/>
            <a:chExt cx="3893952" cy="1744410"/>
          </a:xfrm>
        </p:grpSpPr>
        <p:sp>
          <p:nvSpPr>
            <p:cNvPr id="41" name="TextBox 40">
              <a:extLst>
                <a:ext uri="{FF2B5EF4-FFF2-40B4-BE49-F238E27FC236}">
                  <a16:creationId xmlns:a16="http://schemas.microsoft.com/office/drawing/2014/main" id="{7B0E32EC-9555-414D-BDDB-5F2CAD88EE12}"/>
                </a:ext>
              </a:extLst>
            </p:cNvPr>
            <p:cNvSpPr txBox="1"/>
            <p:nvPr/>
          </p:nvSpPr>
          <p:spPr>
            <a:xfrm>
              <a:off x="8607710" y="5814817"/>
              <a:ext cx="3893952" cy="646331"/>
            </a:xfrm>
            <a:prstGeom prst="rect">
              <a:avLst/>
            </a:prstGeom>
            <a:noFill/>
          </p:spPr>
          <p:txBody>
            <a:bodyPr wrap="square" rtlCol="0">
              <a:spAutoFit/>
            </a:bodyPr>
            <a:lstStyle/>
            <a:p>
              <a:pPr algn="ctr"/>
              <a:r>
                <a:rPr lang="en-GB" b="1" dirty="0">
                  <a:latin typeface="Neue Hans Kendrick" panose="00000500000000000000" pitchFamily="2" charset="0"/>
                </a:rPr>
                <a:t>Applications portal </a:t>
              </a:r>
            </a:p>
            <a:p>
              <a:pPr algn="ctr"/>
              <a:r>
                <a:rPr lang="en-GB" b="1" dirty="0">
                  <a:latin typeface="Neue Hans Kendrick" panose="00000500000000000000" pitchFamily="2" charset="0"/>
                </a:rPr>
                <a:t>open to 31</a:t>
              </a:r>
              <a:r>
                <a:rPr lang="en-GB" b="1" baseline="30000" dirty="0">
                  <a:latin typeface="Neue Hans Kendrick" panose="00000500000000000000" pitchFamily="2" charset="0"/>
                </a:rPr>
                <a:t>st</a:t>
              </a:r>
              <a:r>
                <a:rPr lang="en-GB" b="1" dirty="0">
                  <a:latin typeface="Neue Hans Kendrick" panose="00000500000000000000" pitchFamily="2" charset="0"/>
                </a:rPr>
                <a:t> Dec 2019</a:t>
              </a:r>
            </a:p>
          </p:txBody>
        </p:sp>
        <p:cxnSp>
          <p:nvCxnSpPr>
            <p:cNvPr id="42" name="Straight Connector 41">
              <a:extLst>
                <a:ext uri="{FF2B5EF4-FFF2-40B4-BE49-F238E27FC236}">
                  <a16:creationId xmlns:a16="http://schemas.microsoft.com/office/drawing/2014/main" id="{9C925A73-4390-43D1-97C7-4FEC6E309EC5}"/>
                </a:ext>
              </a:extLst>
            </p:cNvPr>
            <p:cNvCxnSpPr>
              <a:cxnSpLocks/>
            </p:cNvCxnSpPr>
            <p:nvPr/>
          </p:nvCxnSpPr>
          <p:spPr>
            <a:xfrm flipV="1">
              <a:off x="10554686" y="4716738"/>
              <a:ext cx="1" cy="980126"/>
            </a:xfrm>
            <a:prstGeom prst="line">
              <a:avLst/>
            </a:prstGeom>
            <a:ln w="38100">
              <a:solidFill>
                <a:schemeClr val="tx1"/>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sp>
        <p:nvSpPr>
          <p:cNvPr id="45" name="TextBox 44">
            <a:extLst>
              <a:ext uri="{FF2B5EF4-FFF2-40B4-BE49-F238E27FC236}">
                <a16:creationId xmlns:a16="http://schemas.microsoft.com/office/drawing/2014/main" id="{780A247C-8684-44F0-9CE1-3328CA2000B1}"/>
              </a:ext>
            </a:extLst>
          </p:cNvPr>
          <p:cNvSpPr txBox="1"/>
          <p:nvPr/>
        </p:nvSpPr>
        <p:spPr>
          <a:xfrm>
            <a:off x="457272" y="482570"/>
            <a:ext cx="7102372" cy="954107"/>
          </a:xfrm>
          <a:prstGeom prst="rect">
            <a:avLst/>
          </a:prstGeom>
          <a:noFill/>
        </p:spPr>
        <p:txBody>
          <a:bodyPr wrap="square" rtlCol="0">
            <a:spAutoFit/>
          </a:bodyPr>
          <a:lstStyle/>
          <a:p>
            <a:r>
              <a:rPr lang="en-GB" sz="3600" b="1" dirty="0">
                <a:latin typeface="Neue Hans Kendrick" panose="00000500000000000000" pitchFamily="2" charset="0"/>
              </a:rPr>
              <a:t>Community Housing Fund 2018</a:t>
            </a:r>
          </a:p>
          <a:p>
            <a:r>
              <a:rPr lang="en-GB" sz="2000" dirty="0">
                <a:latin typeface="Neue Hans Kendrick" panose="00000500000000000000" pitchFamily="2" charset="0"/>
              </a:rPr>
              <a:t>£163 million for affordable homes</a:t>
            </a:r>
            <a:endParaRPr lang="en-GB" sz="2000" b="1" dirty="0">
              <a:latin typeface="Neue Hans Kendrick" panose="00000500000000000000" pitchFamily="2" charset="0"/>
            </a:endParaRPr>
          </a:p>
        </p:txBody>
      </p:sp>
    </p:spTree>
    <p:extLst>
      <p:ext uri="{BB962C8B-B14F-4D97-AF65-F5344CB8AC3E}">
        <p14:creationId xmlns:p14="http://schemas.microsoft.com/office/powerpoint/2010/main" val="37597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D20A2-E997-4CF7-BE14-4E9711099E06}"/>
              </a:ext>
            </a:extLst>
          </p:cNvPr>
          <p:cNvSpPr txBox="1"/>
          <p:nvPr/>
        </p:nvSpPr>
        <p:spPr>
          <a:xfrm>
            <a:off x="457272" y="482570"/>
            <a:ext cx="7102372" cy="646331"/>
          </a:xfrm>
          <a:prstGeom prst="rect">
            <a:avLst/>
          </a:prstGeom>
          <a:noFill/>
        </p:spPr>
        <p:txBody>
          <a:bodyPr wrap="square" rtlCol="0">
            <a:spAutoFit/>
          </a:bodyPr>
          <a:lstStyle/>
          <a:p>
            <a:r>
              <a:rPr lang="en-GB" sz="3600" b="1" dirty="0">
                <a:latin typeface="Neue Hans Kendrick" panose="00000500000000000000" pitchFamily="2" charset="0"/>
              </a:rPr>
              <a:t>Community Housing Fund 2018</a:t>
            </a:r>
          </a:p>
        </p:txBody>
      </p:sp>
      <p:sp>
        <p:nvSpPr>
          <p:cNvPr id="5" name="Rectangle 4">
            <a:extLst>
              <a:ext uri="{FF2B5EF4-FFF2-40B4-BE49-F238E27FC236}">
                <a16:creationId xmlns:a16="http://schemas.microsoft.com/office/drawing/2014/main" id="{DC9D46AD-4C98-48C3-955F-02199536B0FE}"/>
              </a:ext>
            </a:extLst>
          </p:cNvPr>
          <p:cNvSpPr/>
          <p:nvPr/>
        </p:nvSpPr>
        <p:spPr>
          <a:xfrm>
            <a:off x="966673" y="2109388"/>
            <a:ext cx="5968281" cy="4786375"/>
          </a:xfrm>
          <a:prstGeom prst="rect">
            <a:avLst/>
          </a:prstGeom>
        </p:spPr>
        <p:txBody>
          <a:bodyPr wrap="square">
            <a:spAutoFit/>
          </a:bodyPr>
          <a:lstStyle/>
          <a:p>
            <a:r>
              <a:rPr lang="it-IT" sz="2400" b="1" dirty="0">
                <a:solidFill>
                  <a:srgbClr val="257890"/>
                </a:solidFill>
                <a:latin typeface="Neue Hans Kendrick" panose="00000500000000000000" pitchFamily="2" charset="0"/>
                <a:cs typeface="Neue hans kendrick"/>
              </a:rPr>
              <a:t>Phase 1 – Group revenue</a:t>
            </a:r>
            <a:br>
              <a:rPr lang="it-IT" sz="2205" b="1" dirty="0">
                <a:solidFill>
                  <a:srgbClr val="257890"/>
                </a:solidFill>
                <a:latin typeface="Neue Hans Kendrick" panose="00000500000000000000" pitchFamily="2" charset="0"/>
                <a:cs typeface="Neue hans kendrick"/>
              </a:rPr>
            </a:br>
            <a:endParaRPr lang="it-IT" sz="2205" b="1" dirty="0">
              <a:solidFill>
                <a:srgbClr val="257890"/>
              </a:solidFill>
              <a:latin typeface="Neue Hans Kendrick" panose="00000500000000000000" pitchFamily="2" charset="0"/>
              <a:cs typeface="Neue hans kendrick"/>
            </a:endParaRPr>
          </a:p>
          <a:p>
            <a:pPr marL="419965" indent="-419965">
              <a:lnSpc>
                <a:spcPct val="150000"/>
              </a:lnSpc>
              <a:buFont typeface="Arial" panose="020B0604020202020204" pitchFamily="34" charset="0"/>
              <a:buChar char="•"/>
            </a:pPr>
            <a:r>
              <a:rPr lang="en-GB" sz="2205" dirty="0">
                <a:latin typeface="Neue Hans Kendrick" panose="00000500000000000000" pitchFamily="2" charset="0"/>
              </a:rPr>
              <a:t>Capacity-building, project-specific professional fees and costs, planning applications, business planning and project management</a:t>
            </a:r>
          </a:p>
          <a:p>
            <a:pPr marL="419965" indent="-419965">
              <a:lnSpc>
                <a:spcPct val="150000"/>
              </a:lnSpc>
              <a:buFont typeface="Arial" panose="020B0604020202020204" pitchFamily="34" charset="0"/>
              <a:buChar char="•"/>
            </a:pPr>
            <a:r>
              <a:rPr lang="en-GB" sz="2205" dirty="0">
                <a:latin typeface="Neue Hans Kendrick" panose="00000500000000000000" pitchFamily="2" charset="0"/>
              </a:rPr>
              <a:t>Eligible bodies (RP not necessary)</a:t>
            </a:r>
          </a:p>
          <a:p>
            <a:pPr marL="419965" indent="-419965">
              <a:lnSpc>
                <a:spcPct val="150000"/>
              </a:lnSpc>
              <a:buFont typeface="Arial" panose="020B0604020202020204" pitchFamily="34" charset="0"/>
              <a:buChar char="•"/>
            </a:pPr>
            <a:r>
              <a:rPr lang="en-GB" sz="2205" dirty="0">
                <a:latin typeface="Neue Hans Kendrick" panose="00000500000000000000" pitchFamily="2" charset="0"/>
              </a:rPr>
              <a:t>Follows milestones</a:t>
            </a:r>
          </a:p>
          <a:p>
            <a:pPr marL="419965" indent="-419965">
              <a:lnSpc>
                <a:spcPct val="150000"/>
              </a:lnSpc>
              <a:buFont typeface="Arial" panose="020B0604020202020204" pitchFamily="34" charset="0"/>
              <a:buChar char="•"/>
            </a:pPr>
            <a:r>
              <a:rPr lang="en-GB" sz="2205" dirty="0">
                <a:latin typeface="Neue Hans Kendrick" panose="00000500000000000000" pitchFamily="2" charset="0"/>
              </a:rPr>
              <a:t>10% funding from elsewhere</a:t>
            </a:r>
          </a:p>
          <a:p>
            <a:pPr marL="419965" indent="-419965">
              <a:lnSpc>
                <a:spcPct val="150000"/>
              </a:lnSpc>
              <a:buFont typeface="Arial" panose="020B0604020202020204" pitchFamily="34" charset="0"/>
              <a:buChar char="•"/>
            </a:pPr>
            <a:endParaRPr lang="en-GB" sz="2205" dirty="0">
              <a:latin typeface="Neue Hans Kendrick" panose="00000500000000000000" pitchFamily="2" charset="0"/>
            </a:endParaRPr>
          </a:p>
        </p:txBody>
      </p:sp>
      <p:sp>
        <p:nvSpPr>
          <p:cNvPr id="6" name="Rectangle 5">
            <a:extLst>
              <a:ext uri="{FF2B5EF4-FFF2-40B4-BE49-F238E27FC236}">
                <a16:creationId xmlns:a16="http://schemas.microsoft.com/office/drawing/2014/main" id="{176801A0-2CAD-4EF0-932F-6AA6A5B2F0E0}"/>
              </a:ext>
            </a:extLst>
          </p:cNvPr>
          <p:cNvSpPr/>
          <p:nvPr/>
        </p:nvSpPr>
        <p:spPr>
          <a:xfrm>
            <a:off x="7231146" y="2109388"/>
            <a:ext cx="5241956" cy="4277389"/>
          </a:xfrm>
          <a:prstGeom prst="rect">
            <a:avLst/>
          </a:prstGeom>
        </p:spPr>
        <p:txBody>
          <a:bodyPr wrap="square">
            <a:spAutoFit/>
          </a:bodyPr>
          <a:lstStyle/>
          <a:p>
            <a:r>
              <a:rPr lang="it-IT" sz="2400" b="1" dirty="0">
                <a:solidFill>
                  <a:srgbClr val="FF0000"/>
                </a:solidFill>
                <a:latin typeface="Neue Hans Kendrick" panose="00000500000000000000" pitchFamily="2" charset="0"/>
                <a:cs typeface="Neue hans kendrick"/>
              </a:rPr>
              <a:t>Phase 1 – Local Authorities</a:t>
            </a:r>
            <a:br>
              <a:rPr lang="it-IT" sz="2205" b="1" dirty="0">
                <a:solidFill>
                  <a:srgbClr val="257890"/>
                </a:solidFill>
                <a:latin typeface="Neue Hans Kendrick" panose="00000500000000000000" pitchFamily="2" charset="0"/>
                <a:cs typeface="Neue hans kendrick"/>
              </a:rPr>
            </a:br>
            <a:endParaRPr lang="it-IT" sz="2205" b="1" dirty="0">
              <a:solidFill>
                <a:srgbClr val="257890"/>
              </a:solidFill>
              <a:latin typeface="Neue Hans Kendrick" panose="00000500000000000000" pitchFamily="2" charset="0"/>
              <a:cs typeface="Neue hans kendrick"/>
            </a:endParaRPr>
          </a:p>
          <a:p>
            <a:pPr marL="419965" indent="-419965">
              <a:lnSpc>
                <a:spcPct val="150000"/>
              </a:lnSpc>
              <a:buFont typeface="Arial" panose="020B0604020202020204" pitchFamily="34" charset="0"/>
              <a:buChar char="•"/>
            </a:pPr>
            <a:r>
              <a:rPr lang="en-GB" sz="2205" b="1" dirty="0">
                <a:latin typeface="Neue Hans Kendrick" panose="00000500000000000000" pitchFamily="2" charset="0"/>
              </a:rPr>
              <a:t>Staff costs </a:t>
            </a:r>
            <a:r>
              <a:rPr lang="en-GB" sz="2205" dirty="0">
                <a:latin typeface="Neue Hans Kendrick" panose="00000500000000000000" pitchFamily="2" charset="0"/>
              </a:rPr>
              <a:t>for assisting groups and identifying potential demand or sites</a:t>
            </a:r>
          </a:p>
          <a:p>
            <a:pPr marL="419965" indent="-419965">
              <a:lnSpc>
                <a:spcPct val="150000"/>
              </a:lnSpc>
              <a:buFont typeface="Arial" panose="020B0604020202020204" pitchFamily="34" charset="0"/>
              <a:buChar char="•"/>
            </a:pPr>
            <a:r>
              <a:rPr lang="en-GB" sz="2205" b="1" dirty="0">
                <a:latin typeface="Neue Hans Kendrick" panose="00000500000000000000" pitchFamily="2" charset="0"/>
              </a:rPr>
              <a:t>Capital costs for</a:t>
            </a:r>
            <a:r>
              <a:rPr lang="en-GB" sz="2205" dirty="0">
                <a:latin typeface="Neue Hans Kendrick" panose="00000500000000000000" pitchFamily="2" charset="0"/>
              </a:rPr>
              <a:t> </a:t>
            </a:r>
            <a:r>
              <a:rPr lang="en-GB" sz="2205" b="1" dirty="0">
                <a:latin typeface="Neue Hans Kendrick" panose="00000500000000000000" pitchFamily="2" charset="0"/>
              </a:rPr>
              <a:t>infrastructure</a:t>
            </a:r>
          </a:p>
          <a:p>
            <a:pPr marL="877165" lvl="1" indent="-419965">
              <a:lnSpc>
                <a:spcPct val="150000"/>
              </a:lnSpc>
              <a:buFont typeface="Arial" panose="020B0604020202020204" pitchFamily="34" charset="0"/>
              <a:buChar char="•"/>
            </a:pPr>
            <a:r>
              <a:rPr lang="en-GB" sz="2205" dirty="0">
                <a:latin typeface="Neue Hans Kendrick" panose="00000500000000000000" pitchFamily="2" charset="0"/>
              </a:rPr>
              <a:t>Access roads/roundabouts </a:t>
            </a:r>
          </a:p>
          <a:p>
            <a:pPr marL="877165" lvl="1" indent="-419965">
              <a:lnSpc>
                <a:spcPct val="150000"/>
              </a:lnSpc>
              <a:buFont typeface="Arial" panose="020B0604020202020204" pitchFamily="34" charset="0"/>
              <a:buChar char="•"/>
            </a:pPr>
            <a:r>
              <a:rPr lang="en-GB" sz="2205" dirty="0">
                <a:latin typeface="Neue Hans Kendrick" panose="00000500000000000000" pitchFamily="2" charset="0"/>
              </a:rPr>
              <a:t>Site remediation or flood attenuation</a:t>
            </a:r>
          </a:p>
          <a:p>
            <a:pPr marL="877165" lvl="1" indent="-419965">
              <a:lnSpc>
                <a:spcPct val="150000"/>
              </a:lnSpc>
              <a:buFont typeface="Arial" panose="020B0604020202020204" pitchFamily="34" charset="0"/>
              <a:buChar char="•"/>
            </a:pPr>
            <a:r>
              <a:rPr lang="en-GB" sz="2205" dirty="0">
                <a:latin typeface="Neue Hans Kendrick" panose="00000500000000000000" pitchFamily="2" charset="0"/>
              </a:rPr>
              <a:t>Utilities</a:t>
            </a:r>
          </a:p>
        </p:txBody>
      </p:sp>
    </p:spTree>
    <p:extLst>
      <p:ext uri="{BB962C8B-B14F-4D97-AF65-F5344CB8AC3E}">
        <p14:creationId xmlns:p14="http://schemas.microsoft.com/office/powerpoint/2010/main" val="25789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DB2DD-779E-447A-9435-824C4A0B5A62}"/>
              </a:ext>
            </a:extLst>
          </p:cNvPr>
          <p:cNvSpPr txBox="1"/>
          <p:nvPr/>
        </p:nvSpPr>
        <p:spPr>
          <a:xfrm>
            <a:off x="457272" y="482570"/>
            <a:ext cx="7102372" cy="954107"/>
          </a:xfrm>
          <a:prstGeom prst="rect">
            <a:avLst/>
          </a:prstGeom>
          <a:noFill/>
        </p:spPr>
        <p:txBody>
          <a:bodyPr wrap="square" rtlCol="0">
            <a:spAutoFit/>
          </a:bodyPr>
          <a:lstStyle/>
          <a:p>
            <a:r>
              <a:rPr lang="en-GB" sz="3600" b="1" dirty="0">
                <a:latin typeface="Neue Hans Kendrick" panose="00000500000000000000" pitchFamily="2" charset="0"/>
              </a:rPr>
              <a:t>Phase 1 – Revenue Grant</a:t>
            </a:r>
            <a:br>
              <a:rPr lang="en-GB" sz="3600" b="1" dirty="0">
                <a:latin typeface="Neue Hans Kendrick" panose="00000500000000000000" pitchFamily="2" charset="0"/>
              </a:rPr>
            </a:br>
            <a:r>
              <a:rPr lang="en-GB" sz="2000" dirty="0">
                <a:latin typeface="Neue Hans Kendrick" panose="00000500000000000000" pitchFamily="2" charset="0"/>
              </a:rPr>
              <a:t>Self-certified milestones</a:t>
            </a:r>
            <a:endParaRPr lang="en-GB" sz="3600" dirty="0">
              <a:latin typeface="Neue Hans Kendrick" panose="00000500000000000000" pitchFamily="2" charset="0"/>
            </a:endParaRPr>
          </a:p>
        </p:txBody>
      </p:sp>
      <p:sp>
        <p:nvSpPr>
          <p:cNvPr id="6" name="Rectangle 5">
            <a:extLst>
              <a:ext uri="{FF2B5EF4-FFF2-40B4-BE49-F238E27FC236}">
                <a16:creationId xmlns:a16="http://schemas.microsoft.com/office/drawing/2014/main" id="{E0EECB21-2998-43F9-A8B2-6CCF0EC8A363}"/>
              </a:ext>
            </a:extLst>
          </p:cNvPr>
          <p:cNvSpPr/>
          <p:nvPr/>
        </p:nvSpPr>
        <p:spPr>
          <a:xfrm>
            <a:off x="589360" y="2109388"/>
            <a:ext cx="2669823" cy="2750240"/>
          </a:xfrm>
          <a:prstGeom prst="rect">
            <a:avLst/>
          </a:prstGeom>
        </p:spPr>
        <p:txBody>
          <a:bodyPr wrap="square">
            <a:spAutoFit/>
          </a:bodyPr>
          <a:lstStyle/>
          <a:p>
            <a:r>
              <a:rPr lang="it-IT" sz="4000" b="1" dirty="0">
                <a:solidFill>
                  <a:srgbClr val="257890"/>
                </a:solidFill>
                <a:latin typeface="Neue Hans Kendrick" panose="00000500000000000000" pitchFamily="2" charset="0"/>
                <a:cs typeface="Neue hans kendrick"/>
              </a:rPr>
              <a:t>1 – Group</a:t>
            </a:r>
            <a:br>
              <a:rPr lang="it-IT" sz="2400" b="1" dirty="0">
                <a:solidFill>
                  <a:srgbClr val="257890"/>
                </a:solidFill>
                <a:latin typeface="Neue Hans Kendrick" panose="00000500000000000000" pitchFamily="2" charset="0"/>
                <a:cs typeface="Neue hans kendrick"/>
              </a:rPr>
            </a:br>
            <a:r>
              <a:rPr lang="it-IT" sz="2400" dirty="0">
                <a:solidFill>
                  <a:srgbClr val="257890"/>
                </a:solidFill>
                <a:latin typeface="Neue Hans Kendrick" panose="00000500000000000000" pitchFamily="2" charset="0"/>
                <a:cs typeface="Neue hans kendrick"/>
              </a:rPr>
              <a:t>&lt;</a:t>
            </a:r>
            <a:r>
              <a:rPr lang="it-IT" sz="2400" b="1" dirty="0">
                <a:solidFill>
                  <a:srgbClr val="257890"/>
                </a:solidFill>
                <a:latin typeface="Neue Hans Kendrick" panose="00000500000000000000" pitchFamily="2" charset="0"/>
                <a:cs typeface="Neue hans kendrick"/>
              </a:rPr>
              <a:t>25% </a:t>
            </a:r>
            <a:r>
              <a:rPr lang="it-IT" sz="2400" dirty="0">
                <a:solidFill>
                  <a:srgbClr val="257890"/>
                </a:solidFill>
                <a:latin typeface="Neue Hans Kendrick" panose="00000500000000000000" pitchFamily="2" charset="0"/>
                <a:cs typeface="Neue hans kendrick"/>
              </a:rPr>
              <a:t>allocation</a:t>
            </a:r>
            <a:br>
              <a:rPr lang="it-IT" sz="2400" b="1" dirty="0">
                <a:solidFill>
                  <a:srgbClr val="257890"/>
                </a:solidFill>
                <a:latin typeface="Neue Hans Kendrick" panose="00000500000000000000" pitchFamily="2" charset="0"/>
                <a:cs typeface="Neue hans kendrick"/>
              </a:rPr>
            </a:br>
            <a:endParaRPr lang="it-IT" sz="2205" b="1" dirty="0">
              <a:solidFill>
                <a:srgbClr val="257890"/>
              </a:solidFill>
              <a:latin typeface="Neue Hans Kendrick" panose="00000500000000000000" pitchFamily="2" charset="0"/>
              <a:cs typeface="Neue hans kendrick"/>
            </a:endParaRPr>
          </a:p>
          <a:p>
            <a:pPr>
              <a:lnSpc>
                <a:spcPct val="150000"/>
              </a:lnSpc>
            </a:pPr>
            <a:r>
              <a:rPr lang="en-GB" sz="2000" b="1" dirty="0">
                <a:latin typeface="Neue Hans Kendrick" panose="00000500000000000000" pitchFamily="2" charset="0"/>
              </a:rPr>
              <a:t>Incorporated</a:t>
            </a:r>
            <a:r>
              <a:rPr lang="en-GB" sz="2000" dirty="0">
                <a:latin typeface="Neue Hans Kendrick" panose="00000500000000000000" pitchFamily="2" charset="0"/>
              </a:rPr>
              <a:t> with summary/outline of proposed project </a:t>
            </a:r>
          </a:p>
        </p:txBody>
      </p:sp>
      <p:sp>
        <p:nvSpPr>
          <p:cNvPr id="7" name="Rectangle 6">
            <a:extLst>
              <a:ext uri="{FF2B5EF4-FFF2-40B4-BE49-F238E27FC236}">
                <a16:creationId xmlns:a16="http://schemas.microsoft.com/office/drawing/2014/main" id="{1B46A0D9-D5F1-40F9-B6FB-B37C5F1C763C}"/>
              </a:ext>
            </a:extLst>
          </p:cNvPr>
          <p:cNvSpPr/>
          <p:nvPr/>
        </p:nvSpPr>
        <p:spPr>
          <a:xfrm>
            <a:off x="3694085" y="2109388"/>
            <a:ext cx="2554102" cy="4607159"/>
          </a:xfrm>
          <a:prstGeom prst="rect">
            <a:avLst/>
          </a:prstGeom>
        </p:spPr>
        <p:txBody>
          <a:bodyPr wrap="square">
            <a:spAutoFit/>
          </a:bodyPr>
          <a:lstStyle/>
          <a:p>
            <a:r>
              <a:rPr lang="it-IT" sz="4000" b="1" dirty="0">
                <a:solidFill>
                  <a:srgbClr val="F2454B"/>
                </a:solidFill>
                <a:latin typeface="Neue Hans Kendrick" panose="00000500000000000000" pitchFamily="2" charset="0"/>
                <a:cs typeface="Neue hans kendrick"/>
              </a:rPr>
              <a:t>2 – Site</a:t>
            </a:r>
            <a:br>
              <a:rPr lang="it-IT" sz="2400" b="1" dirty="0">
                <a:solidFill>
                  <a:srgbClr val="F2454B"/>
                </a:solidFill>
                <a:latin typeface="Neue Hans Kendrick" panose="00000500000000000000" pitchFamily="2" charset="0"/>
                <a:cs typeface="Neue hans kendrick"/>
              </a:rPr>
            </a:br>
            <a:r>
              <a:rPr lang="it-IT" sz="2400" dirty="0">
                <a:solidFill>
                  <a:srgbClr val="F2454B"/>
                </a:solidFill>
                <a:latin typeface="Neue Hans Kendrick" panose="00000500000000000000" pitchFamily="2" charset="0"/>
                <a:cs typeface="Neue hans kendrick"/>
              </a:rPr>
              <a:t>&lt;</a:t>
            </a:r>
            <a:r>
              <a:rPr lang="it-IT" sz="2400" b="1" dirty="0">
                <a:solidFill>
                  <a:srgbClr val="F2454B"/>
                </a:solidFill>
                <a:latin typeface="Neue Hans Kendrick" panose="00000500000000000000" pitchFamily="2" charset="0"/>
                <a:cs typeface="Neue hans kendrick"/>
              </a:rPr>
              <a:t>50% </a:t>
            </a:r>
            <a:r>
              <a:rPr lang="it-IT" sz="2400" dirty="0">
                <a:solidFill>
                  <a:srgbClr val="F2454B"/>
                </a:solidFill>
                <a:latin typeface="Neue Hans Kendrick" panose="00000500000000000000" pitchFamily="2" charset="0"/>
                <a:cs typeface="Neue hans kendrick"/>
              </a:rPr>
              <a:t>allocation</a:t>
            </a:r>
            <a:br>
              <a:rPr lang="it-IT" sz="2400" b="1" dirty="0">
                <a:solidFill>
                  <a:srgbClr val="257890"/>
                </a:solidFill>
                <a:latin typeface="Neue Hans Kendrick" panose="00000500000000000000" pitchFamily="2" charset="0"/>
                <a:cs typeface="Neue hans kendrick"/>
              </a:rPr>
            </a:br>
            <a:endParaRPr lang="it-IT" sz="2205" b="1" dirty="0">
              <a:solidFill>
                <a:srgbClr val="257890"/>
              </a:solidFill>
              <a:latin typeface="Neue Hans Kendrick" panose="00000500000000000000" pitchFamily="2" charset="0"/>
              <a:cs typeface="Neue hans kendrick"/>
            </a:endParaRPr>
          </a:p>
          <a:p>
            <a:pPr>
              <a:lnSpc>
                <a:spcPct val="150000"/>
              </a:lnSpc>
            </a:pPr>
            <a:r>
              <a:rPr lang="en-GB" sz="2000" b="1" dirty="0">
                <a:latin typeface="Neue Hans Kendrick" panose="00000500000000000000" pitchFamily="2" charset="0"/>
              </a:rPr>
              <a:t>Initial community housing proposals </a:t>
            </a:r>
            <a:r>
              <a:rPr lang="en-GB" sz="2000" dirty="0">
                <a:latin typeface="Neue Hans Kendrick" panose="00000500000000000000" pitchFamily="2" charset="0"/>
              </a:rPr>
              <a:t>developed </a:t>
            </a:r>
          </a:p>
          <a:p>
            <a:pPr marL="285750" indent="-285750">
              <a:lnSpc>
                <a:spcPct val="150000"/>
              </a:lnSpc>
              <a:buFont typeface="Arial" panose="020B0604020202020204" pitchFamily="34" charset="0"/>
              <a:buChar char="•"/>
            </a:pPr>
            <a:r>
              <a:rPr lang="en-GB" sz="1600" dirty="0">
                <a:latin typeface="Neue Hans Kendrick" panose="00000500000000000000" pitchFamily="2" charset="0"/>
              </a:rPr>
              <a:t>Outline business / finance plan</a:t>
            </a:r>
          </a:p>
          <a:p>
            <a:pPr marL="285750" indent="-285750">
              <a:lnSpc>
                <a:spcPct val="150000"/>
              </a:lnSpc>
              <a:buFont typeface="Arial" panose="020B0604020202020204" pitchFamily="34" charset="0"/>
              <a:buChar char="•"/>
            </a:pPr>
            <a:r>
              <a:rPr lang="en-GB" sz="1600" dirty="0">
                <a:latin typeface="Neue Hans Kendrick" panose="00000500000000000000" pitchFamily="2" charset="0"/>
              </a:rPr>
              <a:t>Viability / feasibility assessment</a:t>
            </a:r>
          </a:p>
          <a:p>
            <a:pPr marL="285750" indent="-285750">
              <a:lnSpc>
                <a:spcPct val="150000"/>
              </a:lnSpc>
              <a:buFont typeface="Arial" panose="020B0604020202020204" pitchFamily="34" charset="0"/>
              <a:buChar char="•"/>
            </a:pPr>
            <a:r>
              <a:rPr lang="en-GB" sz="1600" dirty="0">
                <a:latin typeface="Neue Hans Kendrick" panose="00000500000000000000" pitchFamily="2" charset="0"/>
              </a:rPr>
              <a:t>Site identified </a:t>
            </a:r>
          </a:p>
        </p:txBody>
      </p:sp>
      <p:sp>
        <p:nvSpPr>
          <p:cNvPr id="8" name="Rectangle 7">
            <a:extLst>
              <a:ext uri="{FF2B5EF4-FFF2-40B4-BE49-F238E27FC236}">
                <a16:creationId xmlns:a16="http://schemas.microsoft.com/office/drawing/2014/main" id="{4A3E30ED-D8F4-448D-847B-5F278631C5AF}"/>
              </a:ext>
            </a:extLst>
          </p:cNvPr>
          <p:cNvSpPr/>
          <p:nvPr/>
        </p:nvSpPr>
        <p:spPr>
          <a:xfrm>
            <a:off x="6683089" y="2109388"/>
            <a:ext cx="2861801" cy="3499163"/>
          </a:xfrm>
          <a:prstGeom prst="rect">
            <a:avLst/>
          </a:prstGeom>
        </p:spPr>
        <p:txBody>
          <a:bodyPr wrap="square">
            <a:spAutoFit/>
          </a:bodyPr>
          <a:lstStyle/>
          <a:p>
            <a:r>
              <a:rPr lang="it-IT" sz="4000" b="1" dirty="0">
                <a:solidFill>
                  <a:srgbClr val="FFC000"/>
                </a:solidFill>
                <a:latin typeface="Neue Hans Kendrick" panose="00000500000000000000" pitchFamily="2" charset="0"/>
                <a:cs typeface="Neue hans kendrick"/>
              </a:rPr>
              <a:t>3 – Plan</a:t>
            </a:r>
            <a:br>
              <a:rPr lang="it-IT" sz="2400" b="1" dirty="0">
                <a:solidFill>
                  <a:srgbClr val="FFC000"/>
                </a:solidFill>
                <a:latin typeface="Neue Hans Kendrick" panose="00000500000000000000" pitchFamily="2" charset="0"/>
                <a:cs typeface="Neue hans kendrick"/>
              </a:rPr>
            </a:br>
            <a:r>
              <a:rPr lang="it-IT" sz="2400" dirty="0">
                <a:solidFill>
                  <a:srgbClr val="FFC000"/>
                </a:solidFill>
                <a:latin typeface="Neue Hans Kendrick" panose="00000500000000000000" pitchFamily="2" charset="0"/>
                <a:cs typeface="Neue hans kendrick"/>
              </a:rPr>
              <a:t>&lt;</a:t>
            </a:r>
            <a:r>
              <a:rPr lang="it-IT" sz="2400" b="1" dirty="0">
                <a:solidFill>
                  <a:srgbClr val="FFC000"/>
                </a:solidFill>
                <a:latin typeface="Neue Hans Kendrick" panose="00000500000000000000" pitchFamily="2" charset="0"/>
                <a:cs typeface="Neue hans kendrick"/>
              </a:rPr>
              <a:t>90% </a:t>
            </a:r>
            <a:r>
              <a:rPr lang="it-IT" sz="2400" dirty="0">
                <a:solidFill>
                  <a:srgbClr val="FFC000"/>
                </a:solidFill>
                <a:latin typeface="Neue Hans Kendrick" panose="00000500000000000000" pitchFamily="2" charset="0"/>
                <a:cs typeface="Neue hans kendrick"/>
              </a:rPr>
              <a:t>allocation</a:t>
            </a:r>
            <a:br>
              <a:rPr lang="it-IT" sz="2400" b="1" dirty="0">
                <a:solidFill>
                  <a:srgbClr val="FFC000"/>
                </a:solidFill>
                <a:latin typeface="Neue Hans Kendrick" panose="00000500000000000000" pitchFamily="2" charset="0"/>
                <a:cs typeface="Neue hans kendrick"/>
              </a:rPr>
            </a:br>
            <a:endParaRPr lang="it-IT" sz="2205" b="1" dirty="0">
              <a:solidFill>
                <a:srgbClr val="FFC000"/>
              </a:solidFill>
              <a:latin typeface="Neue Hans Kendrick" panose="00000500000000000000" pitchFamily="2" charset="0"/>
              <a:cs typeface="Neue hans kendrick"/>
            </a:endParaRPr>
          </a:p>
          <a:p>
            <a:pPr>
              <a:lnSpc>
                <a:spcPct val="150000"/>
              </a:lnSpc>
            </a:pPr>
            <a:r>
              <a:rPr lang="en-GB" sz="2000" b="1" dirty="0">
                <a:latin typeface="Neue Hans Kendrick" panose="00000500000000000000" pitchFamily="2" charset="0"/>
              </a:rPr>
              <a:t>Progress</a:t>
            </a:r>
            <a:r>
              <a:rPr lang="en-GB" sz="2000" dirty="0">
                <a:latin typeface="Neue Hans Kendrick" panose="00000500000000000000" pitchFamily="2" charset="0"/>
              </a:rPr>
              <a:t> on developing community-led housing proposals</a:t>
            </a:r>
          </a:p>
          <a:p>
            <a:pPr marL="285750" indent="-285750">
              <a:lnSpc>
                <a:spcPct val="150000"/>
              </a:lnSpc>
              <a:buFont typeface="Arial" panose="020B0604020202020204" pitchFamily="34" charset="0"/>
              <a:buChar char="•"/>
            </a:pPr>
            <a:r>
              <a:rPr lang="en-GB" sz="1600" dirty="0">
                <a:latin typeface="Neue Hans Kendrick" panose="00000500000000000000" pitchFamily="2" charset="0"/>
              </a:rPr>
              <a:t>Results of feasibility study into identified site</a:t>
            </a:r>
          </a:p>
        </p:txBody>
      </p:sp>
      <p:sp>
        <p:nvSpPr>
          <p:cNvPr id="9" name="Rectangle 8">
            <a:extLst>
              <a:ext uri="{FF2B5EF4-FFF2-40B4-BE49-F238E27FC236}">
                <a16:creationId xmlns:a16="http://schemas.microsoft.com/office/drawing/2014/main" id="{A570289F-CD6D-4F98-9425-DFC5298FD557}"/>
              </a:ext>
            </a:extLst>
          </p:cNvPr>
          <p:cNvSpPr/>
          <p:nvPr/>
        </p:nvSpPr>
        <p:spPr>
          <a:xfrm>
            <a:off x="9979792" y="2109388"/>
            <a:ext cx="2749962" cy="3467616"/>
          </a:xfrm>
          <a:prstGeom prst="rect">
            <a:avLst/>
          </a:prstGeom>
        </p:spPr>
        <p:txBody>
          <a:bodyPr wrap="square">
            <a:spAutoFit/>
          </a:bodyPr>
          <a:lstStyle/>
          <a:p>
            <a:r>
              <a:rPr lang="it-IT" sz="4000" b="1" dirty="0">
                <a:solidFill>
                  <a:schemeClr val="accent6"/>
                </a:solidFill>
                <a:latin typeface="Neue Hans Kendrick" panose="00000500000000000000" pitchFamily="2" charset="0"/>
                <a:cs typeface="Neue hans kendrick"/>
              </a:rPr>
              <a:t>4 – Detail</a:t>
            </a:r>
            <a:br>
              <a:rPr lang="it-IT" sz="2400" b="1" dirty="0">
                <a:solidFill>
                  <a:schemeClr val="accent6"/>
                </a:solidFill>
                <a:latin typeface="Neue Hans Kendrick" panose="00000500000000000000" pitchFamily="2" charset="0"/>
                <a:cs typeface="Neue hans kendrick"/>
              </a:rPr>
            </a:br>
            <a:r>
              <a:rPr lang="it-IT" sz="2400" dirty="0">
                <a:solidFill>
                  <a:schemeClr val="accent6"/>
                </a:solidFill>
                <a:latin typeface="Neue Hans Kendrick" panose="00000500000000000000" pitchFamily="2" charset="0"/>
                <a:cs typeface="Neue hans kendrick"/>
              </a:rPr>
              <a:t>&gt;</a:t>
            </a:r>
            <a:r>
              <a:rPr lang="it-IT" sz="2400" b="1" dirty="0">
                <a:solidFill>
                  <a:schemeClr val="accent6"/>
                </a:solidFill>
                <a:latin typeface="Neue Hans Kendrick" panose="00000500000000000000" pitchFamily="2" charset="0"/>
                <a:cs typeface="Neue hans kendrick"/>
              </a:rPr>
              <a:t>10% </a:t>
            </a:r>
            <a:r>
              <a:rPr lang="it-IT" sz="2400" dirty="0">
                <a:solidFill>
                  <a:schemeClr val="accent6"/>
                </a:solidFill>
                <a:latin typeface="Neue Hans Kendrick" panose="00000500000000000000" pitchFamily="2" charset="0"/>
                <a:cs typeface="Neue hans kendrick"/>
              </a:rPr>
              <a:t>allocation</a:t>
            </a:r>
            <a:br>
              <a:rPr lang="it-IT" sz="2400" b="1" dirty="0">
                <a:solidFill>
                  <a:schemeClr val="accent6"/>
                </a:solidFill>
                <a:latin typeface="Neue Hans Kendrick" panose="00000500000000000000" pitchFamily="2" charset="0"/>
                <a:cs typeface="Neue hans kendrick"/>
              </a:rPr>
            </a:br>
            <a:endParaRPr lang="en-GB" sz="2000" b="1" dirty="0">
              <a:latin typeface="Neue Hans Kendrick" panose="00000500000000000000" pitchFamily="2" charset="0"/>
            </a:endParaRPr>
          </a:p>
          <a:p>
            <a:pPr>
              <a:lnSpc>
                <a:spcPct val="150000"/>
              </a:lnSpc>
            </a:pPr>
            <a:r>
              <a:rPr lang="en-GB" sz="2000" b="1" dirty="0">
                <a:latin typeface="Neue Hans Kendrick" panose="00000500000000000000" pitchFamily="2" charset="0"/>
              </a:rPr>
              <a:t>Planning consent </a:t>
            </a:r>
            <a:r>
              <a:rPr lang="en-GB" sz="2000" dirty="0">
                <a:latin typeface="Neue Hans Kendrick" panose="00000500000000000000" pitchFamily="2" charset="0"/>
              </a:rPr>
              <a:t>and building control consent established</a:t>
            </a:r>
          </a:p>
          <a:p>
            <a:pPr marL="285750" indent="-285750">
              <a:lnSpc>
                <a:spcPct val="150000"/>
              </a:lnSpc>
              <a:buFont typeface="Arial" panose="020B0604020202020204" pitchFamily="34" charset="0"/>
              <a:buChar char="•"/>
            </a:pPr>
            <a:r>
              <a:rPr lang="en-GB" sz="1600" dirty="0">
                <a:latin typeface="Neue Hans Kendrick" panose="00000500000000000000" pitchFamily="2" charset="0"/>
              </a:rPr>
              <a:t>Detailed design drawings produced</a:t>
            </a:r>
          </a:p>
        </p:txBody>
      </p:sp>
    </p:spTree>
    <p:extLst>
      <p:ext uri="{BB962C8B-B14F-4D97-AF65-F5344CB8AC3E}">
        <p14:creationId xmlns:p14="http://schemas.microsoft.com/office/powerpoint/2010/main" val="41236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D20A2-E997-4CF7-BE14-4E9711099E06}"/>
              </a:ext>
            </a:extLst>
          </p:cNvPr>
          <p:cNvSpPr txBox="1"/>
          <p:nvPr/>
        </p:nvSpPr>
        <p:spPr>
          <a:xfrm>
            <a:off x="457272" y="482570"/>
            <a:ext cx="7102372" cy="1015663"/>
          </a:xfrm>
          <a:prstGeom prst="rect">
            <a:avLst/>
          </a:prstGeom>
          <a:noFill/>
        </p:spPr>
        <p:txBody>
          <a:bodyPr wrap="square" rtlCol="0">
            <a:spAutoFit/>
          </a:bodyPr>
          <a:lstStyle/>
          <a:p>
            <a:r>
              <a:rPr lang="en-GB" sz="3600" b="1" dirty="0">
                <a:latin typeface="Neue Hans Kendrick" panose="00000500000000000000" pitchFamily="2" charset="0"/>
              </a:rPr>
              <a:t>Community Housing Fund 2018</a:t>
            </a:r>
          </a:p>
          <a:p>
            <a:r>
              <a:rPr lang="en-GB" sz="2400" b="1" dirty="0">
                <a:latin typeface="Neue Hans Kendrick" panose="00000500000000000000" pitchFamily="2" charset="0"/>
              </a:rPr>
              <a:t>Phase 2 – Capital Grant</a:t>
            </a:r>
          </a:p>
        </p:txBody>
      </p:sp>
      <p:sp>
        <p:nvSpPr>
          <p:cNvPr id="6" name="Rectangle 5">
            <a:extLst>
              <a:ext uri="{FF2B5EF4-FFF2-40B4-BE49-F238E27FC236}">
                <a16:creationId xmlns:a16="http://schemas.microsoft.com/office/drawing/2014/main" id="{176801A0-2CAD-4EF0-932F-6AA6A5B2F0E0}"/>
              </a:ext>
            </a:extLst>
          </p:cNvPr>
          <p:cNvSpPr/>
          <p:nvPr/>
        </p:nvSpPr>
        <p:spPr>
          <a:xfrm>
            <a:off x="1304156" y="2021368"/>
            <a:ext cx="10474401" cy="4647426"/>
          </a:xfrm>
          <a:prstGeom prst="rect">
            <a:avLst/>
          </a:prstGeom>
        </p:spPr>
        <p:txBody>
          <a:bodyPr wrap="square">
            <a:spAutoFit/>
          </a:bodyPr>
          <a:lstStyle/>
          <a:p>
            <a:r>
              <a:rPr lang="en-GB" sz="2800" dirty="0">
                <a:latin typeface="Neue Hans Kendrick" panose="00000500000000000000" pitchFamily="2" charset="0"/>
              </a:rPr>
              <a:t>Homes which are </a:t>
            </a:r>
            <a:r>
              <a:rPr lang="en-GB" sz="2800" b="1" dirty="0">
                <a:solidFill>
                  <a:srgbClr val="F2454B"/>
                </a:solidFill>
                <a:latin typeface="Neue Hans Kendrick" panose="00000500000000000000" pitchFamily="2" charset="0"/>
              </a:rPr>
              <a:t>locally-affordable in perpetuity </a:t>
            </a:r>
            <a:r>
              <a:rPr lang="en-GB" sz="2800" dirty="0">
                <a:latin typeface="Neue Hans Kendrick" panose="00000500000000000000" pitchFamily="2" charset="0"/>
              </a:rPr>
              <a:t>for those whose </a:t>
            </a:r>
            <a:r>
              <a:rPr lang="en-GB" sz="2800" b="1" dirty="0">
                <a:solidFill>
                  <a:srgbClr val="2E8A9F"/>
                </a:solidFill>
                <a:latin typeface="Neue Hans Kendrick" panose="00000500000000000000" pitchFamily="2" charset="0"/>
              </a:rPr>
              <a:t>needs are not met in the market</a:t>
            </a:r>
          </a:p>
          <a:p>
            <a:endParaRPr lang="en-GB" sz="2800" b="1" dirty="0">
              <a:latin typeface="Neue Hans Kendrick" panose="00000500000000000000" pitchFamily="2" charset="0"/>
            </a:endParaRPr>
          </a:p>
          <a:p>
            <a:pPr marL="419965" indent="-419965">
              <a:lnSpc>
                <a:spcPct val="150000"/>
              </a:lnSpc>
              <a:buFont typeface="Arial" panose="020B0604020202020204" pitchFamily="34" charset="0"/>
              <a:buChar char="•"/>
            </a:pPr>
            <a:r>
              <a:rPr lang="en-GB" sz="2400" dirty="0">
                <a:latin typeface="Neue Hans Kendrick" panose="00000500000000000000" pitchFamily="2" charset="0"/>
              </a:rPr>
              <a:t>Low-cost rental must register with Homes England</a:t>
            </a:r>
          </a:p>
          <a:p>
            <a:pPr marL="419965" indent="-419965">
              <a:lnSpc>
                <a:spcPct val="150000"/>
              </a:lnSpc>
              <a:buFont typeface="Arial" panose="020B0604020202020204" pitchFamily="34" charset="0"/>
              <a:buChar char="•"/>
            </a:pPr>
            <a:r>
              <a:rPr lang="en-GB" sz="2400" dirty="0">
                <a:latin typeface="Neue Hans Kendrick" panose="00000500000000000000" pitchFamily="2" charset="0"/>
              </a:rPr>
              <a:t>LAs and RPs can apply on behalf of community groups</a:t>
            </a:r>
          </a:p>
          <a:p>
            <a:pPr marL="419965" indent="-419965">
              <a:lnSpc>
                <a:spcPct val="150000"/>
              </a:lnSpc>
              <a:buFont typeface="Arial" panose="020B0604020202020204" pitchFamily="34" charset="0"/>
              <a:buChar char="•"/>
            </a:pPr>
            <a:r>
              <a:rPr lang="en-GB" sz="2400" dirty="0">
                <a:latin typeface="Neue Hans Kendrick" panose="00000500000000000000" pitchFamily="2" charset="0"/>
              </a:rPr>
              <a:t>Additional to s106 requirement and cross-subsidy encouraged</a:t>
            </a:r>
          </a:p>
          <a:p>
            <a:pPr marL="419965" indent="-419965">
              <a:lnSpc>
                <a:spcPct val="150000"/>
              </a:lnSpc>
              <a:buFont typeface="Arial" panose="020B0604020202020204" pitchFamily="34" charset="0"/>
              <a:buChar char="•"/>
            </a:pPr>
            <a:r>
              <a:rPr lang="en-GB" sz="2400" b="1" dirty="0">
                <a:latin typeface="Neue Hans Kendrick" panose="00000500000000000000" pitchFamily="2" charset="0"/>
              </a:rPr>
              <a:t>Value for money </a:t>
            </a:r>
            <a:r>
              <a:rPr lang="en-GB" sz="2400" dirty="0">
                <a:latin typeface="Neue Hans Kendrick" panose="00000500000000000000" pitchFamily="2" charset="0"/>
              </a:rPr>
              <a:t>and </a:t>
            </a:r>
            <a:r>
              <a:rPr lang="en-GB" sz="2400" b="1" dirty="0">
                <a:latin typeface="Neue Hans Kendrick" panose="00000500000000000000" pitchFamily="2" charset="0"/>
              </a:rPr>
              <a:t>Deliverability</a:t>
            </a:r>
            <a:r>
              <a:rPr lang="en-GB" sz="2400" dirty="0">
                <a:latin typeface="Neue Hans Kendrick" panose="00000500000000000000" pitchFamily="2" charset="0"/>
              </a:rPr>
              <a:t> key criteria for award</a:t>
            </a:r>
          </a:p>
          <a:p>
            <a:pPr marL="877165" lvl="1" indent="-419965">
              <a:lnSpc>
                <a:spcPct val="150000"/>
              </a:lnSpc>
              <a:buFont typeface="Arial" panose="020B0604020202020204" pitchFamily="34" charset="0"/>
              <a:buChar char="•"/>
            </a:pPr>
            <a:r>
              <a:rPr lang="en-GB" sz="2400" dirty="0">
                <a:latin typeface="Neue Hans Kendrick" panose="00000500000000000000" pitchFamily="2" charset="0"/>
              </a:rPr>
              <a:t>LA support, site suitability, planning status, community support, group </a:t>
            </a:r>
            <a:r>
              <a:rPr lang="en-GB" sz="2400" dirty="0" err="1">
                <a:latin typeface="Neue Hans Kendrick" panose="00000500000000000000" pitchFamily="2" charset="0"/>
              </a:rPr>
              <a:t>capaticy</a:t>
            </a:r>
            <a:r>
              <a:rPr lang="en-GB" sz="2400" dirty="0">
                <a:latin typeface="Neue Hans Kendrick" panose="00000500000000000000" pitchFamily="2" charset="0"/>
              </a:rPr>
              <a:t> and progress to development.</a:t>
            </a:r>
          </a:p>
        </p:txBody>
      </p:sp>
    </p:spTree>
    <p:extLst>
      <p:ext uri="{BB962C8B-B14F-4D97-AF65-F5344CB8AC3E}">
        <p14:creationId xmlns:p14="http://schemas.microsoft.com/office/powerpoint/2010/main" val="26227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DB2DD-779E-447A-9435-824C4A0B5A62}"/>
              </a:ext>
            </a:extLst>
          </p:cNvPr>
          <p:cNvSpPr txBox="1"/>
          <p:nvPr/>
        </p:nvSpPr>
        <p:spPr>
          <a:xfrm>
            <a:off x="457272" y="482570"/>
            <a:ext cx="7102372" cy="954107"/>
          </a:xfrm>
          <a:prstGeom prst="rect">
            <a:avLst/>
          </a:prstGeom>
          <a:noFill/>
        </p:spPr>
        <p:txBody>
          <a:bodyPr wrap="square" rtlCol="0">
            <a:spAutoFit/>
          </a:bodyPr>
          <a:lstStyle/>
          <a:p>
            <a:r>
              <a:rPr lang="en-GB" sz="3600" b="1" dirty="0">
                <a:latin typeface="Neue Hans Kendrick" panose="00000500000000000000" pitchFamily="2" charset="0"/>
              </a:rPr>
              <a:t>Phase 2 – Capital Grant</a:t>
            </a:r>
            <a:br>
              <a:rPr lang="en-GB" sz="3600" b="1" dirty="0">
                <a:latin typeface="Neue Hans Kendrick" panose="00000500000000000000" pitchFamily="2" charset="0"/>
              </a:rPr>
            </a:br>
            <a:r>
              <a:rPr lang="en-GB" sz="2000" dirty="0">
                <a:latin typeface="Neue Hans Kendrick" panose="00000500000000000000" pitchFamily="2" charset="0"/>
              </a:rPr>
              <a:t>Homes England certified milestones</a:t>
            </a:r>
            <a:endParaRPr lang="en-GB" sz="3600" dirty="0">
              <a:latin typeface="Neue Hans Kendrick" panose="00000500000000000000" pitchFamily="2" charset="0"/>
            </a:endParaRPr>
          </a:p>
        </p:txBody>
      </p:sp>
      <p:sp>
        <p:nvSpPr>
          <p:cNvPr id="7" name="Rectangle 6">
            <a:extLst>
              <a:ext uri="{FF2B5EF4-FFF2-40B4-BE49-F238E27FC236}">
                <a16:creationId xmlns:a16="http://schemas.microsoft.com/office/drawing/2014/main" id="{1B46A0D9-D5F1-40F9-B6FB-B37C5F1C763C}"/>
              </a:ext>
            </a:extLst>
          </p:cNvPr>
          <p:cNvSpPr/>
          <p:nvPr/>
        </p:nvSpPr>
        <p:spPr>
          <a:xfrm>
            <a:off x="3859108" y="1813356"/>
            <a:ext cx="3001182" cy="5263749"/>
          </a:xfrm>
          <a:prstGeom prst="rect">
            <a:avLst/>
          </a:prstGeom>
        </p:spPr>
        <p:txBody>
          <a:bodyPr wrap="square">
            <a:spAutoFit/>
          </a:bodyPr>
          <a:lstStyle/>
          <a:p>
            <a:r>
              <a:rPr lang="it-IT" sz="4000" b="1" dirty="0">
                <a:solidFill>
                  <a:srgbClr val="F2454B"/>
                </a:solidFill>
                <a:latin typeface="Neue Hans Kendrick" panose="00000500000000000000" pitchFamily="2" charset="0"/>
                <a:cs typeface="Neue hans kendrick"/>
              </a:rPr>
              <a:t>2 </a:t>
            </a:r>
            <a:br>
              <a:rPr lang="it-IT" sz="4000" b="1" dirty="0">
                <a:solidFill>
                  <a:srgbClr val="F2454B"/>
                </a:solidFill>
                <a:latin typeface="Neue Hans Kendrick" panose="00000500000000000000" pitchFamily="2" charset="0"/>
                <a:cs typeface="Neue hans kendrick"/>
              </a:rPr>
            </a:br>
            <a:r>
              <a:rPr lang="it-IT" sz="2400" b="1" dirty="0">
                <a:solidFill>
                  <a:srgbClr val="F2454B"/>
                </a:solidFill>
                <a:latin typeface="Neue Hans Kendrick" panose="00000500000000000000" pitchFamily="2" charset="0"/>
                <a:cs typeface="Neue hans kendrick"/>
              </a:rPr>
              <a:t>35% </a:t>
            </a:r>
            <a:r>
              <a:rPr lang="it-IT" sz="2400" dirty="0">
                <a:solidFill>
                  <a:srgbClr val="F2454B"/>
                </a:solidFill>
                <a:latin typeface="Neue Hans Kendrick" panose="00000500000000000000" pitchFamily="2" charset="0"/>
                <a:cs typeface="Neue hans kendrick"/>
              </a:rPr>
              <a:t>allocation</a:t>
            </a:r>
            <a:endParaRPr lang="it-IT" sz="4000" b="1" dirty="0">
              <a:solidFill>
                <a:srgbClr val="F2454B"/>
              </a:solidFill>
              <a:latin typeface="Neue Hans Kendrick" panose="00000500000000000000" pitchFamily="2" charset="0"/>
              <a:cs typeface="Neue hans kendrick"/>
            </a:endParaRPr>
          </a:p>
          <a:p>
            <a:r>
              <a:rPr lang="it-IT" sz="4000" b="1" dirty="0">
                <a:solidFill>
                  <a:srgbClr val="F2454B"/>
                </a:solidFill>
                <a:latin typeface="Neue Hans Kendrick" panose="00000500000000000000" pitchFamily="2" charset="0"/>
                <a:cs typeface="Neue hans kendrick"/>
              </a:rPr>
              <a:t>Start on </a:t>
            </a:r>
            <a:br>
              <a:rPr lang="it-IT" sz="4000" b="1" dirty="0">
                <a:solidFill>
                  <a:srgbClr val="F2454B"/>
                </a:solidFill>
                <a:latin typeface="Neue Hans Kendrick" panose="00000500000000000000" pitchFamily="2" charset="0"/>
                <a:cs typeface="Neue hans kendrick"/>
              </a:rPr>
            </a:br>
            <a:r>
              <a:rPr lang="it-IT" sz="4000" b="1" dirty="0">
                <a:solidFill>
                  <a:srgbClr val="F2454B"/>
                </a:solidFill>
                <a:latin typeface="Neue Hans Kendrick" panose="00000500000000000000" pitchFamily="2" charset="0"/>
                <a:cs typeface="Neue hans kendrick"/>
              </a:rPr>
              <a:t>site</a:t>
            </a:r>
            <a:br>
              <a:rPr lang="it-IT" sz="2400" b="1" dirty="0">
                <a:solidFill>
                  <a:srgbClr val="F2454B"/>
                </a:solidFill>
                <a:latin typeface="Neue Hans Kendrick" panose="00000500000000000000" pitchFamily="2" charset="0"/>
                <a:cs typeface="Neue hans kendrick"/>
              </a:rPr>
            </a:br>
            <a:endParaRPr lang="it-IT" sz="2205" b="1" dirty="0">
              <a:solidFill>
                <a:srgbClr val="257890"/>
              </a:solidFill>
              <a:latin typeface="Neue Hans Kendrick" panose="00000500000000000000" pitchFamily="2" charset="0"/>
              <a:cs typeface="Neue hans kendrick"/>
            </a:endParaRPr>
          </a:p>
          <a:p>
            <a:pPr marL="342900" indent="-342900">
              <a:spcAft>
                <a:spcPts val="600"/>
              </a:spcAft>
              <a:buFont typeface="Arial" panose="020B0604020202020204" pitchFamily="34" charset="0"/>
              <a:buChar char="•"/>
            </a:pPr>
            <a:r>
              <a:rPr lang="en-GB" sz="2000" dirty="0">
                <a:latin typeface="Neue Hans Kendrick" panose="00000500000000000000" pitchFamily="2" charset="0"/>
              </a:rPr>
              <a:t>Entered in to a building contract </a:t>
            </a:r>
          </a:p>
          <a:p>
            <a:pPr marL="342900" indent="-342900">
              <a:spcAft>
                <a:spcPts val="600"/>
              </a:spcAft>
              <a:buFont typeface="Arial" panose="020B0604020202020204" pitchFamily="34" charset="0"/>
              <a:buChar char="•"/>
            </a:pPr>
            <a:r>
              <a:rPr lang="en-GB" sz="2000" dirty="0">
                <a:latin typeface="Neue Hans Kendrick" panose="00000500000000000000" pitchFamily="2" charset="0"/>
              </a:rPr>
              <a:t>The building contractor takes possession of the site or property </a:t>
            </a:r>
          </a:p>
          <a:p>
            <a:pPr marL="342900" indent="-342900">
              <a:spcAft>
                <a:spcPts val="600"/>
              </a:spcAft>
              <a:buFont typeface="Arial" panose="020B0604020202020204" pitchFamily="34" charset="0"/>
              <a:buChar char="•"/>
            </a:pPr>
            <a:r>
              <a:rPr lang="en-GB" sz="2000" dirty="0">
                <a:latin typeface="Neue Hans Kendrick" panose="00000500000000000000" pitchFamily="2" charset="0"/>
              </a:rPr>
              <a:t>The works have commenced</a:t>
            </a:r>
          </a:p>
        </p:txBody>
      </p:sp>
      <p:sp>
        <p:nvSpPr>
          <p:cNvPr id="8" name="Rectangle 7">
            <a:extLst>
              <a:ext uri="{FF2B5EF4-FFF2-40B4-BE49-F238E27FC236}">
                <a16:creationId xmlns:a16="http://schemas.microsoft.com/office/drawing/2014/main" id="{4A3E30ED-D8F4-448D-847B-5F278631C5AF}"/>
              </a:ext>
            </a:extLst>
          </p:cNvPr>
          <p:cNvSpPr/>
          <p:nvPr/>
        </p:nvSpPr>
        <p:spPr>
          <a:xfrm>
            <a:off x="7153238" y="1813356"/>
            <a:ext cx="2597322" cy="3908762"/>
          </a:xfrm>
          <a:prstGeom prst="rect">
            <a:avLst/>
          </a:prstGeom>
        </p:spPr>
        <p:txBody>
          <a:bodyPr wrap="square">
            <a:spAutoFit/>
          </a:bodyPr>
          <a:lstStyle/>
          <a:p>
            <a:r>
              <a:rPr lang="it-IT" sz="4000" b="1" dirty="0">
                <a:solidFill>
                  <a:srgbClr val="FFC000"/>
                </a:solidFill>
                <a:latin typeface="Neue Hans Kendrick" panose="00000500000000000000" pitchFamily="2" charset="0"/>
                <a:cs typeface="Neue hans kendrick"/>
              </a:rPr>
              <a:t>3 </a:t>
            </a:r>
          </a:p>
          <a:p>
            <a:r>
              <a:rPr lang="it-IT" sz="2400" b="1" dirty="0">
                <a:solidFill>
                  <a:srgbClr val="FFC000"/>
                </a:solidFill>
                <a:latin typeface="Neue Hans Kendrick" panose="00000500000000000000" pitchFamily="2" charset="0"/>
                <a:cs typeface="Neue hans kendrick"/>
              </a:rPr>
              <a:t>15% </a:t>
            </a:r>
            <a:r>
              <a:rPr lang="it-IT" sz="2400" dirty="0">
                <a:solidFill>
                  <a:srgbClr val="FFC000"/>
                </a:solidFill>
                <a:latin typeface="Neue Hans Kendrick" panose="00000500000000000000" pitchFamily="2" charset="0"/>
                <a:cs typeface="Neue hans kendrick"/>
              </a:rPr>
              <a:t>allocation </a:t>
            </a:r>
            <a:r>
              <a:rPr lang="it-IT" sz="4000" b="1" dirty="0">
                <a:solidFill>
                  <a:srgbClr val="FFC000"/>
                </a:solidFill>
                <a:latin typeface="Neue Hans Kendrick" panose="00000500000000000000" pitchFamily="2" charset="0"/>
                <a:cs typeface="Neue hans kendrick"/>
              </a:rPr>
              <a:t>Internal </a:t>
            </a:r>
            <a:br>
              <a:rPr lang="it-IT" sz="4000" b="1" dirty="0">
                <a:solidFill>
                  <a:srgbClr val="FFC000"/>
                </a:solidFill>
                <a:latin typeface="Neue Hans Kendrick" panose="00000500000000000000" pitchFamily="2" charset="0"/>
                <a:cs typeface="Neue hans kendrick"/>
              </a:rPr>
            </a:br>
            <a:r>
              <a:rPr lang="it-IT" sz="4000" b="1" dirty="0">
                <a:solidFill>
                  <a:srgbClr val="FFC000"/>
                </a:solidFill>
                <a:latin typeface="Neue Hans Kendrick" panose="00000500000000000000" pitchFamily="2" charset="0"/>
                <a:cs typeface="Neue hans kendrick"/>
              </a:rPr>
              <a:t>fit-out</a:t>
            </a:r>
            <a:br>
              <a:rPr lang="it-IT" sz="2400" b="1" dirty="0">
                <a:solidFill>
                  <a:srgbClr val="FFC000"/>
                </a:solidFill>
                <a:latin typeface="Neue Hans Kendrick" panose="00000500000000000000" pitchFamily="2" charset="0"/>
                <a:cs typeface="Neue hans kendrick"/>
              </a:rPr>
            </a:br>
            <a:br>
              <a:rPr lang="it-IT" sz="2400" b="1" dirty="0">
                <a:solidFill>
                  <a:srgbClr val="FFC000"/>
                </a:solidFill>
                <a:latin typeface="Neue Hans Kendrick" panose="00000500000000000000" pitchFamily="2" charset="0"/>
                <a:cs typeface="Neue hans kendrick"/>
              </a:rPr>
            </a:br>
            <a:r>
              <a:rPr lang="en-GB" sz="2000" dirty="0">
                <a:latin typeface="Neue Hans Kendrick" panose="00000500000000000000" pitchFamily="2" charset="0"/>
              </a:rPr>
              <a:t>Date when the internal fit-out of the homes has been completed</a:t>
            </a:r>
            <a:endParaRPr lang="en-GB" sz="1600" dirty="0">
              <a:latin typeface="Neue Hans Kendrick" panose="00000500000000000000" pitchFamily="2" charset="0"/>
            </a:endParaRPr>
          </a:p>
        </p:txBody>
      </p:sp>
      <p:sp>
        <p:nvSpPr>
          <p:cNvPr id="10" name="Rectangle 9">
            <a:extLst>
              <a:ext uri="{FF2B5EF4-FFF2-40B4-BE49-F238E27FC236}">
                <a16:creationId xmlns:a16="http://schemas.microsoft.com/office/drawing/2014/main" id="{9BB152B9-1FA5-4678-B52E-85AEB8FB3949}"/>
              </a:ext>
            </a:extLst>
          </p:cNvPr>
          <p:cNvSpPr/>
          <p:nvPr/>
        </p:nvSpPr>
        <p:spPr>
          <a:xfrm>
            <a:off x="10043509" y="1813356"/>
            <a:ext cx="2861801" cy="3785652"/>
          </a:xfrm>
          <a:prstGeom prst="rect">
            <a:avLst/>
          </a:prstGeom>
        </p:spPr>
        <p:txBody>
          <a:bodyPr wrap="square">
            <a:spAutoFit/>
          </a:bodyPr>
          <a:lstStyle/>
          <a:p>
            <a:r>
              <a:rPr lang="it-IT" sz="4000" b="1" dirty="0">
                <a:solidFill>
                  <a:schemeClr val="accent6"/>
                </a:solidFill>
                <a:latin typeface="Neue Hans Kendrick" panose="00000500000000000000" pitchFamily="2" charset="0"/>
                <a:cs typeface="Neue hans kendrick"/>
              </a:rPr>
              <a:t>4 </a:t>
            </a:r>
          </a:p>
          <a:p>
            <a:r>
              <a:rPr lang="it-IT" sz="2400" b="1" dirty="0">
                <a:solidFill>
                  <a:schemeClr val="accent6"/>
                </a:solidFill>
                <a:latin typeface="Neue Hans Kendrick" panose="00000500000000000000" pitchFamily="2" charset="0"/>
                <a:cs typeface="Neue hans kendrick"/>
              </a:rPr>
              <a:t>10% </a:t>
            </a:r>
            <a:r>
              <a:rPr lang="it-IT" sz="2400" dirty="0">
                <a:solidFill>
                  <a:schemeClr val="accent6"/>
                </a:solidFill>
                <a:latin typeface="Neue Hans Kendrick" panose="00000500000000000000" pitchFamily="2" charset="0"/>
                <a:cs typeface="Neue hans kendrick"/>
              </a:rPr>
              <a:t>allocation</a:t>
            </a:r>
          </a:p>
          <a:p>
            <a:r>
              <a:rPr lang="it-IT" sz="3600" b="1" dirty="0">
                <a:solidFill>
                  <a:schemeClr val="accent6"/>
                </a:solidFill>
                <a:latin typeface="Neue Hans Kendrick" panose="00000500000000000000" pitchFamily="2" charset="0"/>
                <a:cs typeface="Neue hans kendrick"/>
              </a:rPr>
              <a:t>Practical Completion</a:t>
            </a:r>
            <a:br>
              <a:rPr lang="it-IT" sz="2400" b="1" dirty="0">
                <a:solidFill>
                  <a:srgbClr val="FFC000"/>
                </a:solidFill>
                <a:latin typeface="Neue Hans Kendrick" panose="00000500000000000000" pitchFamily="2" charset="0"/>
                <a:cs typeface="Neue hans kendrick"/>
              </a:rPr>
            </a:br>
            <a:endParaRPr lang="it-IT" sz="2400" b="1" dirty="0">
              <a:solidFill>
                <a:srgbClr val="FFC000"/>
              </a:solidFill>
              <a:latin typeface="Neue Hans Kendrick" panose="00000500000000000000" pitchFamily="2" charset="0"/>
              <a:cs typeface="Neue hans kendrick"/>
            </a:endParaRPr>
          </a:p>
          <a:p>
            <a:r>
              <a:rPr lang="en-GB" sz="2000" dirty="0">
                <a:latin typeface="Neue Hans Kendrick" panose="00000500000000000000" pitchFamily="2" charset="0"/>
              </a:rPr>
              <a:t>All homes on the scheme have been completed and </a:t>
            </a:r>
            <a:r>
              <a:rPr lang="en-GB" sz="2000" b="1" dirty="0">
                <a:latin typeface="Neue Hans Kendrick" panose="00000500000000000000" pitchFamily="2" charset="0"/>
              </a:rPr>
              <a:t>fit for occupation</a:t>
            </a:r>
            <a:endParaRPr lang="en-GB" sz="1600" b="1" dirty="0">
              <a:latin typeface="Neue Hans Kendrick" panose="00000500000000000000" pitchFamily="2" charset="0"/>
            </a:endParaRPr>
          </a:p>
        </p:txBody>
      </p:sp>
      <p:sp>
        <p:nvSpPr>
          <p:cNvPr id="11" name="Rectangle 10">
            <a:extLst>
              <a:ext uri="{FF2B5EF4-FFF2-40B4-BE49-F238E27FC236}">
                <a16:creationId xmlns:a16="http://schemas.microsoft.com/office/drawing/2014/main" id="{24600F16-07F0-49EF-9296-302BDCCCC7BE}"/>
              </a:ext>
            </a:extLst>
          </p:cNvPr>
          <p:cNvSpPr/>
          <p:nvPr/>
        </p:nvSpPr>
        <p:spPr>
          <a:xfrm>
            <a:off x="677314" y="1813356"/>
            <a:ext cx="2888846" cy="4031873"/>
          </a:xfrm>
          <a:prstGeom prst="rect">
            <a:avLst/>
          </a:prstGeom>
        </p:spPr>
        <p:txBody>
          <a:bodyPr wrap="square">
            <a:spAutoFit/>
          </a:bodyPr>
          <a:lstStyle/>
          <a:p>
            <a:r>
              <a:rPr lang="it-IT" sz="4000" b="1" dirty="0">
                <a:solidFill>
                  <a:srgbClr val="2E8A9F"/>
                </a:solidFill>
                <a:latin typeface="Neue Hans Kendrick" panose="00000500000000000000" pitchFamily="2" charset="0"/>
                <a:cs typeface="Neue hans kendrick"/>
              </a:rPr>
              <a:t>1 </a:t>
            </a:r>
            <a:br>
              <a:rPr lang="it-IT" sz="4000" b="1" dirty="0">
                <a:solidFill>
                  <a:srgbClr val="2E8A9F"/>
                </a:solidFill>
                <a:latin typeface="Neue Hans Kendrick" panose="00000500000000000000" pitchFamily="2" charset="0"/>
                <a:cs typeface="Neue hans kendrick"/>
              </a:rPr>
            </a:br>
            <a:r>
              <a:rPr lang="it-IT" sz="2400" b="1" dirty="0">
                <a:solidFill>
                  <a:srgbClr val="2E8A9F"/>
                </a:solidFill>
                <a:latin typeface="Neue Hans Kendrick" panose="00000500000000000000" pitchFamily="2" charset="0"/>
                <a:cs typeface="Neue hans kendrick"/>
              </a:rPr>
              <a:t>40% </a:t>
            </a:r>
            <a:r>
              <a:rPr lang="it-IT" sz="2400" dirty="0">
                <a:solidFill>
                  <a:srgbClr val="2E8A9F"/>
                </a:solidFill>
                <a:latin typeface="Neue Hans Kendrick" panose="00000500000000000000" pitchFamily="2" charset="0"/>
                <a:cs typeface="Neue hans kendrick"/>
              </a:rPr>
              <a:t>allocation</a:t>
            </a:r>
            <a:endParaRPr lang="it-IT" sz="4000" b="1" dirty="0">
              <a:solidFill>
                <a:srgbClr val="2E8A9F"/>
              </a:solidFill>
              <a:latin typeface="Neue Hans Kendrick" panose="00000500000000000000" pitchFamily="2" charset="0"/>
              <a:cs typeface="Neue hans kendrick"/>
            </a:endParaRPr>
          </a:p>
          <a:p>
            <a:r>
              <a:rPr lang="it-IT" sz="4000" b="1" dirty="0">
                <a:solidFill>
                  <a:srgbClr val="2E8A9F"/>
                </a:solidFill>
                <a:latin typeface="Neue Hans Kendrick" panose="00000500000000000000" pitchFamily="2" charset="0"/>
                <a:cs typeface="Neue hans kendrick"/>
              </a:rPr>
              <a:t>Acquisition</a:t>
            </a:r>
            <a:br>
              <a:rPr lang="it-IT" sz="2400" b="1" dirty="0">
                <a:solidFill>
                  <a:srgbClr val="F2454B"/>
                </a:solidFill>
                <a:latin typeface="Neue Hans Kendrick" panose="00000500000000000000" pitchFamily="2" charset="0"/>
                <a:cs typeface="Neue hans kendrick"/>
              </a:rPr>
            </a:br>
            <a:br>
              <a:rPr lang="it-IT" sz="2400" b="1" dirty="0">
                <a:solidFill>
                  <a:srgbClr val="257890"/>
                </a:solidFill>
                <a:latin typeface="Neue Hans Kendrick" panose="00000500000000000000" pitchFamily="2" charset="0"/>
                <a:cs typeface="Neue hans kendrick"/>
              </a:rPr>
            </a:br>
            <a:endParaRPr lang="it-IT" sz="2400" b="1" dirty="0">
              <a:solidFill>
                <a:srgbClr val="257890"/>
              </a:solidFill>
              <a:latin typeface="Neue Hans Kendrick" panose="00000500000000000000" pitchFamily="2" charset="0"/>
              <a:cs typeface="Neue hans kendrick"/>
            </a:endParaRPr>
          </a:p>
          <a:p>
            <a:endParaRPr lang="it-IT" sz="2000" b="1" dirty="0">
              <a:solidFill>
                <a:srgbClr val="257890"/>
              </a:solidFill>
              <a:latin typeface="Neue Hans Kendrick" panose="00000500000000000000" pitchFamily="2" charset="0"/>
              <a:cs typeface="Neue hans kendrick"/>
            </a:endParaRPr>
          </a:p>
          <a:p>
            <a:r>
              <a:rPr lang="en-GB" sz="2000" b="1" dirty="0">
                <a:latin typeface="Neue Hans Kendrick" panose="00000500000000000000" pitchFamily="2" charset="0"/>
              </a:rPr>
              <a:t>Unconditional secure legal interest in the land </a:t>
            </a:r>
            <a:r>
              <a:rPr lang="en-GB" sz="2000" dirty="0">
                <a:latin typeface="Neue Hans Kendrick" panose="00000500000000000000" pitchFamily="2" charset="0"/>
              </a:rPr>
              <a:t>(freehold or long leasehold)</a:t>
            </a:r>
            <a:endParaRPr lang="en-GB" sz="1600" dirty="0">
              <a:latin typeface="Neue Hans Kendrick" panose="00000500000000000000" pitchFamily="2" charset="0"/>
            </a:endParaRPr>
          </a:p>
        </p:txBody>
      </p:sp>
    </p:spTree>
    <p:extLst>
      <p:ext uri="{BB962C8B-B14F-4D97-AF65-F5344CB8AC3E}">
        <p14:creationId xmlns:p14="http://schemas.microsoft.com/office/powerpoint/2010/main" val="137170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theme/theme1.xml><?xml version="1.0" encoding="utf-8"?>
<a:theme xmlns:a="http://schemas.openxmlformats.org/drawingml/2006/main" name="TbD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D Theme" id="{680CE736-39B9-4249-B73C-A4EDD5BAFB7C}" vid="{F25BB64E-4648-4325-A657-050E44700717}"/>
    </a:ext>
  </a:extLst>
</a:theme>
</file>

<file path=ppt/theme/theme2.xml><?xml version="1.0" encoding="utf-8"?>
<a:theme xmlns:a="http://schemas.openxmlformats.org/drawingml/2006/main" name="1_TBD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B0C77E-3D32-4B90-B930-1F3A34369676}" vid="{54B1D74C-18B1-4CF3-88B9-1EE79ECD8615}"/>
    </a:ext>
  </a:extLst>
</a:theme>
</file>

<file path=ppt/theme/theme3.xml><?xml version="1.0" encoding="utf-8"?>
<a:theme xmlns:a="http://schemas.openxmlformats.org/drawingml/2006/main" name="2_TBD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B0C77E-3D32-4B90-B930-1F3A34369676}" vid="{54B1D74C-18B1-4CF3-88B9-1EE79ECD8615}"/>
    </a:ext>
  </a:extLst>
</a:theme>
</file>

<file path=ppt/theme/theme4.xml><?xml version="1.0" encoding="utf-8"?>
<a:theme xmlns:a="http://schemas.openxmlformats.org/drawingml/2006/main" name="3_TBD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B0C77E-3D32-4B90-B930-1F3A34369676}" vid="{54B1D74C-18B1-4CF3-88B9-1EE79ECD86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TbD Theme</Template>
  <TotalTime>6082</TotalTime>
  <Words>462</Words>
  <Application>Microsoft Office PowerPoint</Application>
  <PresentationFormat>Custom</PresentationFormat>
  <Paragraphs>101</Paragraphs>
  <Slides>8</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Calibri</vt:lpstr>
      <vt:lpstr>DejaVu Sans</vt:lpstr>
      <vt:lpstr>Neue hans kendrick</vt:lpstr>
      <vt:lpstr>Neue hans kendrick</vt:lpstr>
      <vt:lpstr>Times New Roman</vt:lpstr>
      <vt:lpstr>TbD Theme</vt:lpstr>
      <vt:lpstr>1_TBD Theme</vt:lpstr>
      <vt:lpstr>2_TBD Theme</vt:lpstr>
      <vt:lpstr>3_TBD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Tom Chance</dc:creator>
  <dc:description/>
  <cp:lastModifiedBy>Charlie Fisher</cp:lastModifiedBy>
  <cp:revision>275</cp:revision>
  <dcterms:created xsi:type="dcterms:W3CDTF">2017-01-16T16:50:06Z</dcterms:created>
  <dcterms:modified xsi:type="dcterms:W3CDTF">2018-09-24T12:45:30Z</dcterms:modified>
  <dc:language>en-GB</dc:language>
</cp:coreProperties>
</file>