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70" r:id="rId5"/>
    <p:sldId id="268" r:id="rId6"/>
    <p:sldId id="278" r:id="rId7"/>
    <p:sldId id="275" r:id="rId8"/>
    <p:sldId id="277" r:id="rId9"/>
    <p:sldId id="279" r:id="rId10"/>
    <p:sldId id="267" r:id="rId11"/>
    <p:sldId id="273" r:id="rId12"/>
    <p:sldId id="269" r:id="rId13"/>
    <p:sldId id="280" r:id="rId14"/>
    <p:sldId id="274"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18" autoAdjust="0"/>
    <p:restoredTop sz="94660"/>
  </p:normalViewPr>
  <p:slideViewPr>
    <p:cSldViewPr snapToGrid="0">
      <p:cViewPr varScale="1">
        <p:scale>
          <a:sx n="82" d="100"/>
          <a:sy n="82" d="100"/>
        </p:scale>
        <p:origin x="720"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1" d="100"/>
          <a:sy n="61" d="100"/>
        </p:scale>
        <p:origin x="337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0A1CD72-6C9E-4CC6-8EA2-77FC62FEAC65}" type="datetimeFigureOut">
              <a:rPr lang="en-US" smtClean="0"/>
              <a:t>6/6/2018</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3661B29-C521-422C-BF1E-5B304A7B608F}" type="slidenum">
              <a:rPr lang="en-US" smtClean="0"/>
              <a:t>‹#›</a:t>
            </a:fld>
            <a:endParaRPr lang="en-US"/>
          </a:p>
        </p:txBody>
      </p:sp>
    </p:spTree>
    <p:extLst>
      <p:ext uri="{BB962C8B-B14F-4D97-AF65-F5344CB8AC3E}">
        <p14:creationId xmlns:p14="http://schemas.microsoft.com/office/powerpoint/2010/main" val="268867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33B60A-600B-4567-AB6B-19C112A30606}" type="datetimeFigureOut">
              <a:rPr lang="en-GB" smtClean="0"/>
              <a:t>06/06/2018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3C0070-C88D-45AF-BB15-36E689653DEF}" type="slidenum">
              <a:rPr lang="en-GB" smtClean="0"/>
              <a:t>‹#›</a:t>
            </a:fld>
            <a:endParaRPr lang="en-GB"/>
          </a:p>
        </p:txBody>
      </p:sp>
    </p:spTree>
    <p:extLst>
      <p:ext uri="{BB962C8B-B14F-4D97-AF65-F5344CB8AC3E}">
        <p14:creationId xmlns:p14="http://schemas.microsoft.com/office/powerpoint/2010/main" val="404114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3C0070-C88D-45AF-BB15-36E689653DEF}" type="slidenum">
              <a:rPr lang="en-GB" smtClean="0"/>
              <a:t>1</a:t>
            </a:fld>
            <a:endParaRPr lang="en-GB"/>
          </a:p>
        </p:txBody>
      </p:sp>
    </p:spTree>
    <p:extLst>
      <p:ext uri="{BB962C8B-B14F-4D97-AF65-F5344CB8AC3E}">
        <p14:creationId xmlns:p14="http://schemas.microsoft.com/office/powerpoint/2010/main" val="36125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First Oxfordshire, Oxfordshire Community Land Trust and potentially other partners are setting up a Hub called Collaborative Housing to deliver these enabling services locally. The services could be available to groups in </a:t>
            </a:r>
            <a:r>
              <a:rPr lang="en-US" dirty="0" err="1"/>
              <a:t>neighbouring</a:t>
            </a:r>
            <a:r>
              <a:rPr lang="en-US" dirty="0"/>
              <a:t> counties through local partners in each area.</a:t>
            </a:r>
          </a:p>
          <a:p>
            <a:endParaRPr lang="en-GB" dirty="0"/>
          </a:p>
          <a:p>
            <a:r>
              <a:rPr lang="en-GB" dirty="0"/>
              <a:t>W</a:t>
            </a:r>
            <a:r>
              <a:rPr lang="en-US" dirty="0" err="1"/>
              <a:t>ebinar</a:t>
            </a:r>
            <a:r>
              <a:rPr lang="en-US" dirty="0"/>
              <a:t> 27</a:t>
            </a:r>
            <a:r>
              <a:rPr lang="en-US" baseline="30000" dirty="0"/>
              <a:t>th</a:t>
            </a:r>
            <a:r>
              <a:rPr lang="en-US" dirty="0"/>
              <a:t> June 12-1 – see leaflet</a:t>
            </a:r>
          </a:p>
          <a:p>
            <a:endParaRPr lang="en-US" dirty="0"/>
          </a:p>
        </p:txBody>
      </p:sp>
      <p:sp>
        <p:nvSpPr>
          <p:cNvPr id="4" name="Slide Number Placeholder 3"/>
          <p:cNvSpPr>
            <a:spLocks noGrp="1"/>
          </p:cNvSpPr>
          <p:nvPr>
            <p:ph type="sldNum" sz="quarter" idx="10"/>
          </p:nvPr>
        </p:nvSpPr>
        <p:spPr/>
        <p:txBody>
          <a:bodyPr/>
          <a:lstStyle/>
          <a:p>
            <a:fld id="{C43C0070-C88D-45AF-BB15-36E689653DEF}" type="slidenum">
              <a:rPr lang="en-GB" smtClean="0"/>
              <a:t>10</a:t>
            </a:fld>
            <a:endParaRPr lang="en-GB"/>
          </a:p>
        </p:txBody>
      </p:sp>
    </p:spTree>
    <p:extLst>
      <p:ext uri="{BB962C8B-B14F-4D97-AF65-F5344CB8AC3E}">
        <p14:creationId xmlns:p14="http://schemas.microsoft.com/office/powerpoint/2010/main" val="76122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3C0070-C88D-45AF-BB15-36E689653DEF}" type="slidenum">
              <a:rPr lang="en-GB" smtClean="0"/>
              <a:t>11</a:t>
            </a:fld>
            <a:endParaRPr lang="en-GB"/>
          </a:p>
        </p:txBody>
      </p:sp>
    </p:spTree>
    <p:extLst>
      <p:ext uri="{BB962C8B-B14F-4D97-AF65-F5344CB8AC3E}">
        <p14:creationId xmlns:p14="http://schemas.microsoft.com/office/powerpoint/2010/main" val="41141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CLH: the delivery “journey” does not begin with buying a site or end when a buyer purchases his or her home. Delivery involves everything from group formation to living in a community-led housing scheme including ongoing management and governance. </a:t>
            </a:r>
          </a:p>
          <a:p>
            <a:endParaRPr lang="en-US" dirty="0"/>
          </a:p>
        </p:txBody>
      </p:sp>
      <p:sp>
        <p:nvSpPr>
          <p:cNvPr id="4" name="Slide Number Placeholder 3"/>
          <p:cNvSpPr>
            <a:spLocks noGrp="1"/>
          </p:cNvSpPr>
          <p:nvPr>
            <p:ph type="sldNum" sz="quarter" idx="10"/>
          </p:nvPr>
        </p:nvSpPr>
        <p:spPr/>
        <p:txBody>
          <a:bodyPr/>
          <a:lstStyle/>
          <a:p>
            <a:fld id="{C43C0070-C88D-45AF-BB15-36E689653DEF}" type="slidenum">
              <a:rPr lang="en-GB" smtClean="0"/>
              <a:t>2</a:t>
            </a:fld>
            <a:endParaRPr lang="en-GB"/>
          </a:p>
        </p:txBody>
      </p:sp>
    </p:spTree>
    <p:extLst>
      <p:ext uri="{BB962C8B-B14F-4D97-AF65-F5344CB8AC3E}">
        <p14:creationId xmlns:p14="http://schemas.microsoft.com/office/powerpoint/2010/main" val="53767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schemes tend to look to one or other of the mechanisms as their primary motivation and each mechanism has its own set of national advisory bodies, literature and networks.</a:t>
            </a:r>
          </a:p>
          <a:p>
            <a:endParaRPr lang="en-GB" dirty="0"/>
          </a:p>
          <a:p>
            <a:r>
              <a:rPr lang="en-US" dirty="0"/>
              <a:t>In practice, community-led mechanisms are often used in combination. </a:t>
            </a:r>
          </a:p>
          <a:p>
            <a:endParaRPr lang="en-US" dirty="0"/>
          </a:p>
          <a:p>
            <a:r>
              <a:rPr lang="en-US" dirty="0"/>
              <a:t>A scheme may be held in a community land trust to lock in affordability in perpetuity, the layout of the dwellings and common spaces may be designed according to co-housing principles, and the scheme may be managed according to co-operative or tenancy self-management principles. </a:t>
            </a:r>
          </a:p>
          <a:p>
            <a:endParaRPr lang="en-US" dirty="0"/>
          </a:p>
        </p:txBody>
      </p:sp>
      <p:sp>
        <p:nvSpPr>
          <p:cNvPr id="4" name="Slide Number Placeholder 3"/>
          <p:cNvSpPr>
            <a:spLocks noGrp="1"/>
          </p:cNvSpPr>
          <p:nvPr>
            <p:ph type="sldNum" sz="quarter" idx="10"/>
          </p:nvPr>
        </p:nvSpPr>
        <p:spPr/>
        <p:txBody>
          <a:bodyPr/>
          <a:lstStyle/>
          <a:p>
            <a:fld id="{C43C0070-C88D-45AF-BB15-36E689653DEF}" type="slidenum">
              <a:rPr lang="en-GB" smtClean="0"/>
              <a:t>3</a:t>
            </a:fld>
            <a:endParaRPr lang="en-GB"/>
          </a:p>
        </p:txBody>
      </p:sp>
    </p:spTree>
    <p:extLst>
      <p:ext uri="{BB962C8B-B14F-4D97-AF65-F5344CB8AC3E}">
        <p14:creationId xmlns:p14="http://schemas.microsoft.com/office/powerpoint/2010/main" val="315945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aims to explore how community-led housing could be delivered sustainably within Oxford City.</a:t>
            </a:r>
          </a:p>
          <a:p>
            <a:endParaRPr lang="en-US" dirty="0"/>
          </a:p>
          <a:p>
            <a:r>
              <a:rPr lang="en-US" dirty="0"/>
              <a:t> The objectives of the study are to show how community-led housing can contribute to meeting Oxford’s housing needs, to identify feasible routes to delivery in Oxford and the support that is needed to unlock the delivery of more community-led housing projects. </a:t>
            </a:r>
          </a:p>
          <a:p>
            <a:endParaRPr lang="en-GB" dirty="0"/>
          </a:p>
          <a:p>
            <a:r>
              <a:rPr lang="en-GB" dirty="0"/>
              <a:t>S</a:t>
            </a:r>
            <a:r>
              <a:rPr lang="en-US" dirty="0" err="1"/>
              <a:t>tudy</a:t>
            </a:r>
            <a:r>
              <a:rPr lang="en-US" dirty="0"/>
              <a:t> partners</a:t>
            </a:r>
          </a:p>
          <a:p>
            <a:endParaRPr lang="en-GB" dirty="0"/>
          </a:p>
          <a:p>
            <a:r>
              <a:rPr lang="en-GB" dirty="0"/>
              <a:t>R</a:t>
            </a:r>
            <a:r>
              <a:rPr lang="en-US" dirty="0" err="1"/>
              <a:t>eport</a:t>
            </a:r>
            <a:r>
              <a:rPr lang="en-US" dirty="0"/>
              <a:t> later in the year</a:t>
            </a:r>
          </a:p>
          <a:p>
            <a:endParaRPr lang="en-US" dirty="0"/>
          </a:p>
          <a:p>
            <a:r>
              <a:rPr lang="en-GB" dirty="0"/>
              <a:t>Can share the insights from </a:t>
            </a:r>
            <a:r>
              <a:rPr lang="en-GB" dirty="0" err="1"/>
              <a:t>i</a:t>
            </a:r>
            <a:r>
              <a:rPr lang="en-US" dirty="0" err="1"/>
              <a:t>nterviewing</a:t>
            </a:r>
            <a:r>
              <a:rPr lang="en-US" dirty="0"/>
              <a:t> community-led housing groups, housing professionals, council officers</a:t>
            </a:r>
          </a:p>
        </p:txBody>
      </p:sp>
      <p:sp>
        <p:nvSpPr>
          <p:cNvPr id="4" name="Slide Number Placeholder 3"/>
          <p:cNvSpPr>
            <a:spLocks noGrp="1"/>
          </p:cNvSpPr>
          <p:nvPr>
            <p:ph type="sldNum" sz="quarter" idx="10"/>
          </p:nvPr>
        </p:nvSpPr>
        <p:spPr/>
        <p:txBody>
          <a:bodyPr/>
          <a:lstStyle/>
          <a:p>
            <a:fld id="{C43C0070-C88D-45AF-BB15-36E689653DEF}" type="slidenum">
              <a:rPr lang="en-GB" smtClean="0"/>
              <a:t>4</a:t>
            </a:fld>
            <a:endParaRPr lang="en-GB"/>
          </a:p>
        </p:txBody>
      </p:sp>
    </p:spTree>
    <p:extLst>
      <p:ext uri="{BB962C8B-B14F-4D97-AF65-F5344CB8AC3E}">
        <p14:creationId xmlns:p14="http://schemas.microsoft.com/office/powerpoint/2010/main" val="2741621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 development companies have skills, finance to deliver housing</a:t>
            </a:r>
          </a:p>
          <a:p>
            <a:endParaRPr lang="en-GB" dirty="0"/>
          </a:p>
          <a:p>
            <a:r>
              <a:rPr lang="en-GB" dirty="0"/>
              <a:t>From their perspective, </a:t>
            </a:r>
          </a:p>
          <a:p>
            <a:pPr marL="171450" indent="-171450">
              <a:buFont typeface="Arial" panose="020B0604020202020204" pitchFamily="34" charset="0"/>
              <a:buChar char="•"/>
            </a:pPr>
            <a:r>
              <a:rPr lang="en-GB" dirty="0"/>
              <a:t>Want a replicable pipeline of housing schemes</a:t>
            </a:r>
          </a:p>
          <a:p>
            <a:pPr marL="171450" indent="-171450">
              <a:buFont typeface="Arial" panose="020B0604020202020204" pitchFamily="34" charset="0"/>
              <a:buChar char="•"/>
            </a:pPr>
            <a:r>
              <a:rPr lang="en-GB" dirty="0"/>
              <a:t>Large better than small</a:t>
            </a:r>
          </a:p>
          <a:p>
            <a:pPr marL="171450" indent="-171450">
              <a:buFont typeface="Arial" panose="020B0604020202020204" pitchFamily="34" charset="0"/>
              <a:buChar char="•"/>
            </a:pPr>
            <a:r>
              <a:rPr lang="en-GB" dirty="0"/>
              <a:t>Less complexity</a:t>
            </a:r>
          </a:p>
          <a:p>
            <a:pPr marL="171450" indent="-171450">
              <a:buFont typeface="Arial" panose="020B0604020202020204" pitchFamily="34" charset="0"/>
              <a:buChar char="•"/>
            </a:pPr>
            <a:r>
              <a:rPr lang="en-GB" dirty="0"/>
              <a:t>Faster</a:t>
            </a:r>
          </a:p>
          <a:p>
            <a:pPr marL="171450" indent="-171450">
              <a:buFont typeface="Arial" panose="020B0604020202020204" pitchFamily="34" charset="0"/>
              <a:buChar char="•"/>
            </a:pPr>
            <a:endParaRPr lang="en-GB" dirty="0"/>
          </a:p>
          <a:p>
            <a:r>
              <a:rPr lang="en-GB" dirty="0"/>
              <a:t>These things are realistic pressures for community-led schemes also, ideally </a:t>
            </a:r>
            <a:r>
              <a:rPr lang="en-GB" dirty="0" err="1"/>
              <a:t>wnt</a:t>
            </a:r>
            <a:r>
              <a:rPr lang="en-GB" dirty="0"/>
              <a:t> lower cost, simpler, faster process.</a:t>
            </a:r>
          </a:p>
          <a:p>
            <a:endParaRPr lang="en-US" dirty="0"/>
          </a:p>
          <a:p>
            <a:r>
              <a:rPr lang="en-US" dirty="0"/>
              <a:t>However, where there is competitive pressure the standard developer model will always out-compete a community led approach</a:t>
            </a:r>
          </a:p>
          <a:p>
            <a:endParaRPr lang="en-GB" dirty="0"/>
          </a:p>
          <a:p>
            <a:r>
              <a:rPr lang="en-GB" dirty="0"/>
              <a:t>L</a:t>
            </a:r>
            <a:r>
              <a:rPr lang="en-US" dirty="0" err="1"/>
              <a:t>arge</a:t>
            </a:r>
            <a:r>
              <a:rPr lang="en-US" dirty="0"/>
              <a:t> </a:t>
            </a:r>
            <a:r>
              <a:rPr lang="en-US" dirty="0" err="1"/>
              <a:t>organisations</a:t>
            </a:r>
            <a:r>
              <a:rPr lang="en-US" dirty="0"/>
              <a:t> such as housing associations, housing companies can work successfully with community groups to deliver community-led homes</a:t>
            </a:r>
            <a:endParaRPr lang="en-GB" dirty="0"/>
          </a:p>
          <a:p>
            <a:endParaRPr lang="en-GB" dirty="0"/>
          </a:p>
        </p:txBody>
      </p:sp>
      <p:sp>
        <p:nvSpPr>
          <p:cNvPr id="4" name="Slide Number Placeholder 3"/>
          <p:cNvSpPr>
            <a:spLocks noGrp="1"/>
          </p:cNvSpPr>
          <p:nvPr>
            <p:ph type="sldNum" sz="quarter" idx="10"/>
          </p:nvPr>
        </p:nvSpPr>
        <p:spPr/>
        <p:txBody>
          <a:bodyPr/>
          <a:lstStyle/>
          <a:p>
            <a:fld id="{C43C0070-C88D-45AF-BB15-36E689653DEF}" type="slidenum">
              <a:rPr lang="en-GB" smtClean="0"/>
              <a:t>5</a:t>
            </a:fld>
            <a:endParaRPr lang="en-GB"/>
          </a:p>
        </p:txBody>
      </p:sp>
    </p:spTree>
    <p:extLst>
      <p:ext uri="{BB962C8B-B14F-4D97-AF65-F5344CB8AC3E}">
        <p14:creationId xmlns:p14="http://schemas.microsoft.com/office/powerpoint/2010/main" val="342818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groups want a wider range of things and the homes they want are often </a:t>
            </a:r>
            <a:r>
              <a:rPr lang="en-US" dirty="0"/>
              <a:t>nothing like the replicable pipeline that housing developers need.</a:t>
            </a:r>
            <a:endParaRPr lang="en-GB" dirty="0"/>
          </a:p>
          <a:p>
            <a:endParaRPr lang="en-GB" dirty="0"/>
          </a:p>
          <a:p>
            <a:r>
              <a:rPr lang="en-US" dirty="0"/>
              <a:t>The benefits of community-led housing are multi-dimensional:</a:t>
            </a:r>
          </a:p>
          <a:p>
            <a:pPr marL="171450" lvl="0" indent="-171450">
              <a:buFont typeface="Arial" panose="020B0604020202020204" pitchFamily="34" charset="0"/>
              <a:buChar char="•"/>
            </a:pPr>
            <a:r>
              <a:rPr lang="en-US" dirty="0"/>
              <a:t>Stronger </a:t>
            </a:r>
            <a:r>
              <a:rPr lang="en-US" dirty="0" err="1"/>
              <a:t>neighbourhoods</a:t>
            </a:r>
            <a:r>
              <a:rPr lang="en-US" dirty="0"/>
              <a:t>, </a:t>
            </a:r>
            <a:r>
              <a:rPr lang="en-US" dirty="0" err="1"/>
              <a:t>neighbouliness</a:t>
            </a:r>
            <a:r>
              <a:rPr lang="en-US" dirty="0"/>
              <a:t>, citizen engagement, addresses isolation</a:t>
            </a:r>
          </a:p>
          <a:p>
            <a:pPr marL="171450" lvl="0" indent="-171450">
              <a:buFont typeface="Arial" panose="020B0604020202020204" pitchFamily="34" charset="0"/>
              <a:buChar char="•"/>
            </a:pPr>
            <a:r>
              <a:rPr lang="en-US" dirty="0"/>
              <a:t>Greater local accountability and control over housing management:</a:t>
            </a:r>
          </a:p>
          <a:p>
            <a:pPr marL="171450" indent="-171450">
              <a:buFont typeface="Arial" panose="020B0604020202020204" pitchFamily="34" charset="0"/>
              <a:buChar char="•"/>
            </a:pPr>
            <a:r>
              <a:rPr lang="en-US" dirty="0"/>
              <a:t>Involvement at the design stage leads to tenure, type and size people need. </a:t>
            </a:r>
          </a:p>
          <a:p>
            <a:pPr marL="171450" indent="-171450">
              <a:buFont typeface="Arial" panose="020B0604020202020204" pitchFamily="34" charset="0"/>
              <a:buChar char="•"/>
            </a:pPr>
            <a:r>
              <a:rPr lang="en-GB" dirty="0"/>
              <a:t>P</a:t>
            </a:r>
            <a:r>
              <a:rPr lang="en-US" dirty="0" err="1"/>
              <a:t>ermanently</a:t>
            </a:r>
            <a:r>
              <a:rPr lang="en-US" dirty="0"/>
              <a:t> affordable</a:t>
            </a:r>
          </a:p>
          <a:p>
            <a:pPr marL="171450" indent="-171450">
              <a:buFont typeface="Arial" panose="020B0604020202020204" pitchFamily="34" charset="0"/>
              <a:buChar char="•"/>
            </a:pPr>
            <a:r>
              <a:rPr lang="en-GB" dirty="0"/>
              <a:t>C</a:t>
            </a:r>
            <a:r>
              <a:rPr lang="en-US" dirty="0" err="1"/>
              <a:t>ommunity</a:t>
            </a:r>
            <a:r>
              <a:rPr lang="en-US" dirty="0"/>
              <a:t> anchor functions, services, facilities, </a:t>
            </a:r>
            <a:r>
              <a:rPr lang="en-GB" dirty="0"/>
              <a:t>S</a:t>
            </a:r>
            <a:r>
              <a:rPr lang="en-US" dirty="0"/>
              <a:t>kills</a:t>
            </a:r>
          </a:p>
          <a:p>
            <a:endParaRPr lang="en-GB" dirty="0"/>
          </a:p>
          <a:p>
            <a:r>
              <a:rPr lang="en-US" dirty="0"/>
              <a:t>Parvin: investing in homes as long term places to live citizen developers see quality and sustainability not as costs, but as investments.</a:t>
            </a:r>
          </a:p>
          <a:p>
            <a:endParaRPr lang="en-US" dirty="0"/>
          </a:p>
          <a:p>
            <a:r>
              <a:rPr lang="en-US" dirty="0"/>
              <a:t>The distinctive financial and governance arrangements of community led housing approaches positively value affordability, community facilities, quality and social and environmental features rather than seeing these as costs. Community-led schemes typically require community facilities in the very nature of their design and ethos. quality of construction and environmental factors are weighed against not only the upfront costs but also the impacts on the well-being and ongoing living costs. </a:t>
            </a:r>
          </a:p>
          <a:p>
            <a:endParaRPr lang="en-US" dirty="0"/>
          </a:p>
        </p:txBody>
      </p:sp>
      <p:sp>
        <p:nvSpPr>
          <p:cNvPr id="4" name="Slide Number Placeholder 3"/>
          <p:cNvSpPr>
            <a:spLocks noGrp="1"/>
          </p:cNvSpPr>
          <p:nvPr>
            <p:ph type="sldNum" sz="quarter" idx="10"/>
          </p:nvPr>
        </p:nvSpPr>
        <p:spPr/>
        <p:txBody>
          <a:bodyPr/>
          <a:lstStyle/>
          <a:p>
            <a:fld id="{C43C0070-C88D-45AF-BB15-36E689653DEF}" type="slidenum">
              <a:rPr lang="en-GB" smtClean="0"/>
              <a:t>6</a:t>
            </a:fld>
            <a:endParaRPr lang="en-GB"/>
          </a:p>
        </p:txBody>
      </p:sp>
    </p:spTree>
    <p:extLst>
      <p:ext uri="{BB962C8B-B14F-4D97-AF65-F5344CB8AC3E}">
        <p14:creationId xmlns:p14="http://schemas.microsoft.com/office/powerpoint/2010/main" val="214294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can buy a plot of land, build on it, allocate or sell homes, and manage a housing scheme. There is nothing special about the feasibility of CLH. Housing schemes are more complex than normal householders can deliver on their own but the necessary expertise can be paid for.</a:t>
            </a:r>
          </a:p>
          <a:p>
            <a:endParaRPr lang="en-GB" dirty="0"/>
          </a:p>
          <a:p>
            <a:r>
              <a:rPr lang="en-GB" dirty="0"/>
              <a:t>B</a:t>
            </a:r>
            <a:r>
              <a:rPr lang="en-US" dirty="0" err="1"/>
              <a:t>arriers</a:t>
            </a:r>
            <a:endParaRPr lang="en-US" dirty="0"/>
          </a:p>
          <a:p>
            <a:pPr lvl="0"/>
            <a:r>
              <a:rPr lang="en-US" dirty="0"/>
              <a:t>Inexpert / inexperienced clients</a:t>
            </a:r>
          </a:p>
          <a:p>
            <a:pPr lvl="0"/>
            <a:r>
              <a:rPr lang="en-US" dirty="0"/>
              <a:t>Lack of capital reserves to accommodate overruns</a:t>
            </a:r>
          </a:p>
          <a:p>
            <a:pPr lvl="0"/>
            <a:r>
              <a:rPr lang="en-US" dirty="0"/>
              <a:t>Low </a:t>
            </a:r>
            <a:r>
              <a:rPr lang="en-US" dirty="0" err="1"/>
              <a:t>standardisation</a:t>
            </a:r>
            <a:r>
              <a:rPr lang="en-US" dirty="0"/>
              <a:t> / replicability across projects.</a:t>
            </a:r>
          </a:p>
          <a:p>
            <a:pPr lvl="0"/>
            <a:r>
              <a:rPr lang="en-US" dirty="0"/>
              <a:t>High communication overheads (multiple perspectives and expectations, especially in groups)</a:t>
            </a:r>
          </a:p>
          <a:p>
            <a:pPr lvl="0"/>
            <a:r>
              <a:rPr lang="en-US" dirty="0"/>
              <a:t>High per-project overhead costs (for example professionals’ fees, meeting regulations, site preparation </a:t>
            </a:r>
            <a:r>
              <a:rPr lang="en-US" dirty="0" err="1"/>
              <a:t>etc</a:t>
            </a:r>
            <a:r>
              <a:rPr lang="en-US" dirty="0"/>
              <a:t>) in both time and money.</a:t>
            </a:r>
          </a:p>
          <a:p>
            <a:pPr lvl="0"/>
            <a:r>
              <a:rPr lang="en-US" dirty="0"/>
              <a:t>High levels of risk / cost uncertainty in the development process, which then needs to be borne by a well-</a:t>
            </a:r>
            <a:r>
              <a:rPr lang="en-US" dirty="0" err="1"/>
              <a:t>capitalised</a:t>
            </a:r>
            <a:r>
              <a:rPr lang="en-US" dirty="0"/>
              <a:t> </a:t>
            </a:r>
            <a:r>
              <a:rPr lang="en-US" dirty="0" err="1"/>
              <a:t>organisation</a:t>
            </a:r>
            <a:r>
              <a:rPr lang="en-US" dirty="0"/>
              <a:t>.</a:t>
            </a:r>
          </a:p>
          <a:p>
            <a:pPr lvl="0"/>
            <a:r>
              <a:rPr lang="en-US" dirty="0"/>
              <a:t>Low trust / transparency in the process.</a:t>
            </a:r>
          </a:p>
          <a:p>
            <a:pPr lvl="0"/>
            <a:r>
              <a:rPr lang="en-US" dirty="0"/>
              <a:t>Low skills in local trades / communities, resulting in poor quality construction.</a:t>
            </a:r>
          </a:p>
          <a:p>
            <a:pPr lvl="0"/>
            <a:r>
              <a:rPr lang="en-US" dirty="0"/>
              <a:t>Cost of </a:t>
            </a:r>
            <a:r>
              <a:rPr lang="en-US" dirty="0" err="1"/>
              <a:t>labour</a:t>
            </a:r>
            <a:r>
              <a:rPr lang="en-US" dirty="0"/>
              <a:t> and difficult, unreliable building methods.</a:t>
            </a:r>
          </a:p>
          <a:p>
            <a:endParaRPr lang="en-GB" dirty="0"/>
          </a:p>
        </p:txBody>
      </p:sp>
      <p:sp>
        <p:nvSpPr>
          <p:cNvPr id="4" name="Slide Number Placeholder 3"/>
          <p:cNvSpPr>
            <a:spLocks noGrp="1"/>
          </p:cNvSpPr>
          <p:nvPr>
            <p:ph type="sldNum" sz="quarter" idx="10"/>
          </p:nvPr>
        </p:nvSpPr>
        <p:spPr/>
        <p:txBody>
          <a:bodyPr/>
          <a:lstStyle/>
          <a:p>
            <a:fld id="{DD05A403-63B4-4280-B910-34F477E42B6B}" type="slidenum">
              <a:rPr lang="en-GB" smtClean="0"/>
              <a:t>7</a:t>
            </a:fld>
            <a:endParaRPr lang="en-GB"/>
          </a:p>
        </p:txBody>
      </p:sp>
    </p:spTree>
    <p:extLst>
      <p:ext uri="{BB962C8B-B14F-4D97-AF65-F5344CB8AC3E}">
        <p14:creationId xmlns:p14="http://schemas.microsoft.com/office/powerpoint/2010/main" val="19604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3C0070-C88D-45AF-BB15-36E689653DEF}" type="slidenum">
              <a:rPr lang="en-GB" smtClean="0"/>
              <a:t>8</a:t>
            </a:fld>
            <a:endParaRPr lang="en-GB"/>
          </a:p>
        </p:txBody>
      </p:sp>
    </p:spTree>
    <p:extLst>
      <p:ext uri="{BB962C8B-B14F-4D97-AF65-F5344CB8AC3E}">
        <p14:creationId xmlns:p14="http://schemas.microsoft.com/office/powerpoint/2010/main" val="1385790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 needed at every stage of the CLH development pathway</a:t>
            </a:r>
            <a:endParaRPr lang="en-US" dirty="0"/>
          </a:p>
          <a:p>
            <a:endParaRPr lang="en-US" dirty="0"/>
          </a:p>
          <a:p>
            <a:r>
              <a:rPr lang="en-US" dirty="0"/>
              <a:t>A 2017 UK study concluded that advice and support services are needed to enable community-led housing. The report concluded that the range of key skills and expertise that groups need includes:</a:t>
            </a:r>
          </a:p>
          <a:p>
            <a:pPr marL="171450" lvl="0" indent="-171450">
              <a:buFont typeface="Arial" panose="020B0604020202020204" pitchFamily="34" charset="0"/>
              <a:buChar char="•"/>
            </a:pPr>
            <a:r>
              <a:rPr lang="en-US" dirty="0"/>
              <a:t>Explaining the different routes to achieving community‐led housing;</a:t>
            </a:r>
          </a:p>
          <a:p>
            <a:pPr marL="171450" lvl="0" indent="-171450">
              <a:buFont typeface="Arial" panose="020B0604020202020204" pitchFamily="34" charset="0"/>
              <a:buChar char="•"/>
            </a:pPr>
            <a:r>
              <a:rPr lang="en-US" dirty="0"/>
              <a:t>Facilitating the identification of the appropriate legal structure for the group;</a:t>
            </a:r>
          </a:p>
          <a:p>
            <a:pPr marL="171450" lvl="0" indent="-171450">
              <a:buFont typeface="Arial" panose="020B0604020202020204" pitchFamily="34" charset="0"/>
              <a:buChar char="•"/>
            </a:pPr>
            <a:r>
              <a:rPr lang="en-US" dirty="0"/>
              <a:t>Supporting groups with feasibility studies, housing needs surveys and business planning;</a:t>
            </a:r>
          </a:p>
          <a:p>
            <a:pPr marL="171450" lvl="0" indent="-171450">
              <a:buFont typeface="Arial" panose="020B0604020202020204" pitchFamily="34" charset="0"/>
              <a:buChar char="•"/>
            </a:pPr>
            <a:r>
              <a:rPr lang="en-US" dirty="0"/>
              <a:t>Providing information and advice on funding, finance, land acquisition, asset transfers, housing development and management;</a:t>
            </a:r>
          </a:p>
          <a:p>
            <a:pPr marL="171450" lvl="0" indent="-171450">
              <a:buFont typeface="Arial" panose="020B0604020202020204" pitchFamily="34" charset="0"/>
              <a:buChar char="•"/>
            </a:pPr>
            <a:r>
              <a:rPr lang="en-US" dirty="0"/>
              <a:t>Providing training on governance, management and community </a:t>
            </a:r>
            <a:r>
              <a:rPr lang="en-US" dirty="0" err="1"/>
              <a:t>organising</a:t>
            </a:r>
            <a:r>
              <a:rPr lang="en-US" dirty="0"/>
              <a:t>;</a:t>
            </a:r>
          </a:p>
          <a:p>
            <a:pPr marL="171450" lvl="0" indent="-171450">
              <a:buFont typeface="Arial" panose="020B0604020202020204" pitchFamily="34" charset="0"/>
              <a:buChar char="•"/>
            </a:pPr>
            <a:r>
              <a:rPr lang="en-US" dirty="0"/>
              <a:t>Providing access to a range of (accredited) technical support professionals</a:t>
            </a:r>
          </a:p>
          <a:p>
            <a:pPr marL="171450" lvl="0" indent="-171450">
              <a:buFont typeface="Arial" panose="020B0604020202020204" pitchFamily="34" charset="0"/>
              <a:buChar char="•"/>
            </a:pPr>
            <a:r>
              <a:rPr lang="en-US" dirty="0"/>
              <a:t>Acting as an intermediary between professionals/local authorities and community groups to facilitate understanding, constructive discussion and decision making</a:t>
            </a:r>
          </a:p>
          <a:p>
            <a:endParaRPr lang="en-US" dirty="0"/>
          </a:p>
        </p:txBody>
      </p:sp>
      <p:sp>
        <p:nvSpPr>
          <p:cNvPr id="4" name="Slide Number Placeholder 3"/>
          <p:cNvSpPr>
            <a:spLocks noGrp="1"/>
          </p:cNvSpPr>
          <p:nvPr>
            <p:ph type="sldNum" sz="quarter" idx="10"/>
          </p:nvPr>
        </p:nvSpPr>
        <p:spPr/>
        <p:txBody>
          <a:bodyPr/>
          <a:lstStyle/>
          <a:p>
            <a:fld id="{C43C0070-C88D-45AF-BB15-36E689653DEF}" type="slidenum">
              <a:rPr lang="en-GB" smtClean="0"/>
              <a:t>9</a:t>
            </a:fld>
            <a:endParaRPr lang="en-GB"/>
          </a:p>
        </p:txBody>
      </p:sp>
    </p:spTree>
    <p:extLst>
      <p:ext uri="{BB962C8B-B14F-4D97-AF65-F5344CB8AC3E}">
        <p14:creationId xmlns:p14="http://schemas.microsoft.com/office/powerpoint/2010/main" val="1157213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4AD7C0-3055-4D6C-B5B4-3DE11BA260AA}" type="datetimeFigureOut">
              <a:rPr lang="en-GB" smtClean="0"/>
              <a:t>06/06/2018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DEB75F-9E76-45B2-A9D6-024D9F076471}" type="slidenum">
              <a:rPr lang="en-GB" smtClean="0"/>
              <a:t>‹#›</a:t>
            </a:fld>
            <a:endParaRPr lang="en-GB" dirty="0"/>
          </a:p>
        </p:txBody>
      </p:sp>
      <p:pic>
        <p:nvPicPr>
          <p:cNvPr id="7" name="Picture 6">
            <a:extLst>
              <a:ext uri="{FF2B5EF4-FFF2-40B4-BE49-F238E27FC236}">
                <a16:creationId xmlns:a16="http://schemas.microsoft.com/office/drawing/2014/main" id="{5B5AB1CF-DC7F-4FDF-8B4B-400BC6C907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47360"/>
            <a:ext cx="12192000" cy="1310639"/>
          </a:xfrm>
          <a:prstGeom prst="rect">
            <a:avLst/>
          </a:prstGeom>
        </p:spPr>
      </p:pic>
      <p:pic>
        <p:nvPicPr>
          <p:cNvPr id="8" name="Picture 7">
            <a:extLst>
              <a:ext uri="{FF2B5EF4-FFF2-40B4-BE49-F238E27FC236}">
                <a16:creationId xmlns:a16="http://schemas.microsoft.com/office/drawing/2014/main" id="{FAF7DA39-A024-43D4-80F9-79113B7582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873" y="160014"/>
            <a:ext cx="5816009" cy="1651650"/>
          </a:xfrm>
          <a:prstGeom prst="rect">
            <a:avLst/>
          </a:prstGeom>
        </p:spPr>
      </p:pic>
    </p:spTree>
    <p:extLst>
      <p:ext uri="{BB962C8B-B14F-4D97-AF65-F5344CB8AC3E}">
        <p14:creationId xmlns:p14="http://schemas.microsoft.com/office/powerpoint/2010/main" val="52133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4AD7C0-3055-4D6C-B5B4-3DE11BA260AA}" type="datetimeFigureOut">
              <a:rPr lang="en-GB" smtClean="0"/>
              <a:t>06/06/2018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403138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4AD7C0-3055-4D6C-B5B4-3DE11BA260AA}" type="datetimeFigureOut">
              <a:rPr lang="en-GB" smtClean="0"/>
              <a:t>06/06/2018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143026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4AD7C0-3055-4D6C-B5B4-3DE11BA260AA}" type="datetimeFigureOut">
              <a:rPr lang="en-GB" smtClean="0"/>
              <a:t>06/06/2018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DEB75F-9E76-45B2-A9D6-024D9F076471}" type="slidenum">
              <a:rPr lang="en-GB" smtClean="0"/>
              <a:t>‹#›</a:t>
            </a:fld>
            <a:endParaRPr lang="en-GB" dirty="0"/>
          </a:p>
        </p:txBody>
      </p:sp>
      <p:pic>
        <p:nvPicPr>
          <p:cNvPr id="7" name="Picture 6">
            <a:extLst>
              <a:ext uri="{FF2B5EF4-FFF2-40B4-BE49-F238E27FC236}">
                <a16:creationId xmlns:a16="http://schemas.microsoft.com/office/drawing/2014/main" id="{79102AFD-EC12-4B5F-9A82-03069A85D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874" y="160014"/>
            <a:ext cx="4104722" cy="1165673"/>
          </a:xfrm>
          <a:prstGeom prst="rect">
            <a:avLst/>
          </a:prstGeom>
        </p:spPr>
      </p:pic>
      <p:pic>
        <p:nvPicPr>
          <p:cNvPr id="8" name="Picture 7">
            <a:extLst>
              <a:ext uri="{FF2B5EF4-FFF2-40B4-BE49-F238E27FC236}">
                <a16:creationId xmlns:a16="http://schemas.microsoft.com/office/drawing/2014/main" id="{0FB57A6E-042A-456E-9715-4A17B3ADE1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47360"/>
            <a:ext cx="12192000" cy="1310639"/>
          </a:xfrm>
          <a:prstGeom prst="rect">
            <a:avLst/>
          </a:prstGeom>
        </p:spPr>
      </p:pic>
    </p:spTree>
    <p:extLst>
      <p:ext uri="{BB962C8B-B14F-4D97-AF65-F5344CB8AC3E}">
        <p14:creationId xmlns:p14="http://schemas.microsoft.com/office/powerpoint/2010/main" val="235399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4AD7C0-3055-4D6C-B5B4-3DE11BA260AA}" type="datetimeFigureOut">
              <a:rPr lang="en-GB" smtClean="0"/>
              <a:t>06/06/2018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261614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4AD7C0-3055-4D6C-B5B4-3DE11BA260AA}" type="datetimeFigureOut">
              <a:rPr lang="en-GB" smtClean="0"/>
              <a:t>06/06/2018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296193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4AD7C0-3055-4D6C-B5B4-3DE11BA260AA}" type="datetimeFigureOut">
              <a:rPr lang="en-GB" smtClean="0"/>
              <a:t>06/06/2018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162819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4AD7C0-3055-4D6C-B5B4-3DE11BA260AA}" type="datetimeFigureOut">
              <a:rPr lang="en-GB" smtClean="0"/>
              <a:t>06/06/2018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128064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AD7C0-3055-4D6C-B5B4-3DE11BA260AA}" type="datetimeFigureOut">
              <a:rPr lang="en-GB" smtClean="0"/>
              <a:t>06/06/2018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1DEB75F-9E76-45B2-A9D6-024D9F076471}" type="slidenum">
              <a:rPr lang="en-GB" smtClean="0"/>
              <a:t>‹#›</a:t>
            </a:fld>
            <a:endParaRPr lang="en-GB" dirty="0"/>
          </a:p>
        </p:txBody>
      </p:sp>
      <p:pic>
        <p:nvPicPr>
          <p:cNvPr id="5" name="Picture 4">
            <a:extLst>
              <a:ext uri="{FF2B5EF4-FFF2-40B4-BE49-F238E27FC236}">
                <a16:creationId xmlns:a16="http://schemas.microsoft.com/office/drawing/2014/main" id="{2CE180D5-3547-4418-9FE7-E73F594D6D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47360"/>
            <a:ext cx="12192000" cy="1310639"/>
          </a:xfrm>
          <a:prstGeom prst="rect">
            <a:avLst/>
          </a:prstGeom>
        </p:spPr>
      </p:pic>
      <p:pic>
        <p:nvPicPr>
          <p:cNvPr id="6" name="Picture 5">
            <a:extLst>
              <a:ext uri="{FF2B5EF4-FFF2-40B4-BE49-F238E27FC236}">
                <a16:creationId xmlns:a16="http://schemas.microsoft.com/office/drawing/2014/main" id="{D91E6498-57CD-4651-A707-0F15833AB5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874" y="160014"/>
            <a:ext cx="3465744" cy="984214"/>
          </a:xfrm>
          <a:prstGeom prst="rect">
            <a:avLst/>
          </a:prstGeom>
        </p:spPr>
      </p:pic>
    </p:spTree>
    <p:extLst>
      <p:ext uri="{BB962C8B-B14F-4D97-AF65-F5344CB8AC3E}">
        <p14:creationId xmlns:p14="http://schemas.microsoft.com/office/powerpoint/2010/main" val="191665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4AD7C0-3055-4D6C-B5B4-3DE11BA260AA}" type="datetimeFigureOut">
              <a:rPr lang="en-GB" smtClean="0"/>
              <a:t>06/06/2018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416240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4AD7C0-3055-4D6C-B5B4-3DE11BA260AA}" type="datetimeFigureOut">
              <a:rPr lang="en-GB" smtClean="0"/>
              <a:t>06/06/2018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1DEB75F-9E76-45B2-A9D6-024D9F076471}" type="slidenum">
              <a:rPr lang="en-GB" smtClean="0"/>
              <a:t>‹#›</a:t>
            </a:fld>
            <a:endParaRPr lang="en-GB" dirty="0"/>
          </a:p>
        </p:txBody>
      </p:sp>
    </p:spTree>
    <p:extLst>
      <p:ext uri="{BB962C8B-B14F-4D97-AF65-F5344CB8AC3E}">
        <p14:creationId xmlns:p14="http://schemas.microsoft.com/office/powerpoint/2010/main" val="356856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AD7C0-3055-4D6C-B5B4-3DE11BA260AA}" type="datetimeFigureOut">
              <a:rPr lang="en-GB" smtClean="0"/>
              <a:t>06/06/2018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EB75F-9E76-45B2-A9D6-024D9F076471}" type="slidenum">
              <a:rPr lang="en-GB" smtClean="0"/>
              <a:t>‹#›</a:t>
            </a:fld>
            <a:endParaRPr lang="en-GB" dirty="0"/>
          </a:p>
        </p:txBody>
      </p:sp>
    </p:spTree>
    <p:extLst>
      <p:ext uri="{BB962C8B-B14F-4D97-AF65-F5344CB8AC3E}">
        <p14:creationId xmlns:p14="http://schemas.microsoft.com/office/powerpoint/2010/main" val="2958370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mailto:fiona.mullins@communityfirstoxon.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pn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65248"/>
            <a:ext cx="9144000" cy="2243328"/>
          </a:xfrm>
        </p:spPr>
        <p:txBody>
          <a:bodyPr>
            <a:noAutofit/>
          </a:bodyPr>
          <a:lstStyle/>
          <a:p>
            <a:pPr>
              <a:lnSpc>
                <a:spcPct val="150000"/>
              </a:lnSpc>
            </a:pPr>
            <a:r>
              <a:rPr lang="en-GB" sz="6600" b="1" dirty="0"/>
              <a:t>Making it Happen</a:t>
            </a:r>
            <a:br>
              <a:rPr lang="en-GB" sz="4000" b="1" dirty="0"/>
            </a:br>
            <a:r>
              <a:rPr lang="en-GB" sz="4000" b="1" dirty="0"/>
              <a:t>Fiona Mullins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47360"/>
            <a:ext cx="12192000" cy="1310639"/>
          </a:xfrm>
          <a:prstGeom prst="rect">
            <a:avLst/>
          </a:prstGeom>
        </p:spPr>
      </p:pic>
    </p:spTree>
    <p:extLst>
      <p:ext uri="{BB962C8B-B14F-4D97-AF65-F5344CB8AC3E}">
        <p14:creationId xmlns:p14="http://schemas.microsoft.com/office/powerpoint/2010/main" val="401071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D5B1EE-459B-4F1C-92CD-35AB1861137D}"/>
              </a:ext>
            </a:extLst>
          </p:cNvPr>
          <p:cNvPicPr>
            <a:picLocks noChangeAspect="1"/>
          </p:cNvPicPr>
          <p:nvPr/>
        </p:nvPicPr>
        <p:blipFill>
          <a:blip r:embed="rId3"/>
          <a:stretch>
            <a:fillRect/>
          </a:stretch>
        </p:blipFill>
        <p:spPr>
          <a:xfrm>
            <a:off x="-17371" y="1572768"/>
            <a:ext cx="12209371" cy="5285232"/>
          </a:xfrm>
          <a:prstGeom prst="rect">
            <a:avLst/>
          </a:prstGeom>
        </p:spPr>
      </p:pic>
      <p:pic>
        <p:nvPicPr>
          <p:cNvPr id="5" name="Picture 4">
            <a:extLst>
              <a:ext uri="{FF2B5EF4-FFF2-40B4-BE49-F238E27FC236}">
                <a16:creationId xmlns:a16="http://schemas.microsoft.com/office/drawing/2014/main" id="{E9BA12B8-4462-4E48-8296-9E7B2F75C768}"/>
              </a:ext>
            </a:extLst>
          </p:cNvPr>
          <p:cNvPicPr>
            <a:picLocks noChangeAspect="1"/>
          </p:cNvPicPr>
          <p:nvPr/>
        </p:nvPicPr>
        <p:blipFill>
          <a:blip r:embed="rId4"/>
          <a:stretch>
            <a:fillRect/>
          </a:stretch>
        </p:blipFill>
        <p:spPr>
          <a:xfrm>
            <a:off x="9404673" y="97537"/>
            <a:ext cx="2433759" cy="1475232"/>
          </a:xfrm>
          <a:prstGeom prst="rect">
            <a:avLst/>
          </a:prstGeom>
        </p:spPr>
      </p:pic>
      <p:pic>
        <p:nvPicPr>
          <p:cNvPr id="6" name="Picture 5">
            <a:extLst>
              <a:ext uri="{FF2B5EF4-FFF2-40B4-BE49-F238E27FC236}">
                <a16:creationId xmlns:a16="http://schemas.microsoft.com/office/drawing/2014/main" id="{84EEB308-6618-49ED-95A9-49DDEF6B29C5}"/>
              </a:ext>
            </a:extLst>
          </p:cNvPr>
          <p:cNvPicPr>
            <a:picLocks noChangeAspect="1"/>
          </p:cNvPicPr>
          <p:nvPr/>
        </p:nvPicPr>
        <p:blipFill>
          <a:blip r:embed="rId5"/>
          <a:stretch>
            <a:fillRect/>
          </a:stretch>
        </p:blipFill>
        <p:spPr>
          <a:xfrm>
            <a:off x="1158240" y="1572767"/>
            <a:ext cx="5219114" cy="789144"/>
          </a:xfrm>
          <a:prstGeom prst="rect">
            <a:avLst/>
          </a:prstGeom>
        </p:spPr>
      </p:pic>
      <p:sp>
        <p:nvSpPr>
          <p:cNvPr id="7" name="TextBox 6">
            <a:extLst>
              <a:ext uri="{FF2B5EF4-FFF2-40B4-BE49-F238E27FC236}">
                <a16:creationId xmlns:a16="http://schemas.microsoft.com/office/drawing/2014/main" id="{72ED9E09-6428-46A8-B110-EB3278614E1A}"/>
              </a:ext>
            </a:extLst>
          </p:cNvPr>
          <p:cNvSpPr txBox="1"/>
          <p:nvPr/>
        </p:nvSpPr>
        <p:spPr>
          <a:xfrm>
            <a:off x="2519904" y="6150114"/>
            <a:ext cx="6523517" cy="707886"/>
          </a:xfrm>
          <a:prstGeom prst="rect">
            <a:avLst/>
          </a:prstGeom>
          <a:noFill/>
        </p:spPr>
        <p:txBody>
          <a:bodyPr wrap="none" rtlCol="0">
            <a:spAutoFit/>
          </a:bodyPr>
          <a:lstStyle/>
          <a:p>
            <a:r>
              <a:rPr lang="en-GB" sz="4000" dirty="0"/>
              <a:t>www.collaborativehousing.org</a:t>
            </a:r>
            <a:endParaRPr lang="en-US" sz="4000" dirty="0"/>
          </a:p>
        </p:txBody>
      </p:sp>
    </p:spTree>
    <p:extLst>
      <p:ext uri="{BB962C8B-B14F-4D97-AF65-F5344CB8AC3E}">
        <p14:creationId xmlns:p14="http://schemas.microsoft.com/office/powerpoint/2010/main" val="3256141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938463" y="2133600"/>
            <a:ext cx="9253537" cy="1376363"/>
          </a:xfrm>
        </p:spPr>
        <p:txBody>
          <a:bodyPr>
            <a:normAutofit fontScale="90000"/>
          </a:bodyPr>
          <a:lstStyle/>
          <a:p>
            <a:br>
              <a:rPr lang="en-GB" sz="2400" dirty="0"/>
            </a:br>
            <a:br>
              <a:rPr lang="en-GB" sz="2400" dirty="0"/>
            </a:br>
            <a:br>
              <a:rPr lang="en-GB" sz="2400" dirty="0"/>
            </a:br>
            <a:endParaRPr lang="en-GB" sz="2400" dirty="0"/>
          </a:p>
        </p:txBody>
      </p:sp>
      <p:sp>
        <p:nvSpPr>
          <p:cNvPr id="5" name="Subtitle 4"/>
          <p:cNvSpPr>
            <a:spLocks noGrp="1"/>
          </p:cNvSpPr>
          <p:nvPr>
            <p:ph type="subTitle" idx="4294967295"/>
          </p:nvPr>
        </p:nvSpPr>
        <p:spPr>
          <a:xfrm rot="10800000" flipV="1">
            <a:off x="3528647" y="3146546"/>
            <a:ext cx="6599237" cy="1793875"/>
          </a:xfrm>
        </p:spPr>
        <p:txBody>
          <a:bodyPr>
            <a:normAutofit/>
          </a:bodyPr>
          <a:lstStyle/>
          <a:p>
            <a:pPr marL="0" indent="0" algn="l">
              <a:buNone/>
            </a:pPr>
            <a:r>
              <a:rPr lang="en-GB" sz="2800" dirty="0"/>
              <a:t>Fiona Mullins</a:t>
            </a:r>
            <a:br>
              <a:rPr lang="en-GB" sz="2800" dirty="0"/>
            </a:br>
            <a:r>
              <a:rPr lang="en-GB" sz="2800" dirty="0"/>
              <a:t>Development Project Manager</a:t>
            </a:r>
          </a:p>
          <a:p>
            <a:pPr marL="0" indent="0" algn="l">
              <a:buNone/>
            </a:pPr>
            <a:r>
              <a:rPr lang="en-GB" sz="2800" dirty="0">
                <a:hlinkClick r:id="rId3"/>
              </a:rPr>
              <a:t>fiona.mullins@communityfirstoxon.org</a:t>
            </a:r>
            <a:br>
              <a:rPr lang="en-GB" sz="2800" dirty="0"/>
            </a:br>
            <a:r>
              <a:rPr lang="en-GB" sz="2800" dirty="0"/>
              <a:t>01865 883488</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03" y="5722883"/>
            <a:ext cx="10181660" cy="763483"/>
          </a:xfrm>
          <a:prstGeom prst="rect">
            <a:avLst/>
          </a:prstGeom>
        </p:spPr>
      </p:pic>
      <p:sp>
        <p:nvSpPr>
          <p:cNvPr id="2" name="TextBox 1">
            <a:extLst>
              <a:ext uri="{FF2B5EF4-FFF2-40B4-BE49-F238E27FC236}">
                <a16:creationId xmlns:a16="http://schemas.microsoft.com/office/drawing/2014/main" id="{F956E074-9DE9-4F1B-BA20-972260BBB051}"/>
              </a:ext>
            </a:extLst>
          </p:cNvPr>
          <p:cNvSpPr txBox="1"/>
          <p:nvPr/>
        </p:nvSpPr>
        <p:spPr>
          <a:xfrm>
            <a:off x="3528647" y="2378463"/>
            <a:ext cx="1331968" cy="523220"/>
          </a:xfrm>
          <a:prstGeom prst="rect">
            <a:avLst/>
          </a:prstGeom>
          <a:noFill/>
        </p:spPr>
        <p:txBody>
          <a:bodyPr wrap="none" rtlCol="0">
            <a:spAutoFit/>
          </a:bodyPr>
          <a:lstStyle/>
          <a:p>
            <a:r>
              <a:rPr lang="en-GB" sz="2800" b="1" dirty="0"/>
              <a:t>Contact</a:t>
            </a:r>
            <a:endParaRPr lang="en-US" sz="2800" b="1" dirty="0"/>
          </a:p>
        </p:txBody>
      </p:sp>
    </p:spTree>
    <p:extLst>
      <p:ext uri="{BB962C8B-B14F-4D97-AF65-F5344CB8AC3E}">
        <p14:creationId xmlns:p14="http://schemas.microsoft.com/office/powerpoint/2010/main" val="1494928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1197" y="25522"/>
            <a:ext cx="6638794" cy="646331"/>
          </a:xfrm>
          <a:prstGeom prst="rect">
            <a:avLst/>
          </a:prstGeom>
        </p:spPr>
        <p:txBody>
          <a:bodyPr wrap="square">
            <a:spAutoFit/>
          </a:bodyPr>
          <a:lstStyle/>
          <a:p>
            <a:pPr algn="r"/>
            <a:br>
              <a:rPr lang="en-GB" dirty="0">
                <a:solidFill>
                  <a:schemeClr val="accent6">
                    <a:lumMod val="75000"/>
                  </a:schemeClr>
                </a:solidFill>
              </a:rPr>
            </a:b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03" y="5722883"/>
            <a:ext cx="10181660" cy="763483"/>
          </a:xfrm>
          <a:prstGeom prst="rect">
            <a:avLst/>
          </a:prstGeom>
        </p:spPr>
      </p:pic>
      <p:pic>
        <p:nvPicPr>
          <p:cNvPr id="6" name="Picture 5">
            <a:extLst>
              <a:ext uri="{FF2B5EF4-FFF2-40B4-BE49-F238E27FC236}">
                <a16:creationId xmlns:a16="http://schemas.microsoft.com/office/drawing/2014/main" id="{A54EC07C-ECFD-49DF-BF67-D62E7929970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66967" y="183495"/>
            <a:ext cx="7168896" cy="5035296"/>
          </a:xfrm>
          <a:prstGeom prst="rect">
            <a:avLst/>
          </a:prstGeom>
          <a:noFill/>
          <a:ln>
            <a:solidFill>
              <a:schemeClr val="tx1">
                <a:lumMod val="50000"/>
                <a:lumOff val="50000"/>
              </a:schemeClr>
            </a:solidFill>
          </a:ln>
        </p:spPr>
      </p:pic>
      <p:sp>
        <p:nvSpPr>
          <p:cNvPr id="7" name="TextBox 6">
            <a:extLst>
              <a:ext uri="{FF2B5EF4-FFF2-40B4-BE49-F238E27FC236}">
                <a16:creationId xmlns:a16="http://schemas.microsoft.com/office/drawing/2014/main" id="{88469C85-E5A4-4D36-8F05-644137495BFA}"/>
              </a:ext>
            </a:extLst>
          </p:cNvPr>
          <p:cNvSpPr txBox="1"/>
          <p:nvPr/>
        </p:nvSpPr>
        <p:spPr>
          <a:xfrm>
            <a:off x="9121819" y="4561995"/>
            <a:ext cx="1741374" cy="523220"/>
          </a:xfrm>
          <a:prstGeom prst="rect">
            <a:avLst/>
          </a:prstGeom>
          <a:noFill/>
        </p:spPr>
        <p:txBody>
          <a:bodyPr wrap="none" rtlCol="0">
            <a:spAutoFit/>
          </a:bodyPr>
          <a:lstStyle/>
          <a:p>
            <a:r>
              <a:rPr lang="en-GB" sz="1400" dirty="0"/>
              <a:t>Source:</a:t>
            </a:r>
          </a:p>
          <a:p>
            <a:r>
              <a:rPr lang="en-GB" sz="1400" dirty="0"/>
              <a:t>National CLT network</a:t>
            </a:r>
            <a:endParaRPr lang="en-US" sz="1400" dirty="0"/>
          </a:p>
        </p:txBody>
      </p:sp>
      <p:sp>
        <p:nvSpPr>
          <p:cNvPr id="8" name="TextBox 7">
            <a:extLst>
              <a:ext uri="{FF2B5EF4-FFF2-40B4-BE49-F238E27FC236}">
                <a16:creationId xmlns:a16="http://schemas.microsoft.com/office/drawing/2014/main" id="{E917CD0D-754C-4207-9FA6-C01FF5135346}"/>
              </a:ext>
            </a:extLst>
          </p:cNvPr>
          <p:cNvSpPr txBox="1"/>
          <p:nvPr/>
        </p:nvSpPr>
        <p:spPr>
          <a:xfrm>
            <a:off x="691661" y="2192215"/>
            <a:ext cx="2392514" cy="1323439"/>
          </a:xfrm>
          <a:prstGeom prst="rect">
            <a:avLst/>
          </a:prstGeom>
          <a:noFill/>
        </p:spPr>
        <p:txBody>
          <a:bodyPr wrap="none" rtlCol="0">
            <a:spAutoFit/>
          </a:bodyPr>
          <a:lstStyle/>
          <a:p>
            <a:r>
              <a:rPr lang="en-GB" sz="4000" dirty="0"/>
              <a:t>Pathway </a:t>
            </a:r>
          </a:p>
          <a:p>
            <a:r>
              <a:rPr lang="en-GB" sz="4000" dirty="0"/>
              <a:t>to delivery</a:t>
            </a:r>
            <a:endParaRPr lang="en-US" sz="4000" dirty="0"/>
          </a:p>
        </p:txBody>
      </p:sp>
    </p:spTree>
    <p:extLst>
      <p:ext uri="{BB962C8B-B14F-4D97-AF65-F5344CB8AC3E}">
        <p14:creationId xmlns:p14="http://schemas.microsoft.com/office/powerpoint/2010/main" val="222386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31D715E-E02F-4633-A167-C26CB1BB3FB4}"/>
              </a:ext>
            </a:extLst>
          </p:cNvPr>
          <p:cNvGrpSpPr/>
          <p:nvPr/>
        </p:nvGrpSpPr>
        <p:grpSpPr>
          <a:xfrm>
            <a:off x="939221" y="2169063"/>
            <a:ext cx="3045138" cy="1746708"/>
            <a:chOff x="1003616" y="566334"/>
            <a:chExt cx="3045138" cy="1746708"/>
          </a:xfrm>
        </p:grpSpPr>
        <p:sp>
          <p:nvSpPr>
            <p:cNvPr id="5" name="Oval 4">
              <a:extLst>
                <a:ext uri="{FF2B5EF4-FFF2-40B4-BE49-F238E27FC236}">
                  <a16:creationId xmlns:a16="http://schemas.microsoft.com/office/drawing/2014/main" id="{D1D9CCA3-5CFB-425C-A366-2B62EE934AC9}"/>
                </a:ext>
              </a:extLst>
            </p:cNvPr>
            <p:cNvSpPr/>
            <p:nvPr/>
          </p:nvSpPr>
          <p:spPr>
            <a:xfrm>
              <a:off x="1003616" y="566334"/>
              <a:ext cx="3045138" cy="1746708"/>
            </a:xfrm>
            <a:prstGeom prst="ellipse">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07F6358-C907-4EF0-84A2-082835CD625B}"/>
                </a:ext>
              </a:extLst>
            </p:cNvPr>
            <p:cNvSpPr/>
            <p:nvPr/>
          </p:nvSpPr>
          <p:spPr>
            <a:xfrm>
              <a:off x="1535048" y="1000853"/>
              <a:ext cx="1310951" cy="369332"/>
            </a:xfrm>
            <a:prstGeom prst="rect">
              <a:avLst/>
            </a:prstGeom>
          </p:spPr>
          <p:txBody>
            <a:bodyPr wrap="square">
              <a:spAutoFit/>
            </a:bodyPr>
            <a:lstStyle/>
            <a:p>
              <a:r>
                <a:rPr lang="en-US" b="1" dirty="0"/>
                <a:t>Cohousing</a:t>
              </a:r>
            </a:p>
          </p:txBody>
        </p:sp>
        <p:sp>
          <p:nvSpPr>
            <p:cNvPr id="8" name="TextBox 7">
              <a:extLst>
                <a:ext uri="{FF2B5EF4-FFF2-40B4-BE49-F238E27FC236}">
                  <a16:creationId xmlns:a16="http://schemas.microsoft.com/office/drawing/2014/main" id="{AE357208-EA83-416E-9783-8FD2961E848E}"/>
                </a:ext>
              </a:extLst>
            </p:cNvPr>
            <p:cNvSpPr txBox="1"/>
            <p:nvPr/>
          </p:nvSpPr>
          <p:spPr>
            <a:xfrm>
              <a:off x="1592313" y="1324150"/>
              <a:ext cx="1808829" cy="523220"/>
            </a:xfrm>
            <a:prstGeom prst="rect">
              <a:avLst/>
            </a:prstGeom>
            <a:noFill/>
          </p:spPr>
          <p:txBody>
            <a:bodyPr wrap="none" rtlCol="0">
              <a:spAutoFit/>
            </a:bodyPr>
            <a:lstStyle/>
            <a:p>
              <a:pPr marL="177800" indent="-177800">
                <a:buFont typeface="Arial" panose="020B0604020202020204" pitchFamily="34" charset="0"/>
                <a:buChar char="•"/>
              </a:pPr>
              <a:r>
                <a:rPr lang="en-GB" sz="1400" dirty="0"/>
                <a:t>Design form</a:t>
              </a:r>
            </a:p>
            <a:p>
              <a:pPr marL="177800" indent="-177800">
                <a:buFont typeface="Arial" panose="020B0604020202020204" pitchFamily="34" charset="0"/>
                <a:buChar char="•"/>
              </a:pPr>
              <a:r>
                <a:rPr lang="en-GB" sz="1400" dirty="0"/>
                <a:t>Community process</a:t>
              </a:r>
            </a:p>
          </p:txBody>
        </p:sp>
      </p:grpSp>
      <p:grpSp>
        <p:nvGrpSpPr>
          <p:cNvPr id="21" name="Group 20">
            <a:extLst>
              <a:ext uri="{FF2B5EF4-FFF2-40B4-BE49-F238E27FC236}">
                <a16:creationId xmlns:a16="http://schemas.microsoft.com/office/drawing/2014/main" id="{40E4D5EE-EBD6-46BC-84DE-577E4D02CC58}"/>
              </a:ext>
            </a:extLst>
          </p:cNvPr>
          <p:cNvGrpSpPr/>
          <p:nvPr/>
        </p:nvGrpSpPr>
        <p:grpSpPr>
          <a:xfrm>
            <a:off x="4366702" y="422355"/>
            <a:ext cx="3136129" cy="1746708"/>
            <a:chOff x="4423290" y="1653409"/>
            <a:chExt cx="3136129" cy="1746708"/>
          </a:xfrm>
        </p:grpSpPr>
        <p:sp>
          <p:nvSpPr>
            <p:cNvPr id="4" name="Oval 3">
              <a:extLst>
                <a:ext uri="{FF2B5EF4-FFF2-40B4-BE49-F238E27FC236}">
                  <a16:creationId xmlns:a16="http://schemas.microsoft.com/office/drawing/2014/main" id="{BD281432-BF0F-4C27-8106-168C4EA66EEE}"/>
                </a:ext>
              </a:extLst>
            </p:cNvPr>
            <p:cNvSpPr/>
            <p:nvPr/>
          </p:nvSpPr>
          <p:spPr>
            <a:xfrm>
              <a:off x="4423290" y="1653409"/>
              <a:ext cx="3045138" cy="1746708"/>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5EAB6AA-1535-4A56-93C2-8C8AA563FCD3}"/>
                </a:ext>
              </a:extLst>
            </p:cNvPr>
            <p:cNvSpPr txBox="1"/>
            <p:nvPr/>
          </p:nvSpPr>
          <p:spPr>
            <a:xfrm>
              <a:off x="4888817" y="1924480"/>
              <a:ext cx="2670602" cy="369332"/>
            </a:xfrm>
            <a:prstGeom prst="rect">
              <a:avLst/>
            </a:prstGeom>
            <a:noFill/>
          </p:spPr>
          <p:txBody>
            <a:bodyPr wrap="square" rtlCol="0">
              <a:spAutoFit/>
            </a:bodyPr>
            <a:lstStyle/>
            <a:p>
              <a:r>
                <a:rPr lang="en-US" b="1" dirty="0"/>
                <a:t>Community Land Trust</a:t>
              </a:r>
            </a:p>
          </p:txBody>
        </p:sp>
        <p:sp>
          <p:nvSpPr>
            <p:cNvPr id="11" name="TextBox 10">
              <a:extLst>
                <a:ext uri="{FF2B5EF4-FFF2-40B4-BE49-F238E27FC236}">
                  <a16:creationId xmlns:a16="http://schemas.microsoft.com/office/drawing/2014/main" id="{38306482-6F1F-4F09-9B2D-A5F99D0A66B8}"/>
                </a:ext>
              </a:extLst>
            </p:cNvPr>
            <p:cNvSpPr txBox="1"/>
            <p:nvPr/>
          </p:nvSpPr>
          <p:spPr>
            <a:xfrm>
              <a:off x="5051824" y="2360986"/>
              <a:ext cx="2260597" cy="738664"/>
            </a:xfrm>
            <a:prstGeom prst="rect">
              <a:avLst/>
            </a:prstGeom>
            <a:noFill/>
          </p:spPr>
          <p:txBody>
            <a:bodyPr wrap="square" rtlCol="0">
              <a:spAutoFit/>
            </a:bodyPr>
            <a:lstStyle/>
            <a:p>
              <a:pPr marL="177800" indent="-177800">
                <a:buFont typeface="Arial" panose="020B0604020202020204" pitchFamily="34" charset="0"/>
                <a:buChar char="•"/>
              </a:pPr>
              <a:r>
                <a:rPr lang="en-GB" sz="1400" dirty="0"/>
                <a:t>affordable in perpetuity</a:t>
              </a:r>
            </a:p>
            <a:p>
              <a:pPr marL="177800" indent="-177800">
                <a:buFont typeface="Arial" panose="020B0604020202020204" pitchFamily="34" charset="0"/>
                <a:buChar char="•"/>
              </a:pPr>
              <a:r>
                <a:rPr lang="en-GB" sz="1400" dirty="0"/>
                <a:t>asset lock</a:t>
              </a:r>
            </a:p>
            <a:p>
              <a:pPr marL="177800" indent="-177800">
                <a:buFont typeface="Arial" panose="020B0604020202020204" pitchFamily="34" charset="0"/>
                <a:buChar char="•"/>
              </a:pPr>
              <a:r>
                <a:rPr lang="en-GB" sz="1400" dirty="0"/>
                <a:t>avoid right to buy</a:t>
              </a:r>
              <a:endParaRPr lang="en-US" sz="1400" dirty="0"/>
            </a:p>
          </p:txBody>
        </p:sp>
      </p:grpSp>
      <p:grpSp>
        <p:nvGrpSpPr>
          <p:cNvPr id="22" name="Group 21">
            <a:extLst>
              <a:ext uri="{FF2B5EF4-FFF2-40B4-BE49-F238E27FC236}">
                <a16:creationId xmlns:a16="http://schemas.microsoft.com/office/drawing/2014/main" id="{32D67416-E6D3-480C-A308-7F9045DC836B}"/>
              </a:ext>
            </a:extLst>
          </p:cNvPr>
          <p:cNvGrpSpPr/>
          <p:nvPr/>
        </p:nvGrpSpPr>
        <p:grpSpPr>
          <a:xfrm>
            <a:off x="8142071" y="2035649"/>
            <a:ext cx="3045138" cy="1746708"/>
            <a:chOff x="7559419" y="1216594"/>
            <a:chExt cx="3045138" cy="1746708"/>
          </a:xfrm>
        </p:grpSpPr>
        <p:sp>
          <p:nvSpPr>
            <p:cNvPr id="3" name="Oval 2">
              <a:extLst>
                <a:ext uri="{FF2B5EF4-FFF2-40B4-BE49-F238E27FC236}">
                  <a16:creationId xmlns:a16="http://schemas.microsoft.com/office/drawing/2014/main" id="{1DC68054-55A4-4F78-83CA-48B027144C8C}"/>
                </a:ext>
              </a:extLst>
            </p:cNvPr>
            <p:cNvSpPr/>
            <p:nvPr/>
          </p:nvSpPr>
          <p:spPr>
            <a:xfrm>
              <a:off x="7559419" y="1216594"/>
              <a:ext cx="3045138" cy="1746708"/>
            </a:xfrm>
            <a:prstGeom prst="ellipse">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B9AFC67-907B-481C-BDCA-4F1A4EEC2FB0}"/>
                </a:ext>
              </a:extLst>
            </p:cNvPr>
            <p:cNvSpPr/>
            <p:nvPr/>
          </p:nvSpPr>
          <p:spPr>
            <a:xfrm>
              <a:off x="8044277" y="1638729"/>
              <a:ext cx="2235227" cy="369332"/>
            </a:xfrm>
            <a:prstGeom prst="rect">
              <a:avLst/>
            </a:prstGeom>
          </p:spPr>
          <p:txBody>
            <a:bodyPr wrap="none">
              <a:spAutoFit/>
            </a:bodyPr>
            <a:lstStyle/>
            <a:p>
              <a:r>
                <a:rPr lang="en-US" b="1" dirty="0"/>
                <a:t>Housing Co-operative</a:t>
              </a:r>
            </a:p>
          </p:txBody>
        </p:sp>
        <p:sp>
          <p:nvSpPr>
            <p:cNvPr id="13" name="TextBox 12">
              <a:extLst>
                <a:ext uri="{FF2B5EF4-FFF2-40B4-BE49-F238E27FC236}">
                  <a16:creationId xmlns:a16="http://schemas.microsoft.com/office/drawing/2014/main" id="{EFAD582B-ED3C-4EBB-ACC1-084B158CD7D1}"/>
                </a:ext>
              </a:extLst>
            </p:cNvPr>
            <p:cNvSpPr txBox="1"/>
            <p:nvPr/>
          </p:nvSpPr>
          <p:spPr>
            <a:xfrm>
              <a:off x="8221384" y="1968283"/>
              <a:ext cx="1991956" cy="307777"/>
            </a:xfrm>
            <a:prstGeom prst="rect">
              <a:avLst/>
            </a:prstGeom>
            <a:noFill/>
          </p:spPr>
          <p:txBody>
            <a:bodyPr wrap="none" rtlCol="0">
              <a:spAutoFit/>
            </a:bodyPr>
            <a:lstStyle/>
            <a:p>
              <a:pPr marL="177800" indent="-177800">
                <a:buFont typeface="Arial" panose="020B0604020202020204" pitchFamily="34" charset="0"/>
                <a:buChar char="•"/>
              </a:pPr>
              <a:r>
                <a:rPr lang="en-GB" sz="1400" dirty="0"/>
                <a:t>Governance principles</a:t>
              </a:r>
            </a:p>
          </p:txBody>
        </p:sp>
      </p:grpSp>
      <p:grpSp>
        <p:nvGrpSpPr>
          <p:cNvPr id="24" name="Group 23">
            <a:extLst>
              <a:ext uri="{FF2B5EF4-FFF2-40B4-BE49-F238E27FC236}">
                <a16:creationId xmlns:a16="http://schemas.microsoft.com/office/drawing/2014/main" id="{398268F5-4792-4140-8DA5-20980D691AA3}"/>
              </a:ext>
            </a:extLst>
          </p:cNvPr>
          <p:cNvGrpSpPr/>
          <p:nvPr/>
        </p:nvGrpSpPr>
        <p:grpSpPr>
          <a:xfrm>
            <a:off x="1403947" y="4660082"/>
            <a:ext cx="3045138" cy="1746708"/>
            <a:chOff x="1325888" y="4193970"/>
            <a:chExt cx="3045138" cy="1746708"/>
          </a:xfrm>
        </p:grpSpPr>
        <p:sp>
          <p:nvSpPr>
            <p:cNvPr id="6" name="Oval 5">
              <a:extLst>
                <a:ext uri="{FF2B5EF4-FFF2-40B4-BE49-F238E27FC236}">
                  <a16:creationId xmlns:a16="http://schemas.microsoft.com/office/drawing/2014/main" id="{F1342BAD-A4DC-4E1D-BCBE-C77BF657FA78}"/>
                </a:ext>
              </a:extLst>
            </p:cNvPr>
            <p:cNvSpPr/>
            <p:nvPr/>
          </p:nvSpPr>
          <p:spPr>
            <a:xfrm>
              <a:off x="1325888" y="4193970"/>
              <a:ext cx="3045138" cy="1746708"/>
            </a:xfrm>
            <a:prstGeom prst="ellipse">
              <a:avLst/>
            </a:prstGeom>
            <a:solidFill>
              <a:schemeClr val="accent5">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A4955B5-523A-48F8-8F69-8E5D3DBC2E2B}"/>
                </a:ext>
              </a:extLst>
            </p:cNvPr>
            <p:cNvSpPr/>
            <p:nvPr/>
          </p:nvSpPr>
          <p:spPr>
            <a:xfrm>
              <a:off x="1541697" y="4663350"/>
              <a:ext cx="2684838" cy="369332"/>
            </a:xfrm>
            <a:prstGeom prst="rect">
              <a:avLst/>
            </a:prstGeom>
          </p:spPr>
          <p:txBody>
            <a:bodyPr wrap="none">
              <a:spAutoFit/>
            </a:bodyPr>
            <a:lstStyle/>
            <a:p>
              <a:r>
                <a:rPr lang="en-US" b="1" dirty="0"/>
                <a:t>Tenancy self-management</a:t>
              </a:r>
            </a:p>
          </p:txBody>
        </p:sp>
        <p:sp>
          <p:nvSpPr>
            <p:cNvPr id="15" name="TextBox 14">
              <a:extLst>
                <a:ext uri="{FF2B5EF4-FFF2-40B4-BE49-F238E27FC236}">
                  <a16:creationId xmlns:a16="http://schemas.microsoft.com/office/drawing/2014/main" id="{341DFC98-F21D-49A3-9AD1-45109842C509}"/>
                </a:ext>
              </a:extLst>
            </p:cNvPr>
            <p:cNvSpPr txBox="1"/>
            <p:nvPr/>
          </p:nvSpPr>
          <p:spPr>
            <a:xfrm>
              <a:off x="1934863" y="5025014"/>
              <a:ext cx="1971437" cy="307777"/>
            </a:xfrm>
            <a:prstGeom prst="rect">
              <a:avLst/>
            </a:prstGeom>
            <a:noFill/>
          </p:spPr>
          <p:txBody>
            <a:bodyPr wrap="none" rtlCol="0">
              <a:spAutoFit/>
            </a:bodyPr>
            <a:lstStyle/>
            <a:p>
              <a:pPr marL="177800" indent="-177800">
                <a:buFont typeface="Arial" panose="020B0604020202020204" pitchFamily="34" charset="0"/>
                <a:buChar char="•"/>
              </a:pPr>
              <a:r>
                <a:rPr lang="en-GB" sz="1400" dirty="0"/>
                <a:t>Governance approach</a:t>
              </a:r>
            </a:p>
          </p:txBody>
        </p:sp>
      </p:grpSp>
      <p:grpSp>
        <p:nvGrpSpPr>
          <p:cNvPr id="23" name="Group 22">
            <a:extLst>
              <a:ext uri="{FF2B5EF4-FFF2-40B4-BE49-F238E27FC236}">
                <a16:creationId xmlns:a16="http://schemas.microsoft.com/office/drawing/2014/main" id="{FDED0984-7BF6-4B6B-821E-0920F016AB65}"/>
              </a:ext>
            </a:extLst>
          </p:cNvPr>
          <p:cNvGrpSpPr/>
          <p:nvPr/>
        </p:nvGrpSpPr>
        <p:grpSpPr>
          <a:xfrm>
            <a:off x="6543124" y="4664910"/>
            <a:ext cx="3045138" cy="1746708"/>
            <a:chOff x="5778941" y="3974662"/>
            <a:chExt cx="3045138" cy="1746708"/>
          </a:xfrm>
        </p:grpSpPr>
        <p:sp>
          <p:nvSpPr>
            <p:cNvPr id="2" name="Oval 1">
              <a:extLst>
                <a:ext uri="{FF2B5EF4-FFF2-40B4-BE49-F238E27FC236}">
                  <a16:creationId xmlns:a16="http://schemas.microsoft.com/office/drawing/2014/main" id="{7C50954B-45B6-4F1E-8CC9-7B8541BE0466}"/>
                </a:ext>
              </a:extLst>
            </p:cNvPr>
            <p:cNvSpPr/>
            <p:nvPr/>
          </p:nvSpPr>
          <p:spPr>
            <a:xfrm>
              <a:off x="5778941" y="3974662"/>
              <a:ext cx="3045138" cy="1746708"/>
            </a:xfrm>
            <a:prstGeom prst="ellipse">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6F306F-E14E-44AE-BF5F-480960DAF74F}"/>
                </a:ext>
              </a:extLst>
            </p:cNvPr>
            <p:cNvSpPr/>
            <p:nvPr/>
          </p:nvSpPr>
          <p:spPr>
            <a:xfrm>
              <a:off x="6282205" y="4383518"/>
              <a:ext cx="2100255" cy="369332"/>
            </a:xfrm>
            <a:prstGeom prst="rect">
              <a:avLst/>
            </a:prstGeom>
          </p:spPr>
          <p:txBody>
            <a:bodyPr wrap="none">
              <a:spAutoFit/>
            </a:bodyPr>
            <a:lstStyle/>
            <a:p>
              <a:r>
                <a:rPr lang="en-US" b="1" dirty="0"/>
                <a:t>Self or custom-build</a:t>
              </a:r>
            </a:p>
          </p:txBody>
        </p:sp>
        <p:sp>
          <p:nvSpPr>
            <p:cNvPr id="17" name="TextBox 16">
              <a:extLst>
                <a:ext uri="{FF2B5EF4-FFF2-40B4-BE49-F238E27FC236}">
                  <a16:creationId xmlns:a16="http://schemas.microsoft.com/office/drawing/2014/main" id="{1F863212-894F-47D0-ABE2-E3837ECA1BB7}"/>
                </a:ext>
              </a:extLst>
            </p:cNvPr>
            <p:cNvSpPr txBox="1"/>
            <p:nvPr/>
          </p:nvSpPr>
          <p:spPr>
            <a:xfrm>
              <a:off x="6550104" y="4752850"/>
              <a:ext cx="2018630" cy="523220"/>
            </a:xfrm>
            <a:prstGeom prst="rect">
              <a:avLst/>
            </a:prstGeom>
            <a:noFill/>
          </p:spPr>
          <p:txBody>
            <a:bodyPr wrap="none" rtlCol="0">
              <a:spAutoFit/>
            </a:bodyPr>
            <a:lstStyle/>
            <a:p>
              <a:pPr marL="177800" indent="-177800">
                <a:buFont typeface="Arial" panose="020B0604020202020204" pitchFamily="34" charset="0"/>
                <a:buChar char="•"/>
              </a:pPr>
              <a:r>
                <a:rPr lang="en-GB" sz="1400" dirty="0"/>
                <a:t>Build method </a:t>
              </a:r>
              <a:br>
                <a:rPr lang="en-GB" sz="1400" dirty="0"/>
              </a:br>
              <a:r>
                <a:rPr lang="en-GB" sz="1400" dirty="0"/>
                <a:t>(self or commissioned)</a:t>
              </a:r>
            </a:p>
          </p:txBody>
        </p:sp>
      </p:grpSp>
      <p:cxnSp>
        <p:nvCxnSpPr>
          <p:cNvPr id="26" name="Straight Connector 25">
            <a:extLst>
              <a:ext uri="{FF2B5EF4-FFF2-40B4-BE49-F238E27FC236}">
                <a16:creationId xmlns:a16="http://schemas.microsoft.com/office/drawing/2014/main" id="{5D6ED10E-37F7-4371-95B3-1A8C6DDED965}"/>
              </a:ext>
            </a:extLst>
          </p:cNvPr>
          <p:cNvCxnSpPr>
            <a:cxnSpLocks/>
          </p:cNvCxnSpPr>
          <p:nvPr/>
        </p:nvCxnSpPr>
        <p:spPr>
          <a:xfrm flipV="1">
            <a:off x="4041624" y="3111335"/>
            <a:ext cx="4152350" cy="771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367FD5-4FDE-4566-A6B8-70044F880537}"/>
              </a:ext>
            </a:extLst>
          </p:cNvPr>
          <p:cNvCxnSpPr>
            <a:cxnSpLocks/>
            <a:endCxn id="2" idx="1"/>
          </p:cNvCxnSpPr>
          <p:nvPr/>
        </p:nvCxnSpPr>
        <p:spPr>
          <a:xfrm>
            <a:off x="3925444" y="3340189"/>
            <a:ext cx="3063630" cy="15805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FF1E04-B602-4E99-9360-D88F5D217EBC}"/>
              </a:ext>
            </a:extLst>
          </p:cNvPr>
          <p:cNvCxnSpPr>
            <a:cxnSpLocks/>
          </p:cNvCxnSpPr>
          <p:nvPr/>
        </p:nvCxnSpPr>
        <p:spPr>
          <a:xfrm>
            <a:off x="3813096" y="3485423"/>
            <a:ext cx="253882" cy="13726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5723181-AA9D-424E-8B27-B522C8BBDEA7}"/>
              </a:ext>
            </a:extLst>
          </p:cNvPr>
          <p:cNvCxnSpPr>
            <a:cxnSpLocks/>
          </p:cNvCxnSpPr>
          <p:nvPr/>
        </p:nvCxnSpPr>
        <p:spPr>
          <a:xfrm flipV="1">
            <a:off x="3952566" y="2203339"/>
            <a:ext cx="1783216" cy="5898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7CDDA4-F9DB-4824-8F05-441640F4710F}"/>
              </a:ext>
            </a:extLst>
          </p:cNvPr>
          <p:cNvCxnSpPr>
            <a:cxnSpLocks/>
          </p:cNvCxnSpPr>
          <p:nvPr/>
        </p:nvCxnSpPr>
        <p:spPr>
          <a:xfrm flipH="1" flipV="1">
            <a:off x="6148035" y="2191364"/>
            <a:ext cx="1931648" cy="53284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3C9DA8A-FA92-422C-9389-977A41C982E4}"/>
              </a:ext>
            </a:extLst>
          </p:cNvPr>
          <p:cNvCxnSpPr>
            <a:cxnSpLocks/>
          </p:cNvCxnSpPr>
          <p:nvPr/>
        </p:nvCxnSpPr>
        <p:spPr>
          <a:xfrm flipH="1" flipV="1">
            <a:off x="6061014" y="2203339"/>
            <a:ext cx="1084039" cy="264982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9E3F4A0-515E-424B-A653-9512238FB145}"/>
              </a:ext>
            </a:extLst>
          </p:cNvPr>
          <p:cNvCxnSpPr>
            <a:cxnSpLocks/>
          </p:cNvCxnSpPr>
          <p:nvPr/>
        </p:nvCxnSpPr>
        <p:spPr>
          <a:xfrm flipV="1">
            <a:off x="4153999" y="2225138"/>
            <a:ext cx="1755727" cy="266229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5B2888-4AB5-43B0-9675-EAABE32FAB75}"/>
              </a:ext>
            </a:extLst>
          </p:cNvPr>
          <p:cNvCxnSpPr>
            <a:cxnSpLocks/>
          </p:cNvCxnSpPr>
          <p:nvPr/>
        </p:nvCxnSpPr>
        <p:spPr>
          <a:xfrm flipV="1">
            <a:off x="4002711" y="2263281"/>
            <a:ext cx="1754107" cy="58228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C58D3D8-B4F0-4F1C-ACD2-0D19E68E056D}"/>
              </a:ext>
            </a:extLst>
          </p:cNvPr>
          <p:cNvCxnSpPr>
            <a:cxnSpLocks/>
          </p:cNvCxnSpPr>
          <p:nvPr/>
        </p:nvCxnSpPr>
        <p:spPr>
          <a:xfrm flipH="1" flipV="1">
            <a:off x="6117799" y="2233888"/>
            <a:ext cx="2024272" cy="5578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75DB914-626F-4CB6-915C-7A59B42B2024}"/>
              </a:ext>
            </a:extLst>
          </p:cNvPr>
          <p:cNvCxnSpPr>
            <a:cxnSpLocks/>
          </p:cNvCxnSpPr>
          <p:nvPr/>
        </p:nvCxnSpPr>
        <p:spPr>
          <a:xfrm flipH="1">
            <a:off x="4058671" y="3025213"/>
            <a:ext cx="4083400" cy="6990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1D5431B-995E-4232-9325-BF6DA433B8A2}"/>
              </a:ext>
            </a:extLst>
          </p:cNvPr>
          <p:cNvCxnSpPr>
            <a:cxnSpLocks/>
          </p:cNvCxnSpPr>
          <p:nvPr/>
        </p:nvCxnSpPr>
        <p:spPr>
          <a:xfrm flipH="1">
            <a:off x="4212915" y="3202060"/>
            <a:ext cx="4055372" cy="17306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85D5B29-7C1A-446F-A381-3211D54414A6}"/>
              </a:ext>
            </a:extLst>
          </p:cNvPr>
          <p:cNvCxnSpPr>
            <a:cxnSpLocks/>
          </p:cNvCxnSpPr>
          <p:nvPr/>
        </p:nvCxnSpPr>
        <p:spPr>
          <a:xfrm flipH="1">
            <a:off x="7622473" y="3340189"/>
            <a:ext cx="701129" cy="131989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BD173C-335E-4118-BC55-268C8DE3869B}"/>
              </a:ext>
            </a:extLst>
          </p:cNvPr>
          <p:cNvCxnSpPr>
            <a:cxnSpLocks/>
          </p:cNvCxnSpPr>
          <p:nvPr/>
        </p:nvCxnSpPr>
        <p:spPr>
          <a:xfrm flipV="1">
            <a:off x="7657213" y="3356055"/>
            <a:ext cx="726387" cy="138228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83C7544-DFD5-420C-AC03-79869BAA0C0D}"/>
              </a:ext>
            </a:extLst>
          </p:cNvPr>
          <p:cNvCxnSpPr>
            <a:cxnSpLocks/>
          </p:cNvCxnSpPr>
          <p:nvPr/>
        </p:nvCxnSpPr>
        <p:spPr>
          <a:xfrm flipH="1" flipV="1">
            <a:off x="6100371" y="2211354"/>
            <a:ext cx="1060706" cy="260338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D0455BF-5358-40F3-8BF5-BEBCB70258B6}"/>
              </a:ext>
            </a:extLst>
          </p:cNvPr>
          <p:cNvCxnSpPr>
            <a:cxnSpLocks/>
          </p:cNvCxnSpPr>
          <p:nvPr/>
        </p:nvCxnSpPr>
        <p:spPr>
          <a:xfrm flipH="1" flipV="1">
            <a:off x="3965529" y="3297668"/>
            <a:ext cx="3062902" cy="1600801"/>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CC13E8E-7868-4D1A-9B7D-B259C67D1E5D}"/>
              </a:ext>
            </a:extLst>
          </p:cNvPr>
          <p:cNvCxnSpPr>
            <a:cxnSpLocks/>
          </p:cNvCxnSpPr>
          <p:nvPr/>
        </p:nvCxnSpPr>
        <p:spPr>
          <a:xfrm flipH="1" flipV="1">
            <a:off x="4417408" y="5154305"/>
            <a:ext cx="2254323" cy="73281"/>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EFBBEFD-B2DD-41A7-9A7B-E973B5FCD26E}"/>
              </a:ext>
            </a:extLst>
          </p:cNvPr>
          <p:cNvCxnSpPr>
            <a:cxnSpLocks/>
          </p:cNvCxnSpPr>
          <p:nvPr/>
        </p:nvCxnSpPr>
        <p:spPr>
          <a:xfrm flipH="1" flipV="1">
            <a:off x="3865446" y="3385266"/>
            <a:ext cx="249196" cy="1606191"/>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3212CE9-9EAA-4CE4-B060-47BC061E19C0}"/>
              </a:ext>
            </a:extLst>
          </p:cNvPr>
          <p:cNvCxnSpPr>
            <a:cxnSpLocks/>
          </p:cNvCxnSpPr>
          <p:nvPr/>
        </p:nvCxnSpPr>
        <p:spPr>
          <a:xfrm flipV="1">
            <a:off x="4171907" y="2199580"/>
            <a:ext cx="1836092" cy="2733105"/>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6398E45-DA4E-401D-BC6F-8354C0C4F7A9}"/>
              </a:ext>
            </a:extLst>
          </p:cNvPr>
          <p:cNvCxnSpPr>
            <a:cxnSpLocks/>
          </p:cNvCxnSpPr>
          <p:nvPr/>
        </p:nvCxnSpPr>
        <p:spPr>
          <a:xfrm>
            <a:off x="4366702" y="5207016"/>
            <a:ext cx="2264022" cy="107112"/>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1D4AC70-0E7B-4037-925C-70F59F0A4FA0}"/>
              </a:ext>
            </a:extLst>
          </p:cNvPr>
          <p:cNvCxnSpPr>
            <a:cxnSpLocks/>
          </p:cNvCxnSpPr>
          <p:nvPr/>
        </p:nvCxnSpPr>
        <p:spPr>
          <a:xfrm flipV="1">
            <a:off x="4244725" y="3245310"/>
            <a:ext cx="4041935" cy="1803214"/>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41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6D5E92-371B-40D8-A00D-E40B08AE6185}"/>
              </a:ext>
            </a:extLst>
          </p:cNvPr>
          <p:cNvSpPr/>
          <p:nvPr/>
        </p:nvSpPr>
        <p:spPr>
          <a:xfrm>
            <a:off x="2967265" y="1604337"/>
            <a:ext cx="7231811" cy="1409617"/>
          </a:xfrm>
          <a:prstGeom prst="rect">
            <a:avLst/>
          </a:prstGeom>
        </p:spPr>
        <p:txBody>
          <a:bodyPr wrap="square">
            <a:spAutoFit/>
          </a:bodyPr>
          <a:lstStyle/>
          <a:p>
            <a:pPr>
              <a:lnSpc>
                <a:spcPct val="107000"/>
              </a:lnSpc>
              <a:spcAft>
                <a:spcPts val="800"/>
              </a:spcAft>
            </a:pPr>
            <a:r>
              <a:rPr lang="en-US" sz="4000" b="1" dirty="0">
                <a:latin typeface="Calibri" panose="020F0502020204030204" pitchFamily="34" charset="0"/>
                <a:ea typeface="Calibri" panose="020F0502020204030204" pitchFamily="34" charset="0"/>
                <a:cs typeface="Times New Roman" panose="02020603050405020304" pitchFamily="18" charset="0"/>
              </a:rPr>
              <a:t>Oxford Community Led Housing: routes to delivery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officeArt object">
            <a:extLst>
              <a:ext uri="{FF2B5EF4-FFF2-40B4-BE49-F238E27FC236}">
                <a16:creationId xmlns:a16="http://schemas.microsoft.com/office/drawing/2014/main" id="{AAF1A7F7-8B32-42AA-8B55-61827CB9FE66}"/>
              </a:ext>
            </a:extLst>
          </p:cNvPr>
          <p:cNvPicPr/>
          <p:nvPr/>
        </p:nvPicPr>
        <p:blipFill>
          <a:blip r:embed="rId3">
            <a:extLst/>
          </a:blip>
          <a:stretch>
            <a:fillRect/>
          </a:stretch>
        </p:blipFill>
        <p:spPr>
          <a:xfrm>
            <a:off x="4600368" y="3072701"/>
            <a:ext cx="1974220" cy="627154"/>
          </a:xfrm>
          <a:prstGeom prst="rect">
            <a:avLst/>
          </a:prstGeom>
          <a:ln w="12700" cap="flat">
            <a:noFill/>
            <a:miter lim="400000"/>
          </a:ln>
          <a:effectLst/>
        </p:spPr>
      </p:pic>
      <p:pic>
        <p:nvPicPr>
          <p:cNvPr id="5" name="officeArt object">
            <a:extLst>
              <a:ext uri="{FF2B5EF4-FFF2-40B4-BE49-F238E27FC236}">
                <a16:creationId xmlns:a16="http://schemas.microsoft.com/office/drawing/2014/main" id="{D9204641-74FE-44FC-B73D-1E4176AF5FE3}"/>
              </a:ext>
            </a:extLst>
          </p:cNvPr>
          <p:cNvPicPr/>
          <p:nvPr/>
        </p:nvPicPr>
        <p:blipFill>
          <a:blip r:embed="rId4">
            <a:extLst/>
          </a:blip>
          <a:stretch>
            <a:fillRect/>
          </a:stretch>
        </p:blipFill>
        <p:spPr>
          <a:xfrm>
            <a:off x="6672322" y="2883087"/>
            <a:ext cx="2313182" cy="973204"/>
          </a:xfrm>
          <a:prstGeom prst="rect">
            <a:avLst/>
          </a:prstGeom>
          <a:ln w="12700" cap="flat">
            <a:noFill/>
            <a:miter lim="400000"/>
          </a:ln>
          <a:effectLst/>
        </p:spPr>
      </p:pic>
      <p:sp>
        <p:nvSpPr>
          <p:cNvPr id="6" name="TextBox 5">
            <a:extLst>
              <a:ext uri="{FF2B5EF4-FFF2-40B4-BE49-F238E27FC236}">
                <a16:creationId xmlns:a16="http://schemas.microsoft.com/office/drawing/2014/main" id="{54EBE9B6-EE76-40EE-82B9-8A084E95BEB1}"/>
              </a:ext>
            </a:extLst>
          </p:cNvPr>
          <p:cNvSpPr txBox="1"/>
          <p:nvPr/>
        </p:nvSpPr>
        <p:spPr>
          <a:xfrm>
            <a:off x="6946264" y="4607169"/>
            <a:ext cx="3113160" cy="707886"/>
          </a:xfrm>
          <a:prstGeom prst="rect">
            <a:avLst/>
          </a:prstGeom>
          <a:noFill/>
        </p:spPr>
        <p:txBody>
          <a:bodyPr wrap="none" rtlCol="0">
            <a:spAutoFit/>
          </a:bodyPr>
          <a:lstStyle/>
          <a:p>
            <a:r>
              <a:rPr lang="en-GB" sz="2000" dirty="0"/>
              <a:t>Draft report July 2018</a:t>
            </a:r>
          </a:p>
          <a:p>
            <a:r>
              <a:rPr lang="en-GB" sz="2000" dirty="0"/>
              <a:t>Final report December 2018</a:t>
            </a:r>
            <a:endParaRPr lang="en-US" sz="2000" dirty="0"/>
          </a:p>
        </p:txBody>
      </p:sp>
      <p:sp>
        <p:nvSpPr>
          <p:cNvPr id="15" name="Oval 14">
            <a:extLst>
              <a:ext uri="{FF2B5EF4-FFF2-40B4-BE49-F238E27FC236}">
                <a16:creationId xmlns:a16="http://schemas.microsoft.com/office/drawing/2014/main" id="{96ADABCA-5F66-4EBF-91B8-50313571B379}"/>
              </a:ext>
            </a:extLst>
          </p:cNvPr>
          <p:cNvSpPr/>
          <p:nvPr/>
        </p:nvSpPr>
        <p:spPr>
          <a:xfrm>
            <a:off x="1957754" y="762000"/>
            <a:ext cx="8745415" cy="384516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810EBD4-AB69-4B34-A760-AA6BEB5F4BAD}"/>
              </a:ext>
            </a:extLst>
          </p:cNvPr>
          <p:cNvPicPr>
            <a:picLocks noChangeAspect="1"/>
          </p:cNvPicPr>
          <p:nvPr/>
        </p:nvPicPr>
        <p:blipFill>
          <a:blip r:embed="rId5"/>
          <a:stretch>
            <a:fillRect/>
          </a:stretch>
        </p:blipFill>
        <p:spPr>
          <a:xfrm>
            <a:off x="3087988" y="3072701"/>
            <a:ext cx="1292725" cy="783590"/>
          </a:xfrm>
          <a:prstGeom prst="rect">
            <a:avLst/>
          </a:prstGeom>
        </p:spPr>
      </p:pic>
    </p:spTree>
    <p:extLst>
      <p:ext uri="{BB962C8B-B14F-4D97-AF65-F5344CB8AC3E}">
        <p14:creationId xmlns:p14="http://schemas.microsoft.com/office/powerpoint/2010/main" val="61917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New Housing Developments in Cois Sruthain,Croom | Croom ...">
            <a:extLst>
              <a:ext uri="{FF2B5EF4-FFF2-40B4-BE49-F238E27FC236}">
                <a16:creationId xmlns:a16="http://schemas.microsoft.com/office/drawing/2014/main" id="{4060B1EC-3A92-45F9-9E99-F33745B59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075" y="1143626"/>
            <a:ext cx="6578616" cy="438574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8333DC61-72EB-4F8C-934C-8EDA17502718}"/>
              </a:ext>
            </a:extLst>
          </p:cNvPr>
          <p:cNvGrpSpPr/>
          <p:nvPr/>
        </p:nvGrpSpPr>
        <p:grpSpPr>
          <a:xfrm>
            <a:off x="4296355" y="4058673"/>
            <a:ext cx="7493600" cy="1578693"/>
            <a:chOff x="5171675" y="2665227"/>
            <a:chExt cx="6169832" cy="1365005"/>
          </a:xfrm>
          <a:solidFill>
            <a:schemeClr val="bg1"/>
          </a:solidFill>
        </p:grpSpPr>
        <p:pic>
          <p:nvPicPr>
            <p:cNvPr id="2" name="Graphic 1" descr="City">
              <a:extLst>
                <a:ext uri="{FF2B5EF4-FFF2-40B4-BE49-F238E27FC236}">
                  <a16:creationId xmlns:a16="http://schemas.microsoft.com/office/drawing/2014/main" id="{774A2DD5-411B-49D0-B261-F60094CE38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68497" y="2897387"/>
              <a:ext cx="914400" cy="914400"/>
            </a:xfrm>
            <a:prstGeom prst="rect">
              <a:avLst/>
            </a:prstGeom>
          </p:spPr>
        </p:pic>
        <p:sp>
          <p:nvSpPr>
            <p:cNvPr id="5" name="Arrow: Right 4">
              <a:extLst>
                <a:ext uri="{FF2B5EF4-FFF2-40B4-BE49-F238E27FC236}">
                  <a16:creationId xmlns:a16="http://schemas.microsoft.com/office/drawing/2014/main" id="{5D53CB2C-0724-4CD6-A46A-E32794930A4A}"/>
                </a:ext>
              </a:extLst>
            </p:cNvPr>
            <p:cNvSpPr/>
            <p:nvPr/>
          </p:nvSpPr>
          <p:spPr>
            <a:xfrm>
              <a:off x="5171675" y="3071289"/>
              <a:ext cx="1001486" cy="566598"/>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171FFE8A-D632-42AA-B1FF-51A47B703C8F}"/>
                </a:ext>
              </a:extLst>
            </p:cNvPr>
            <p:cNvSpPr/>
            <p:nvPr/>
          </p:nvSpPr>
          <p:spPr>
            <a:xfrm>
              <a:off x="10340021" y="2956992"/>
              <a:ext cx="1001486" cy="566598"/>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ity">
              <a:extLst>
                <a:ext uri="{FF2B5EF4-FFF2-40B4-BE49-F238E27FC236}">
                  <a16:creationId xmlns:a16="http://schemas.microsoft.com/office/drawing/2014/main" id="{71596A9C-709F-46E2-9104-604968AF44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48437" y="2766060"/>
              <a:ext cx="479481" cy="479481"/>
            </a:xfrm>
            <a:prstGeom prst="rect">
              <a:avLst/>
            </a:prstGeom>
          </p:spPr>
        </p:pic>
        <p:pic>
          <p:nvPicPr>
            <p:cNvPr id="8" name="Graphic 7" descr="City">
              <a:extLst>
                <a:ext uri="{FF2B5EF4-FFF2-40B4-BE49-F238E27FC236}">
                  <a16:creationId xmlns:a16="http://schemas.microsoft.com/office/drawing/2014/main" id="{4889468D-3D2C-4272-8B09-53034A1338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7514" y="3198852"/>
              <a:ext cx="784692" cy="784692"/>
            </a:xfrm>
            <a:prstGeom prst="rect">
              <a:avLst/>
            </a:prstGeom>
          </p:spPr>
        </p:pic>
        <p:pic>
          <p:nvPicPr>
            <p:cNvPr id="9" name="Graphic 8" descr="City">
              <a:extLst>
                <a:ext uri="{FF2B5EF4-FFF2-40B4-BE49-F238E27FC236}">
                  <a16:creationId xmlns:a16="http://schemas.microsoft.com/office/drawing/2014/main" id="{2A63B359-EBF8-4072-9014-750F8665FD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4262" y="2665227"/>
              <a:ext cx="1365005" cy="1365005"/>
            </a:xfrm>
            <a:prstGeom prst="rect">
              <a:avLst/>
            </a:prstGeom>
          </p:spPr>
        </p:pic>
      </p:grpSp>
      <p:sp>
        <p:nvSpPr>
          <p:cNvPr id="10" name="TextBox 9">
            <a:extLst>
              <a:ext uri="{FF2B5EF4-FFF2-40B4-BE49-F238E27FC236}">
                <a16:creationId xmlns:a16="http://schemas.microsoft.com/office/drawing/2014/main" id="{07E78962-8E01-481C-9F73-F84B34869B37}"/>
              </a:ext>
            </a:extLst>
          </p:cNvPr>
          <p:cNvSpPr txBox="1"/>
          <p:nvPr/>
        </p:nvSpPr>
        <p:spPr>
          <a:xfrm>
            <a:off x="4761029" y="435740"/>
            <a:ext cx="4719369" cy="707886"/>
          </a:xfrm>
          <a:prstGeom prst="rect">
            <a:avLst/>
          </a:prstGeom>
          <a:noFill/>
        </p:spPr>
        <p:txBody>
          <a:bodyPr wrap="none" rtlCol="0">
            <a:spAutoFit/>
          </a:bodyPr>
          <a:lstStyle/>
          <a:p>
            <a:r>
              <a:rPr lang="en-GB" sz="4000" dirty="0"/>
              <a:t>Housing professionals</a:t>
            </a:r>
            <a:endParaRPr lang="en-US" sz="4000" dirty="0"/>
          </a:p>
        </p:txBody>
      </p:sp>
      <p:pic>
        <p:nvPicPr>
          <p:cNvPr id="3074" name="Picture 2" descr="Whatâs Your Point of View? Â« Ginger Rue Books">
            <a:extLst>
              <a:ext uri="{FF2B5EF4-FFF2-40B4-BE49-F238E27FC236}">
                <a16:creationId xmlns:a16="http://schemas.microsoft.com/office/drawing/2014/main" id="{4B430273-A71F-4CE3-94BE-5A9329E424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479" y="1517363"/>
            <a:ext cx="3330657" cy="333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78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4BE45-7501-4364-9642-A699869809B8}"/>
              </a:ext>
            </a:extLst>
          </p:cNvPr>
          <p:cNvSpPr txBox="1"/>
          <p:nvPr/>
        </p:nvSpPr>
        <p:spPr>
          <a:xfrm>
            <a:off x="4212389" y="541253"/>
            <a:ext cx="4146135" cy="707886"/>
          </a:xfrm>
          <a:prstGeom prst="rect">
            <a:avLst/>
          </a:prstGeom>
          <a:noFill/>
        </p:spPr>
        <p:txBody>
          <a:bodyPr wrap="none" rtlCol="0">
            <a:spAutoFit/>
          </a:bodyPr>
          <a:lstStyle/>
          <a:p>
            <a:r>
              <a:rPr lang="en-GB" sz="4000" dirty="0"/>
              <a:t>Community groups</a:t>
            </a:r>
            <a:endParaRPr lang="en-US" sz="4000" dirty="0"/>
          </a:p>
        </p:txBody>
      </p:sp>
      <p:pic>
        <p:nvPicPr>
          <p:cNvPr id="4100" name="Picture 4" descr="Neighbourhood Revitalization Matching Fund :: City of Edmonton">
            <a:extLst>
              <a:ext uri="{FF2B5EF4-FFF2-40B4-BE49-F238E27FC236}">
                <a16:creationId xmlns:a16="http://schemas.microsoft.com/office/drawing/2014/main" id="{EFB1D5B7-6A62-49FB-BD57-F3335887B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960" y="1249139"/>
            <a:ext cx="6890825" cy="42550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hatâs Your Point of View? Â« Ginger Rue Books">
            <a:extLst>
              <a:ext uri="{FF2B5EF4-FFF2-40B4-BE49-F238E27FC236}">
                <a16:creationId xmlns:a16="http://schemas.microsoft.com/office/drawing/2014/main" id="{981A8505-19D7-4CD7-B376-509EC48C7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19" y="1498125"/>
            <a:ext cx="3330657" cy="333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15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38313"/>
            <a:ext cx="10515600" cy="3659187"/>
          </a:xfrm>
        </p:spPr>
        <p:txBody>
          <a:bodyPr>
            <a:normAutofit/>
          </a:bodyPr>
          <a:lstStyle/>
          <a:p>
            <a:pPr lvl="0"/>
            <a:endParaRPr lang="en-GB" sz="2400" b="1" dirty="0"/>
          </a:p>
          <a:p>
            <a:pPr marL="0" indent="0">
              <a:buNone/>
            </a:pPr>
            <a:endParaRPr lang="en-GB" dirty="0"/>
          </a:p>
          <a:p>
            <a:endParaRPr lang="en-GB" dirty="0"/>
          </a:p>
        </p:txBody>
      </p:sp>
      <p:sp>
        <p:nvSpPr>
          <p:cNvPr id="7" name="Rectangle 6"/>
          <p:cNvSpPr/>
          <p:nvPr/>
        </p:nvSpPr>
        <p:spPr>
          <a:xfrm>
            <a:off x="5386192" y="25523"/>
            <a:ext cx="6638794" cy="646331"/>
          </a:xfrm>
          <a:prstGeom prst="rect">
            <a:avLst/>
          </a:prstGeom>
        </p:spPr>
        <p:txBody>
          <a:bodyPr wrap="square">
            <a:spAutoFit/>
          </a:bodyPr>
          <a:lstStyle/>
          <a:p>
            <a:pPr algn="r"/>
            <a:br>
              <a:rPr lang="en-GB" dirty="0">
                <a:solidFill>
                  <a:schemeClr val="accent6">
                    <a:lumMod val="75000"/>
                  </a:schemeClr>
                </a:solidFill>
              </a:rPr>
            </a:b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03" y="5722883"/>
            <a:ext cx="10181660" cy="763483"/>
          </a:xfrm>
          <a:prstGeom prst="rect">
            <a:avLst/>
          </a:prstGeom>
        </p:spPr>
      </p:pic>
      <p:pic>
        <p:nvPicPr>
          <p:cNvPr id="1026" name="Picture 2" descr="1 Samuel 17: David &amp; Goliath | LDS Scripture Teachings">
            <a:extLst>
              <a:ext uri="{FF2B5EF4-FFF2-40B4-BE49-F238E27FC236}">
                <a16:creationId xmlns:a16="http://schemas.microsoft.com/office/drawing/2014/main" id="{9A96A103-0449-4681-AF3B-A4D3D4825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178" y="1305646"/>
            <a:ext cx="9151644" cy="47021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hatâs Your Point of View? Â« Ginger Rue Books">
            <a:extLst>
              <a:ext uri="{FF2B5EF4-FFF2-40B4-BE49-F238E27FC236}">
                <a16:creationId xmlns:a16="http://schemas.microsoft.com/office/drawing/2014/main" id="{D595AE0D-A48C-4F83-899F-160A5EC0C2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18" y="1259727"/>
            <a:ext cx="2140237" cy="214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9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03" y="5722883"/>
            <a:ext cx="10181660" cy="763483"/>
          </a:xfrm>
          <a:prstGeom prst="rect">
            <a:avLst/>
          </a:prstGeom>
        </p:spPr>
      </p:pic>
      <p:pic>
        <p:nvPicPr>
          <p:cNvPr id="5" name="Picture 4">
            <a:extLst>
              <a:ext uri="{FF2B5EF4-FFF2-40B4-BE49-F238E27FC236}">
                <a16:creationId xmlns:a16="http://schemas.microsoft.com/office/drawing/2014/main" id="{6B2A2562-17D8-4A8E-9A76-46B4710CF67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77312" y="963168"/>
            <a:ext cx="6449568" cy="4303776"/>
          </a:xfrm>
          <a:prstGeom prst="rect">
            <a:avLst/>
          </a:prstGeom>
          <a:noFill/>
          <a:ln>
            <a:solidFill>
              <a:schemeClr val="tx1">
                <a:lumMod val="50000"/>
                <a:lumOff val="50000"/>
              </a:schemeClr>
            </a:solidFill>
          </a:ln>
        </p:spPr>
      </p:pic>
      <p:sp>
        <p:nvSpPr>
          <p:cNvPr id="6" name="Rectangle 5">
            <a:extLst>
              <a:ext uri="{FF2B5EF4-FFF2-40B4-BE49-F238E27FC236}">
                <a16:creationId xmlns:a16="http://schemas.microsoft.com/office/drawing/2014/main" id="{C7D868AC-43E5-49B8-9871-71B6E657B169}"/>
              </a:ext>
            </a:extLst>
          </p:cNvPr>
          <p:cNvSpPr/>
          <p:nvPr/>
        </p:nvSpPr>
        <p:spPr>
          <a:xfrm>
            <a:off x="6893169" y="5266944"/>
            <a:ext cx="6096000" cy="338554"/>
          </a:xfrm>
          <a:prstGeom prst="rect">
            <a:avLst/>
          </a:prstGeom>
        </p:spPr>
        <p:txBody>
          <a:bodyPr>
            <a:spAutoFit/>
          </a:bodyPr>
          <a:lstStyle/>
          <a:p>
            <a:pPr>
              <a:spcAft>
                <a:spcPts val="0"/>
              </a:spcAft>
            </a:pPr>
            <a:r>
              <a:rPr lang="en-GB" sz="1600" dirty="0">
                <a:latin typeface="Calibri" panose="020F0502020204030204" pitchFamily="34" charset="0"/>
                <a:ea typeface="Calibri" panose="020F0502020204030204" pitchFamily="34" charset="0"/>
                <a:cs typeface="Times New Roman" panose="02020603050405020304" pitchFamily="18" charset="0"/>
              </a:rPr>
              <a:t>Adapted from Nabeel Hamdi “Small Change” Earthscan 2004</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440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2" name="Picture 24" descr="Technical Support | NEOX NETWORKS">
            <a:extLst>
              <a:ext uri="{FF2B5EF4-FFF2-40B4-BE49-F238E27FC236}">
                <a16:creationId xmlns:a16="http://schemas.microsoft.com/office/drawing/2014/main" id="{03F5C05D-6B55-46CC-B7FA-35031FC02D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47" y="2895801"/>
            <a:ext cx="2438022" cy="24322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1676400" y="587375"/>
            <a:ext cx="10515600" cy="1341438"/>
          </a:xfrm>
        </p:spPr>
        <p:txBody>
          <a:bodyPr>
            <a:normAutofit/>
          </a:bodyPr>
          <a:lstStyle/>
          <a:p>
            <a:pPr algn="ctr"/>
            <a:br>
              <a:rPr lang="en-GB" b="1" dirty="0"/>
            </a:b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203" y="5722883"/>
            <a:ext cx="10181660" cy="763483"/>
          </a:xfrm>
          <a:prstGeom prst="rect">
            <a:avLst/>
          </a:prstGeom>
        </p:spPr>
      </p:pic>
      <p:pic>
        <p:nvPicPr>
          <p:cNvPr id="6" name="Picture 5">
            <a:extLst>
              <a:ext uri="{FF2B5EF4-FFF2-40B4-BE49-F238E27FC236}">
                <a16:creationId xmlns:a16="http://schemas.microsoft.com/office/drawing/2014/main" id="{4AFE9DE2-A9C8-4C9F-AF52-FE8BDE0A816D}"/>
              </a:ext>
            </a:extLst>
          </p:cNvPr>
          <p:cNvPicPr>
            <a:picLocks noChangeAspect="1"/>
          </p:cNvPicPr>
          <p:nvPr/>
        </p:nvPicPr>
        <p:blipFill>
          <a:blip r:embed="rId5"/>
          <a:stretch>
            <a:fillRect/>
          </a:stretch>
        </p:blipFill>
        <p:spPr>
          <a:xfrm>
            <a:off x="5460929" y="473985"/>
            <a:ext cx="1061472" cy="996019"/>
          </a:xfrm>
          <a:prstGeom prst="rect">
            <a:avLst/>
          </a:prstGeom>
        </p:spPr>
      </p:pic>
      <p:sp>
        <p:nvSpPr>
          <p:cNvPr id="7" name="Rectangle 6">
            <a:extLst>
              <a:ext uri="{FF2B5EF4-FFF2-40B4-BE49-F238E27FC236}">
                <a16:creationId xmlns:a16="http://schemas.microsoft.com/office/drawing/2014/main" id="{C37348D6-98BC-4F43-9047-ED2A6DB3821A}"/>
              </a:ext>
            </a:extLst>
          </p:cNvPr>
          <p:cNvSpPr/>
          <p:nvPr/>
        </p:nvSpPr>
        <p:spPr>
          <a:xfrm>
            <a:off x="3759964" y="547581"/>
            <a:ext cx="2517774" cy="802720"/>
          </a:xfrm>
          <a:prstGeom prst="rect">
            <a:avLst/>
          </a:prstGeom>
        </p:spPr>
        <p:txBody>
          <a:bodyPr wrap="square">
            <a:spAutoFit/>
          </a:bodyPr>
          <a:lstStyle/>
          <a:p>
            <a:pPr>
              <a:lnSpc>
                <a:spcPct val="107000"/>
              </a:lnSpc>
              <a:spcBef>
                <a:spcPts val="600"/>
              </a:spcBef>
              <a:spcAft>
                <a:spcPts val="0"/>
              </a:spcAft>
            </a:pPr>
            <a:r>
              <a:rPr lang="en-US" sz="2000" dirty="0">
                <a:latin typeface="Berlin Sans FB" panose="020E0602020502020306" pitchFamily="34" charset="0"/>
                <a:ea typeface="Calibri" panose="020F0502020204030204" pitchFamily="34" charset="0"/>
                <a:cs typeface="Calibri" panose="020F0502020204030204" pitchFamily="34" charset="0"/>
              </a:rPr>
              <a:t>GROUP </a:t>
            </a:r>
          </a:p>
          <a:p>
            <a:pPr>
              <a:lnSpc>
                <a:spcPct val="107000"/>
              </a:lnSpc>
              <a:spcBef>
                <a:spcPts val="600"/>
              </a:spcBef>
              <a:spcAft>
                <a:spcPts val="0"/>
              </a:spcAft>
            </a:pPr>
            <a:r>
              <a:rPr lang="en-US" sz="2000" dirty="0">
                <a:latin typeface="Berlin Sans FB" panose="020E0602020502020306" pitchFamily="34" charset="0"/>
                <a:ea typeface="Calibri" panose="020F0502020204030204" pitchFamily="34" charset="0"/>
                <a:cs typeface="Calibri" panose="020F0502020204030204" pitchFamily="34" charset="0"/>
              </a:rPr>
              <a:t>FORMATION</a:t>
            </a:r>
            <a:endParaRPr lang="en-US" i="1" dirty="0">
              <a:latin typeface="Berlin Sans FB" panose="020E0602020502020306"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30A5E78-BCCA-4069-BE20-D04623D0C4E4}"/>
              </a:ext>
            </a:extLst>
          </p:cNvPr>
          <p:cNvSpPr txBox="1"/>
          <p:nvPr/>
        </p:nvSpPr>
        <p:spPr>
          <a:xfrm>
            <a:off x="9375801" y="4704482"/>
            <a:ext cx="1874231" cy="707886"/>
          </a:xfrm>
          <a:prstGeom prst="rect">
            <a:avLst/>
          </a:prstGeom>
          <a:noFill/>
        </p:spPr>
        <p:txBody>
          <a:bodyPr wrap="none" rtlCol="0">
            <a:spAutoFit/>
          </a:bodyPr>
          <a:lstStyle/>
          <a:p>
            <a:r>
              <a:rPr lang="en-US" sz="2000" dirty="0">
                <a:latin typeface="Berlin Sans FB" panose="020E0602020502020306" pitchFamily="34" charset="0"/>
                <a:cs typeface="Calibri" panose="020F0502020204030204" pitchFamily="34" charset="0"/>
              </a:rPr>
              <a:t>ONGOING </a:t>
            </a:r>
          </a:p>
          <a:p>
            <a:r>
              <a:rPr lang="en-US" sz="2000" dirty="0">
                <a:latin typeface="Berlin Sans FB" panose="020E0602020502020306" pitchFamily="34" charset="0"/>
                <a:cs typeface="Calibri" panose="020F0502020204030204" pitchFamily="34" charset="0"/>
              </a:rPr>
              <a:t>MANAGEMENT</a:t>
            </a:r>
          </a:p>
        </p:txBody>
      </p:sp>
      <p:sp>
        <p:nvSpPr>
          <p:cNvPr id="11" name="Rectangle 10">
            <a:extLst>
              <a:ext uri="{FF2B5EF4-FFF2-40B4-BE49-F238E27FC236}">
                <a16:creationId xmlns:a16="http://schemas.microsoft.com/office/drawing/2014/main" id="{D24B251F-946A-480B-845E-42103D91731D}"/>
              </a:ext>
            </a:extLst>
          </p:cNvPr>
          <p:cNvSpPr/>
          <p:nvPr/>
        </p:nvSpPr>
        <p:spPr>
          <a:xfrm>
            <a:off x="6713781" y="4955075"/>
            <a:ext cx="880369" cy="396455"/>
          </a:xfrm>
          <a:prstGeom prst="rect">
            <a:avLst/>
          </a:prstGeom>
        </p:spPr>
        <p:txBody>
          <a:bodyPr wrap="none">
            <a:spAutoFit/>
          </a:bodyPr>
          <a:lstStyle/>
          <a:p>
            <a:pPr>
              <a:lnSpc>
                <a:spcPct val="107000"/>
              </a:lnSpc>
              <a:spcBef>
                <a:spcPts val="600"/>
              </a:spcBef>
              <a:spcAft>
                <a:spcPts val="0"/>
              </a:spcAft>
            </a:pPr>
            <a:r>
              <a:rPr lang="en-US" sz="2000" dirty="0">
                <a:latin typeface="Berlin Sans FB" panose="020E0602020502020306" pitchFamily="34" charset="0"/>
                <a:cs typeface="Calibri" panose="020F0502020204030204" pitchFamily="34" charset="0"/>
              </a:rPr>
              <a:t>BUILD</a:t>
            </a:r>
          </a:p>
        </p:txBody>
      </p:sp>
      <p:sp>
        <p:nvSpPr>
          <p:cNvPr id="13" name="TextBox 12">
            <a:extLst>
              <a:ext uri="{FF2B5EF4-FFF2-40B4-BE49-F238E27FC236}">
                <a16:creationId xmlns:a16="http://schemas.microsoft.com/office/drawing/2014/main" id="{5D715464-43E3-46BD-98CB-8C8965CEC252}"/>
              </a:ext>
            </a:extLst>
          </p:cNvPr>
          <p:cNvSpPr txBox="1"/>
          <p:nvPr/>
        </p:nvSpPr>
        <p:spPr>
          <a:xfrm>
            <a:off x="2349389" y="3554753"/>
            <a:ext cx="1829374" cy="400110"/>
          </a:xfrm>
          <a:prstGeom prst="rect">
            <a:avLst/>
          </a:prstGeom>
          <a:noFill/>
        </p:spPr>
        <p:txBody>
          <a:bodyPr wrap="square" rtlCol="0">
            <a:spAutoFit/>
          </a:bodyPr>
          <a:lstStyle/>
          <a:p>
            <a:r>
              <a:rPr lang="en-US" sz="2000" dirty="0">
                <a:latin typeface="Berlin Sans FB" panose="020E0602020502020306" pitchFamily="34" charset="0"/>
                <a:cs typeface="Calibri" panose="020F0502020204030204" pitchFamily="34" charset="0"/>
              </a:rPr>
              <a:t>FIND A SITE</a:t>
            </a:r>
          </a:p>
        </p:txBody>
      </p:sp>
      <p:pic>
        <p:nvPicPr>
          <p:cNvPr id="2062" name="Picture 14" descr="Abstract Home Construction Site Stock Images - Image: 14648994">
            <a:extLst>
              <a:ext uri="{FF2B5EF4-FFF2-40B4-BE49-F238E27FC236}">
                <a16:creationId xmlns:a16="http://schemas.microsoft.com/office/drawing/2014/main" id="{EC59EFDE-CF4D-4109-B216-6D8675EE0A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5711" y="3508893"/>
            <a:ext cx="2024287" cy="149027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oyalty Free House Family Asian Clip Art, Vector Images ...">
            <a:extLst>
              <a:ext uri="{FF2B5EF4-FFF2-40B4-BE49-F238E27FC236}">
                <a16:creationId xmlns:a16="http://schemas.microsoft.com/office/drawing/2014/main" id="{A9960553-0EE7-4F6C-ACB5-96DC42C33B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1302" y="1264685"/>
            <a:ext cx="3727196" cy="34044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BA9B417-84A4-47A0-8861-8E4AB379750D}"/>
              </a:ext>
            </a:extLst>
          </p:cNvPr>
          <p:cNvPicPr>
            <a:picLocks noChangeAspect="1"/>
          </p:cNvPicPr>
          <p:nvPr/>
        </p:nvPicPr>
        <p:blipFill>
          <a:blip r:embed="rId8"/>
          <a:stretch>
            <a:fillRect/>
          </a:stretch>
        </p:blipFill>
        <p:spPr>
          <a:xfrm>
            <a:off x="2068445" y="1712159"/>
            <a:ext cx="2218832" cy="1741236"/>
          </a:xfrm>
          <a:prstGeom prst="rect">
            <a:avLst/>
          </a:prstGeom>
        </p:spPr>
      </p:pic>
      <p:pic>
        <p:nvPicPr>
          <p:cNvPr id="2068" name="Picture 20" descr="https://thumbs.dreamstime.com/z/model-house-design-drawings-image-home-background-wooden-boards-40794960.jpg">
            <a:extLst>
              <a:ext uri="{FF2B5EF4-FFF2-40B4-BE49-F238E27FC236}">
                <a16:creationId xmlns:a16="http://schemas.microsoft.com/office/drawing/2014/main" id="{86F9E613-68F2-478F-9038-9883D3AEFB0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39590" y="1818192"/>
            <a:ext cx="2234953" cy="15568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4B32D9F-0C09-4C57-B878-FD72E140E099}"/>
              </a:ext>
            </a:extLst>
          </p:cNvPr>
          <p:cNvSpPr txBox="1"/>
          <p:nvPr/>
        </p:nvSpPr>
        <p:spPr>
          <a:xfrm>
            <a:off x="4639590" y="2974885"/>
            <a:ext cx="2347504" cy="400110"/>
          </a:xfrm>
          <a:prstGeom prst="rect">
            <a:avLst/>
          </a:prstGeom>
          <a:noFill/>
        </p:spPr>
        <p:txBody>
          <a:bodyPr wrap="square" rtlCol="0">
            <a:spAutoFit/>
          </a:bodyPr>
          <a:lstStyle/>
          <a:p>
            <a:r>
              <a:rPr lang="en-US" sz="2000" dirty="0">
                <a:latin typeface="Berlin Sans FB" panose="020E0602020502020306" pitchFamily="34" charset="0"/>
                <a:cs typeface="Calibri" panose="020F0502020204030204" pitchFamily="34" charset="0"/>
              </a:rPr>
              <a:t>DESIGN and PLAN</a:t>
            </a:r>
          </a:p>
        </p:txBody>
      </p:sp>
      <p:pic>
        <p:nvPicPr>
          <p:cNvPr id="2074" name="Picture 26" descr="The Hobbit: The Desolation of Smaug [HD] Images - The ...">
            <a:extLst>
              <a:ext uri="{FF2B5EF4-FFF2-40B4-BE49-F238E27FC236}">
                <a16:creationId xmlns:a16="http://schemas.microsoft.com/office/drawing/2014/main" id="{C82EB0CE-DD11-4D64-A131-FABD2821F23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66325" y="99571"/>
            <a:ext cx="2055650" cy="137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507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BF06B48D2D2349B597674B254ED9B5" ma:contentTypeVersion="4" ma:contentTypeDescription="Create a new document." ma:contentTypeScope="" ma:versionID="6cf8241e25ec4d3ddfcc9e116c9e2045">
  <xsd:schema xmlns:xsd="http://www.w3.org/2001/XMLSchema" xmlns:xs="http://www.w3.org/2001/XMLSchema" xmlns:p="http://schemas.microsoft.com/office/2006/metadata/properties" xmlns:ns2="16e74bdc-27d6-4d4f-a991-a7b903316301" xmlns:ns3="e37d5eb7-780a-4ae2-a945-79159d6b144b" targetNamespace="http://schemas.microsoft.com/office/2006/metadata/properties" ma:root="true" ma:fieldsID="910bf568bd3ba5ead4447a9657eba705" ns2:_="" ns3:_="">
    <xsd:import namespace="16e74bdc-27d6-4d4f-a991-a7b903316301"/>
    <xsd:import namespace="e37d5eb7-780a-4ae2-a945-79159d6b144b"/>
    <xsd:element name="properties">
      <xsd:complexType>
        <xsd:sequence>
          <xsd:element name="documentManagement">
            <xsd:complexType>
              <xsd:all>
                <xsd:element ref="ns2:SharedWithUsers" minOccurs="0"/>
                <xsd:element ref="ns3: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e74bdc-27d6-4d4f-a991-a7b90331630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37d5eb7-780a-4ae2-a945-79159d6b144b"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AA36FF-90A2-419D-86CF-4B48770D9D25}">
  <ds:schemaRefs>
    <ds:schemaRef ds:uri="http://schemas.microsoft.com/sharepoint/v3/contenttype/forms"/>
  </ds:schemaRefs>
</ds:datastoreItem>
</file>

<file path=customXml/itemProps2.xml><?xml version="1.0" encoding="utf-8"?>
<ds:datastoreItem xmlns:ds="http://schemas.openxmlformats.org/officeDocument/2006/customXml" ds:itemID="{8A27CBB7-23BA-4E1A-BC5B-6CBF025D61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e74bdc-27d6-4d4f-a991-a7b903316301"/>
    <ds:schemaRef ds:uri="e37d5eb7-780a-4ae2-a945-79159d6b14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42745E-A1D2-473A-8121-514DECA91ABE}">
  <ds:schemaRefs>
    <ds:schemaRef ds:uri="16e74bdc-27d6-4d4f-a991-a7b90331630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7d5eb7-780a-4ae2-a945-79159d6b144b"/>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4908</TotalTime>
  <Words>946</Words>
  <Application>Microsoft Office PowerPoint</Application>
  <PresentationFormat>Widescreen</PresentationFormat>
  <Paragraphs>116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Berlin Sans FB</vt:lpstr>
      <vt:lpstr>Calibri</vt:lpstr>
      <vt:lpstr>Calibri Light</vt:lpstr>
      <vt:lpstr>Times New Roman</vt:lpstr>
      <vt:lpstr>Office Theme</vt:lpstr>
      <vt:lpstr>Making it Happen Fiona Mullins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dc:creator>
  <cp:lastModifiedBy>Fiona Mullins</cp:lastModifiedBy>
  <cp:revision>125</cp:revision>
  <cp:lastPrinted>2017-06-07T11:50:30Z</cp:lastPrinted>
  <dcterms:created xsi:type="dcterms:W3CDTF">2016-01-21T09:44:18Z</dcterms:created>
  <dcterms:modified xsi:type="dcterms:W3CDTF">2018-06-06T16:15:20Z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0x0101000EBF06B48D2D2349B597674B254ED9B5</vt:lpwstr>
  </property>
</Properties>
</file>